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28"/>
  </p:notesMasterIdLst>
  <p:sldIdLst>
    <p:sldId id="328" r:id="rId5"/>
    <p:sldId id="310" r:id="rId6"/>
    <p:sldId id="2236" r:id="rId7"/>
    <p:sldId id="2237" r:id="rId8"/>
    <p:sldId id="2238" r:id="rId9"/>
    <p:sldId id="2239" r:id="rId10"/>
    <p:sldId id="2240" r:id="rId11"/>
    <p:sldId id="2241" r:id="rId12"/>
    <p:sldId id="2242" r:id="rId13"/>
    <p:sldId id="2243" r:id="rId14"/>
    <p:sldId id="2244" r:id="rId15"/>
    <p:sldId id="2245" r:id="rId16"/>
    <p:sldId id="2246" r:id="rId17"/>
    <p:sldId id="2247" r:id="rId18"/>
    <p:sldId id="2248" r:id="rId19"/>
    <p:sldId id="2249" r:id="rId20"/>
    <p:sldId id="2250" r:id="rId21"/>
    <p:sldId id="2251" r:id="rId22"/>
    <p:sldId id="2252" r:id="rId23"/>
    <p:sldId id="2253" r:id="rId24"/>
    <p:sldId id="2254" r:id="rId25"/>
    <p:sldId id="2255" r:id="rId26"/>
    <p:sldId id="2256" r:id="rId27"/>
    <p:sldId id="2257" r:id="rId28"/>
    <p:sldId id="2258" r:id="rId29"/>
    <p:sldId id="315" r:id="rId30"/>
    <p:sldId id="331" r:id="rId31"/>
    <p:sldId id="317" r:id="rId32"/>
    <p:sldId id="330" r:id="rId33"/>
    <p:sldId id="347" r:id="rId34"/>
    <p:sldId id="350" r:id="rId35"/>
    <p:sldId id="352" r:id="rId36"/>
    <p:sldId id="346" r:id="rId37"/>
    <p:sldId id="349" r:id="rId38"/>
    <p:sldId id="355" r:id="rId39"/>
    <p:sldId id="359" r:id="rId40"/>
    <p:sldId id="361" r:id="rId41"/>
    <p:sldId id="363" r:id="rId42"/>
    <p:sldId id="2042" r:id="rId43"/>
    <p:sldId id="2043" r:id="rId44"/>
    <p:sldId id="2044" r:id="rId45"/>
    <p:sldId id="2078" r:id="rId46"/>
    <p:sldId id="2079" r:id="rId47"/>
    <p:sldId id="357" r:id="rId48"/>
    <p:sldId id="2080" r:id="rId49"/>
    <p:sldId id="2081" r:id="rId50"/>
    <p:sldId id="2016" r:id="rId51"/>
    <p:sldId id="343" r:id="rId52"/>
    <p:sldId id="2022" r:id="rId53"/>
    <p:sldId id="356" r:id="rId54"/>
    <p:sldId id="2023" r:id="rId55"/>
    <p:sldId id="2058" r:id="rId56"/>
    <p:sldId id="278" r:id="rId57"/>
    <p:sldId id="2132" r:id="rId58"/>
    <p:sldId id="279" r:id="rId59"/>
    <p:sldId id="2068" r:id="rId60"/>
    <p:sldId id="2156" r:id="rId61"/>
    <p:sldId id="2152" r:id="rId62"/>
    <p:sldId id="2150" r:id="rId63"/>
    <p:sldId id="2130" r:id="rId64"/>
    <p:sldId id="2025" r:id="rId65"/>
    <p:sldId id="335" r:id="rId66"/>
    <p:sldId id="2066" r:id="rId67"/>
    <p:sldId id="281" r:id="rId68"/>
    <p:sldId id="2162" r:id="rId69"/>
    <p:sldId id="282" r:id="rId70"/>
    <p:sldId id="283" r:id="rId71"/>
    <p:sldId id="284" r:id="rId72"/>
    <p:sldId id="287" r:id="rId73"/>
    <p:sldId id="2174" r:id="rId74"/>
    <p:sldId id="2189" r:id="rId75"/>
    <p:sldId id="2164" r:id="rId76"/>
    <p:sldId id="2200" r:id="rId77"/>
    <p:sldId id="2131" r:id="rId78"/>
    <p:sldId id="285" r:id="rId79"/>
    <p:sldId id="286" r:id="rId80"/>
    <p:sldId id="2057" r:id="rId81"/>
    <p:sldId id="2027" r:id="rId82"/>
    <p:sldId id="348" r:id="rId83"/>
    <p:sldId id="2028" r:id="rId84"/>
    <p:sldId id="2056" r:id="rId85"/>
    <p:sldId id="340" r:id="rId86"/>
    <p:sldId id="2032" r:id="rId87"/>
    <p:sldId id="2031" r:id="rId88"/>
    <p:sldId id="2041" r:id="rId89"/>
    <p:sldId id="354" r:id="rId90"/>
    <p:sldId id="351" r:id="rId91"/>
    <p:sldId id="358" r:id="rId92"/>
    <p:sldId id="2024" r:id="rId93"/>
    <p:sldId id="2026" r:id="rId94"/>
    <p:sldId id="2033" r:id="rId95"/>
    <p:sldId id="360" r:id="rId96"/>
    <p:sldId id="2201" r:id="rId97"/>
    <p:sldId id="2202" r:id="rId98"/>
    <p:sldId id="2203" r:id="rId99"/>
    <p:sldId id="2204" r:id="rId100"/>
    <p:sldId id="339" r:id="rId101"/>
    <p:sldId id="2205" r:id="rId102"/>
    <p:sldId id="2206" r:id="rId103"/>
    <p:sldId id="337" r:id="rId104"/>
    <p:sldId id="2207" r:id="rId105"/>
    <p:sldId id="2209" r:id="rId106"/>
    <p:sldId id="2210" r:id="rId107"/>
    <p:sldId id="2211" r:id="rId108"/>
    <p:sldId id="2212" r:id="rId109"/>
    <p:sldId id="2067" r:id="rId110"/>
    <p:sldId id="2213" r:id="rId111"/>
    <p:sldId id="2221" r:id="rId112"/>
    <p:sldId id="2222" r:id="rId113"/>
    <p:sldId id="2223" r:id="rId114"/>
    <p:sldId id="2214" r:id="rId115"/>
    <p:sldId id="372" r:id="rId116"/>
    <p:sldId id="2215" r:id="rId117"/>
    <p:sldId id="2216" r:id="rId118"/>
    <p:sldId id="2217" r:id="rId119"/>
    <p:sldId id="2218" r:id="rId120"/>
    <p:sldId id="2219" r:id="rId121"/>
    <p:sldId id="2220" r:id="rId122"/>
    <p:sldId id="2224" r:id="rId123"/>
    <p:sldId id="2225" r:id="rId124"/>
    <p:sldId id="2231" r:id="rId125"/>
    <p:sldId id="2208" r:id="rId126"/>
    <p:sldId id="260" r:id="rId12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51235F2-BDE3-416A-9915-DA1F55C15986}">
          <p14:sldIdLst>
            <p14:sldId id="328"/>
            <p14:sldId id="310"/>
            <p14:sldId id="2236"/>
            <p14:sldId id="2237"/>
            <p14:sldId id="2238"/>
            <p14:sldId id="2239"/>
            <p14:sldId id="2240"/>
            <p14:sldId id="2241"/>
            <p14:sldId id="2242"/>
            <p14:sldId id="2243"/>
            <p14:sldId id="2244"/>
            <p14:sldId id="2245"/>
            <p14:sldId id="2246"/>
            <p14:sldId id="2247"/>
            <p14:sldId id="2248"/>
            <p14:sldId id="2249"/>
            <p14:sldId id="2250"/>
            <p14:sldId id="2251"/>
            <p14:sldId id="2252"/>
            <p14:sldId id="2253"/>
            <p14:sldId id="2254"/>
            <p14:sldId id="2255"/>
            <p14:sldId id="2256"/>
            <p14:sldId id="2257"/>
            <p14:sldId id="2258"/>
            <p14:sldId id="315"/>
            <p14:sldId id="331"/>
            <p14:sldId id="317"/>
            <p14:sldId id="330"/>
            <p14:sldId id="347"/>
            <p14:sldId id="350"/>
            <p14:sldId id="352"/>
            <p14:sldId id="346"/>
            <p14:sldId id="349"/>
            <p14:sldId id="355"/>
            <p14:sldId id="359"/>
            <p14:sldId id="361"/>
            <p14:sldId id="363"/>
            <p14:sldId id="2042"/>
            <p14:sldId id="2043"/>
            <p14:sldId id="2044"/>
            <p14:sldId id="2078"/>
            <p14:sldId id="2079"/>
            <p14:sldId id="357"/>
            <p14:sldId id="2080"/>
            <p14:sldId id="2081"/>
            <p14:sldId id="2016"/>
            <p14:sldId id="343"/>
            <p14:sldId id="2022"/>
            <p14:sldId id="356"/>
            <p14:sldId id="2023"/>
            <p14:sldId id="2058"/>
            <p14:sldId id="278"/>
            <p14:sldId id="2132"/>
            <p14:sldId id="279"/>
            <p14:sldId id="2068"/>
            <p14:sldId id="2156"/>
            <p14:sldId id="2152"/>
            <p14:sldId id="2150"/>
            <p14:sldId id="2130"/>
            <p14:sldId id="2025"/>
            <p14:sldId id="335"/>
            <p14:sldId id="2066"/>
            <p14:sldId id="281"/>
            <p14:sldId id="2162"/>
            <p14:sldId id="282"/>
            <p14:sldId id="283"/>
            <p14:sldId id="284"/>
            <p14:sldId id="287"/>
            <p14:sldId id="2174"/>
            <p14:sldId id="2189"/>
            <p14:sldId id="2164"/>
            <p14:sldId id="2200"/>
            <p14:sldId id="2131"/>
            <p14:sldId id="285"/>
            <p14:sldId id="286"/>
            <p14:sldId id="2057"/>
            <p14:sldId id="2027"/>
            <p14:sldId id="348"/>
            <p14:sldId id="2028"/>
            <p14:sldId id="2056"/>
            <p14:sldId id="340"/>
            <p14:sldId id="2032"/>
            <p14:sldId id="2031"/>
            <p14:sldId id="2041"/>
            <p14:sldId id="354"/>
            <p14:sldId id="351"/>
            <p14:sldId id="358"/>
            <p14:sldId id="2024"/>
            <p14:sldId id="2026"/>
            <p14:sldId id="2033"/>
            <p14:sldId id="360"/>
            <p14:sldId id="2201"/>
            <p14:sldId id="2202"/>
            <p14:sldId id="2203"/>
            <p14:sldId id="2204"/>
            <p14:sldId id="339"/>
            <p14:sldId id="2205"/>
            <p14:sldId id="2206"/>
            <p14:sldId id="337"/>
            <p14:sldId id="2207"/>
            <p14:sldId id="2209"/>
            <p14:sldId id="2210"/>
            <p14:sldId id="2211"/>
            <p14:sldId id="2212"/>
            <p14:sldId id="2067"/>
            <p14:sldId id="2213"/>
            <p14:sldId id="2221"/>
            <p14:sldId id="2222"/>
            <p14:sldId id="2223"/>
            <p14:sldId id="2214"/>
            <p14:sldId id="372"/>
            <p14:sldId id="2215"/>
            <p14:sldId id="2216"/>
            <p14:sldId id="2217"/>
            <p14:sldId id="2218"/>
            <p14:sldId id="2219"/>
            <p14:sldId id="2220"/>
            <p14:sldId id="2224"/>
            <p14:sldId id="2225"/>
            <p14:sldId id="2231"/>
            <p14:sldId id="2208"/>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D39E20-7671-564C-9239-8BECBBABD3FF}" v="10" dt="2025-07-11T13:54:00.7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17" autoAdjust="0"/>
    <p:restoredTop sz="94660"/>
  </p:normalViewPr>
  <p:slideViewPr>
    <p:cSldViewPr snapToGrid="0">
      <p:cViewPr>
        <p:scale>
          <a:sx n="80" d="100"/>
          <a:sy n="80" d="100"/>
        </p:scale>
        <p:origin x="89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notesMaster" Target="notesMasters/notesMaster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presProps" Target="pres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viewProps" Target="view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195DB4-4EB0-49CE-B2EE-E53356F46A39}" type="doc">
      <dgm:prSet loTypeId="urn:microsoft.com/office/officeart/2005/8/layout/radial5" loCatId="cycle" qsTypeId="urn:microsoft.com/office/officeart/2005/8/quickstyle/simple1" qsCatId="simple" csTypeId="urn:microsoft.com/office/officeart/2005/8/colors/accent4_2" csCatId="accent4" phldr="1"/>
      <dgm:spPr/>
      <dgm:t>
        <a:bodyPr/>
        <a:lstStyle/>
        <a:p>
          <a:endParaRPr lang="en-US"/>
        </a:p>
      </dgm:t>
    </dgm:pt>
    <dgm:pt modelId="{288DB94A-9F87-4090-B234-F3277E2C1AE7}">
      <dgm:prSet phldrT="[Text]" custT="1"/>
      <dgm:spPr>
        <a:solidFill>
          <a:schemeClr val="tx1"/>
        </a:solidFill>
      </dgm:spPr>
      <dgm:t>
        <a:bodyPr/>
        <a:lstStyle/>
        <a:p>
          <a:r>
            <a:rPr lang="en-US" sz="800">
              <a:solidFill>
                <a:srgbClr val="FFE600"/>
              </a:solidFill>
              <a:latin typeface="Arial" panose="020B0604020202020204" pitchFamily="34" charset="0"/>
              <a:cs typeface="Arial" panose="020B0604020202020204" pitchFamily="34" charset="0"/>
            </a:rPr>
            <a:t>STRONG</a:t>
          </a:r>
        </a:p>
      </dgm:t>
    </dgm:pt>
    <dgm:pt modelId="{5AEB7F50-2454-4CE6-A51A-E2CD5AE0379C}" type="parTrans" cxnId="{C7B4CDFE-4A28-4AA6-AF04-C0E85BD6DC03}">
      <dgm:prSet/>
      <dgm:spPr/>
      <dgm:t>
        <a:bodyPr/>
        <a:lstStyle/>
        <a:p>
          <a:endParaRPr lang="en-US" sz="900">
            <a:solidFill>
              <a:schemeClr val="tx1"/>
            </a:solidFill>
            <a:latin typeface="Arial" panose="020B0604020202020204" pitchFamily="34" charset="0"/>
            <a:cs typeface="Arial" panose="020B0604020202020204" pitchFamily="34" charset="0"/>
          </a:endParaRPr>
        </a:p>
      </dgm:t>
    </dgm:pt>
    <dgm:pt modelId="{BBB0FEFE-7F44-4037-A8ED-AC409CE3B930}" type="sibTrans" cxnId="{C7B4CDFE-4A28-4AA6-AF04-C0E85BD6DC03}">
      <dgm:prSet/>
      <dgm:spPr/>
      <dgm:t>
        <a:bodyPr/>
        <a:lstStyle/>
        <a:p>
          <a:endParaRPr lang="en-US" sz="900">
            <a:solidFill>
              <a:schemeClr val="tx1"/>
            </a:solidFill>
            <a:latin typeface="Arial" panose="020B0604020202020204" pitchFamily="34" charset="0"/>
            <a:cs typeface="Arial" panose="020B0604020202020204" pitchFamily="34" charset="0"/>
          </a:endParaRPr>
        </a:p>
      </dgm:t>
    </dgm:pt>
    <dgm:pt modelId="{40962164-8B9F-49AF-8FE9-5A61BDE4125E}">
      <dgm:prSet phldrT="[Text]" custT="1"/>
      <dgm:spPr>
        <a:solidFill>
          <a:srgbClr val="FFE600"/>
        </a:solidFill>
        <a:ln w="19050">
          <a:solidFill>
            <a:schemeClr val="tx1"/>
          </a:solidFill>
        </a:ln>
      </dgm:spPr>
      <dgm:t>
        <a:bodyPr/>
        <a:lstStyle/>
        <a:p>
          <a:r>
            <a:rPr lang="en-US" sz="800">
              <a:solidFill>
                <a:schemeClr val="tx1"/>
              </a:solidFill>
              <a:latin typeface="Arial" panose="020B0604020202020204" pitchFamily="34" charset="0"/>
              <a:cs typeface="Arial" panose="020B0604020202020204" pitchFamily="34" charset="0"/>
            </a:rPr>
            <a:t>OUR PEOPLE</a:t>
          </a:r>
        </a:p>
      </dgm:t>
    </dgm:pt>
    <dgm:pt modelId="{31755B1B-0EC3-4B50-986A-7361C14CE561}" type="parTrans" cxnId="{2E945EA9-658E-474D-A432-CDB98C41F94A}">
      <dgm:prSet custT="1"/>
      <dgm:spPr>
        <a:solidFill>
          <a:schemeClr val="tx1"/>
        </a:solidFill>
      </dgm:spPr>
      <dgm:t>
        <a:bodyPr/>
        <a:lstStyle/>
        <a:p>
          <a:endParaRPr lang="en-US" sz="200">
            <a:solidFill>
              <a:schemeClr val="tx1"/>
            </a:solidFill>
            <a:latin typeface="Arial" panose="020B0604020202020204" pitchFamily="34" charset="0"/>
            <a:cs typeface="Arial" panose="020B0604020202020204" pitchFamily="34" charset="0"/>
          </a:endParaRPr>
        </a:p>
      </dgm:t>
    </dgm:pt>
    <dgm:pt modelId="{D2B29A2F-09D5-4136-BA7C-5135067C7A31}" type="sibTrans" cxnId="{2E945EA9-658E-474D-A432-CDB98C41F94A}">
      <dgm:prSet/>
      <dgm:spPr/>
      <dgm:t>
        <a:bodyPr/>
        <a:lstStyle/>
        <a:p>
          <a:endParaRPr lang="en-US" sz="900">
            <a:solidFill>
              <a:schemeClr val="tx1"/>
            </a:solidFill>
            <a:latin typeface="Arial" panose="020B0604020202020204" pitchFamily="34" charset="0"/>
            <a:cs typeface="Arial" panose="020B0604020202020204" pitchFamily="34" charset="0"/>
          </a:endParaRPr>
        </a:p>
      </dgm:t>
    </dgm:pt>
    <dgm:pt modelId="{C8D7AA71-DBDC-44F2-9322-A2D03E30DC62}">
      <dgm:prSet phldrT="[Text]" custT="1"/>
      <dgm:spPr>
        <a:solidFill>
          <a:srgbClr val="FFE600"/>
        </a:solidFill>
        <a:ln w="19050"/>
      </dgm:spPr>
      <dgm:t>
        <a:bodyPr/>
        <a:lstStyle/>
        <a:p>
          <a:r>
            <a:rPr lang="en-US" sz="800">
              <a:solidFill>
                <a:schemeClr val="tx1"/>
              </a:solidFill>
              <a:latin typeface="Arial" panose="020B0604020202020204" pitchFamily="34" charset="0"/>
              <a:cs typeface="Arial" panose="020B0604020202020204" pitchFamily="34" charset="0"/>
            </a:rPr>
            <a:t>OUR SERVICE</a:t>
          </a:r>
        </a:p>
      </dgm:t>
    </dgm:pt>
    <dgm:pt modelId="{4577F9AE-58A8-4F71-A8B3-9DEFFCDE5C56}" type="parTrans" cxnId="{B9B5A7A0-FF20-4288-893F-94B078A854A9}">
      <dgm:prSet custT="1"/>
      <dgm:spPr>
        <a:solidFill>
          <a:schemeClr val="tx1"/>
        </a:solidFill>
      </dgm:spPr>
      <dgm:t>
        <a:bodyPr/>
        <a:lstStyle/>
        <a:p>
          <a:endParaRPr lang="en-US" sz="200">
            <a:solidFill>
              <a:schemeClr val="tx1"/>
            </a:solidFill>
            <a:latin typeface="Arial" panose="020B0604020202020204" pitchFamily="34" charset="0"/>
            <a:cs typeface="Arial" panose="020B0604020202020204" pitchFamily="34" charset="0"/>
          </a:endParaRPr>
        </a:p>
      </dgm:t>
    </dgm:pt>
    <dgm:pt modelId="{3D3B90FB-C186-442E-A924-7EFD67D692BC}" type="sibTrans" cxnId="{B9B5A7A0-FF20-4288-893F-94B078A854A9}">
      <dgm:prSet/>
      <dgm:spPr/>
      <dgm:t>
        <a:bodyPr/>
        <a:lstStyle/>
        <a:p>
          <a:endParaRPr lang="en-US" sz="900">
            <a:solidFill>
              <a:schemeClr val="tx1"/>
            </a:solidFill>
            <a:latin typeface="Arial" panose="020B0604020202020204" pitchFamily="34" charset="0"/>
            <a:cs typeface="Arial" panose="020B0604020202020204" pitchFamily="34" charset="0"/>
          </a:endParaRPr>
        </a:p>
      </dgm:t>
    </dgm:pt>
    <dgm:pt modelId="{8B21E2C3-5510-41B8-947B-DF499BB864F1}">
      <dgm:prSet phldrT="[Text]" custT="1"/>
      <dgm:spPr>
        <a:solidFill>
          <a:srgbClr val="FFE600"/>
        </a:solidFill>
        <a:ln w="19050"/>
      </dgm:spPr>
      <dgm:t>
        <a:bodyPr/>
        <a:lstStyle/>
        <a:p>
          <a:r>
            <a:rPr lang="en-US" sz="800">
              <a:solidFill>
                <a:schemeClr val="tx1"/>
              </a:solidFill>
              <a:latin typeface="Arial" panose="020B0604020202020204" pitchFamily="34" charset="0"/>
              <a:cs typeface="Arial" panose="020B0604020202020204" pitchFamily="34" charset="0"/>
            </a:rPr>
            <a:t>OUR PRODUCT</a:t>
          </a:r>
        </a:p>
      </dgm:t>
    </dgm:pt>
    <dgm:pt modelId="{9AE6A84A-EC8F-49A4-96C8-CD12C48814DE}" type="parTrans" cxnId="{E4953B3F-68F5-4299-9728-5FD7415ECE56}">
      <dgm:prSet custT="1"/>
      <dgm:spPr>
        <a:solidFill>
          <a:schemeClr val="tx1"/>
        </a:solidFill>
      </dgm:spPr>
      <dgm:t>
        <a:bodyPr/>
        <a:lstStyle/>
        <a:p>
          <a:endParaRPr lang="en-US" sz="200">
            <a:solidFill>
              <a:schemeClr val="tx1"/>
            </a:solidFill>
            <a:latin typeface="Arial" panose="020B0604020202020204" pitchFamily="34" charset="0"/>
            <a:cs typeface="Arial" panose="020B0604020202020204" pitchFamily="34" charset="0"/>
          </a:endParaRPr>
        </a:p>
      </dgm:t>
    </dgm:pt>
    <dgm:pt modelId="{FC76A75A-92B6-48CF-8112-CF0F6AB49A0B}" type="sibTrans" cxnId="{E4953B3F-68F5-4299-9728-5FD7415ECE56}">
      <dgm:prSet/>
      <dgm:spPr/>
      <dgm:t>
        <a:bodyPr/>
        <a:lstStyle/>
        <a:p>
          <a:endParaRPr lang="en-US" sz="900">
            <a:solidFill>
              <a:schemeClr val="tx1"/>
            </a:solidFill>
            <a:latin typeface="Arial" panose="020B0604020202020204" pitchFamily="34" charset="0"/>
            <a:cs typeface="Arial" panose="020B0604020202020204" pitchFamily="34" charset="0"/>
          </a:endParaRPr>
        </a:p>
      </dgm:t>
    </dgm:pt>
    <dgm:pt modelId="{98CD4F12-3DEF-465C-AB25-0FD1652EA1CF}">
      <dgm:prSet phldrT="[Text]" custT="1"/>
      <dgm:spPr>
        <a:solidFill>
          <a:srgbClr val="FFE600"/>
        </a:solidFill>
        <a:ln w="19050"/>
      </dgm:spPr>
      <dgm:t>
        <a:bodyPr/>
        <a:lstStyle/>
        <a:p>
          <a:r>
            <a:rPr lang="en-US" sz="800">
              <a:solidFill>
                <a:schemeClr val="tx1"/>
              </a:solidFill>
              <a:latin typeface="Arial" panose="020B0604020202020204" pitchFamily="34" charset="0"/>
              <a:cs typeface="Arial" panose="020B0604020202020204" pitchFamily="34" charset="0"/>
            </a:rPr>
            <a:t>OUR MEMBERS</a:t>
          </a:r>
        </a:p>
      </dgm:t>
    </dgm:pt>
    <dgm:pt modelId="{0A19ED69-F35F-4429-ADA5-5DE904569B2E}" type="parTrans" cxnId="{9B4A4B45-F889-48D1-8370-19EBB0D3DDDB}">
      <dgm:prSet custT="1"/>
      <dgm:spPr>
        <a:solidFill>
          <a:schemeClr val="tx1"/>
        </a:solidFill>
      </dgm:spPr>
      <dgm:t>
        <a:bodyPr/>
        <a:lstStyle/>
        <a:p>
          <a:endParaRPr lang="en-US" sz="200">
            <a:solidFill>
              <a:schemeClr val="tx1"/>
            </a:solidFill>
            <a:latin typeface="Arial" panose="020B0604020202020204" pitchFamily="34" charset="0"/>
            <a:cs typeface="Arial" panose="020B0604020202020204" pitchFamily="34" charset="0"/>
          </a:endParaRPr>
        </a:p>
      </dgm:t>
    </dgm:pt>
    <dgm:pt modelId="{A85FAF65-A62B-4627-B55F-E264D606D61E}" type="sibTrans" cxnId="{9B4A4B45-F889-48D1-8370-19EBB0D3DDDB}">
      <dgm:prSet/>
      <dgm:spPr/>
      <dgm:t>
        <a:bodyPr/>
        <a:lstStyle/>
        <a:p>
          <a:endParaRPr lang="en-US" sz="900">
            <a:solidFill>
              <a:schemeClr val="tx1"/>
            </a:solidFill>
            <a:latin typeface="Arial" panose="020B0604020202020204" pitchFamily="34" charset="0"/>
            <a:cs typeface="Arial" panose="020B0604020202020204" pitchFamily="34" charset="0"/>
          </a:endParaRPr>
        </a:p>
      </dgm:t>
    </dgm:pt>
    <dgm:pt modelId="{FD81BC4D-B7B4-4242-836C-D92C3648FE96}">
      <dgm:prSet custT="1"/>
      <dgm:spPr>
        <a:solidFill>
          <a:srgbClr val="FFE600"/>
        </a:solidFill>
        <a:ln w="19050"/>
      </dgm:spPr>
      <dgm:t>
        <a:bodyPr/>
        <a:lstStyle/>
        <a:p>
          <a:r>
            <a:rPr lang="en-US" sz="800">
              <a:solidFill>
                <a:schemeClr val="tx1"/>
              </a:solidFill>
              <a:latin typeface="Arial" panose="020B0604020202020204" pitchFamily="34" charset="0"/>
              <a:cs typeface="Arial" panose="020B0604020202020204" pitchFamily="34" charset="0"/>
            </a:rPr>
            <a:t>OUR PROCESS</a:t>
          </a:r>
        </a:p>
      </dgm:t>
    </dgm:pt>
    <dgm:pt modelId="{F1107D54-71D8-45EE-9D74-2DB0B19A7AC8}" type="parTrans" cxnId="{EA3DDBCF-C4C3-4E18-86B3-6353F25635CE}">
      <dgm:prSet custT="1"/>
      <dgm:spPr>
        <a:solidFill>
          <a:schemeClr val="tx1"/>
        </a:solidFill>
      </dgm:spPr>
      <dgm:t>
        <a:bodyPr/>
        <a:lstStyle/>
        <a:p>
          <a:endParaRPr lang="en-US" sz="200">
            <a:solidFill>
              <a:schemeClr val="tx1"/>
            </a:solidFill>
            <a:latin typeface="Arial" panose="020B0604020202020204" pitchFamily="34" charset="0"/>
            <a:cs typeface="Arial" panose="020B0604020202020204" pitchFamily="34" charset="0"/>
          </a:endParaRPr>
        </a:p>
      </dgm:t>
    </dgm:pt>
    <dgm:pt modelId="{D6C1403B-E518-46D8-BA98-D5A2B31AE8E7}" type="sibTrans" cxnId="{EA3DDBCF-C4C3-4E18-86B3-6353F25635CE}">
      <dgm:prSet/>
      <dgm:spPr/>
      <dgm:t>
        <a:bodyPr/>
        <a:lstStyle/>
        <a:p>
          <a:endParaRPr lang="en-US" sz="900">
            <a:solidFill>
              <a:schemeClr val="tx1"/>
            </a:solidFill>
            <a:latin typeface="Arial" panose="020B0604020202020204" pitchFamily="34" charset="0"/>
            <a:cs typeface="Arial" panose="020B0604020202020204" pitchFamily="34" charset="0"/>
          </a:endParaRPr>
        </a:p>
      </dgm:t>
    </dgm:pt>
    <dgm:pt modelId="{07C76579-1FF2-454E-9423-8AB28E0FD373}">
      <dgm:prSet custT="1"/>
      <dgm:spPr>
        <a:solidFill>
          <a:srgbClr val="FFE600"/>
        </a:solidFill>
        <a:ln w="19050"/>
      </dgm:spPr>
      <dgm:t>
        <a:bodyPr/>
        <a:lstStyle/>
        <a:p>
          <a:r>
            <a:rPr lang="en-US" sz="800">
              <a:solidFill>
                <a:schemeClr val="tx1"/>
              </a:solidFill>
              <a:latin typeface="Arial" panose="020B0604020202020204" pitchFamily="34" charset="0"/>
              <a:cs typeface="Arial" panose="020B0604020202020204" pitchFamily="34" charset="0"/>
            </a:rPr>
            <a:t>OUR EXPERIENCE</a:t>
          </a:r>
        </a:p>
      </dgm:t>
    </dgm:pt>
    <dgm:pt modelId="{A26696F2-F127-43E3-8DD7-B1F407079E51}" type="parTrans" cxnId="{94B55D44-7652-4C51-8176-9F8E850C4F6C}">
      <dgm:prSet custT="1"/>
      <dgm:spPr>
        <a:solidFill>
          <a:schemeClr val="tx1"/>
        </a:solidFill>
      </dgm:spPr>
      <dgm:t>
        <a:bodyPr/>
        <a:lstStyle/>
        <a:p>
          <a:endParaRPr lang="en-US" sz="200">
            <a:solidFill>
              <a:schemeClr val="tx1"/>
            </a:solidFill>
            <a:latin typeface="Arial" panose="020B0604020202020204" pitchFamily="34" charset="0"/>
            <a:cs typeface="Arial" panose="020B0604020202020204" pitchFamily="34" charset="0"/>
          </a:endParaRPr>
        </a:p>
      </dgm:t>
    </dgm:pt>
    <dgm:pt modelId="{CD1314C3-8E61-43E8-B74D-7BFC26C11288}" type="sibTrans" cxnId="{94B55D44-7652-4C51-8176-9F8E850C4F6C}">
      <dgm:prSet/>
      <dgm:spPr/>
      <dgm:t>
        <a:bodyPr/>
        <a:lstStyle/>
        <a:p>
          <a:endParaRPr lang="en-US" sz="900">
            <a:solidFill>
              <a:schemeClr val="tx1"/>
            </a:solidFill>
            <a:latin typeface="Arial" panose="020B0604020202020204" pitchFamily="34" charset="0"/>
            <a:cs typeface="Arial" panose="020B0604020202020204" pitchFamily="34" charset="0"/>
          </a:endParaRPr>
        </a:p>
      </dgm:t>
    </dgm:pt>
    <dgm:pt modelId="{4A42D469-86D0-4F09-9FCC-906BB129A07B}" type="pres">
      <dgm:prSet presAssocID="{71195DB4-4EB0-49CE-B2EE-E53356F46A39}" presName="Name0" presStyleCnt="0">
        <dgm:presLayoutVars>
          <dgm:chMax val="1"/>
          <dgm:dir/>
          <dgm:animLvl val="ctr"/>
          <dgm:resizeHandles val="exact"/>
        </dgm:presLayoutVars>
      </dgm:prSet>
      <dgm:spPr/>
    </dgm:pt>
    <dgm:pt modelId="{98DBF4A5-6FD3-4332-AEF2-78C928D632A5}" type="pres">
      <dgm:prSet presAssocID="{288DB94A-9F87-4090-B234-F3277E2C1AE7}" presName="centerShape" presStyleLbl="node0" presStyleIdx="0" presStyleCnt="1"/>
      <dgm:spPr/>
    </dgm:pt>
    <dgm:pt modelId="{A60FE253-1F2C-4878-9F7C-AA54C2258B1F}" type="pres">
      <dgm:prSet presAssocID="{31755B1B-0EC3-4B50-986A-7361C14CE561}" presName="parTrans" presStyleLbl="sibTrans2D1" presStyleIdx="0" presStyleCnt="6"/>
      <dgm:spPr/>
    </dgm:pt>
    <dgm:pt modelId="{E71E9914-2ACB-456F-A3CD-CBE7B6393253}" type="pres">
      <dgm:prSet presAssocID="{31755B1B-0EC3-4B50-986A-7361C14CE561}" presName="connectorText" presStyleLbl="sibTrans2D1" presStyleIdx="0" presStyleCnt="6"/>
      <dgm:spPr/>
    </dgm:pt>
    <dgm:pt modelId="{B8451CF0-2AC4-4E34-AF7B-70AAFD74BAEB}" type="pres">
      <dgm:prSet presAssocID="{40962164-8B9F-49AF-8FE9-5A61BDE4125E}" presName="node" presStyleLbl="node1" presStyleIdx="0" presStyleCnt="6">
        <dgm:presLayoutVars>
          <dgm:bulletEnabled val="1"/>
        </dgm:presLayoutVars>
      </dgm:prSet>
      <dgm:spPr/>
    </dgm:pt>
    <dgm:pt modelId="{D0B3B329-3744-4064-8169-7297B45266B3}" type="pres">
      <dgm:prSet presAssocID="{4577F9AE-58A8-4F71-A8B3-9DEFFCDE5C56}" presName="parTrans" presStyleLbl="sibTrans2D1" presStyleIdx="1" presStyleCnt="6"/>
      <dgm:spPr/>
    </dgm:pt>
    <dgm:pt modelId="{AAE259F5-BBA2-4982-91FD-86AD46E442E6}" type="pres">
      <dgm:prSet presAssocID="{4577F9AE-58A8-4F71-A8B3-9DEFFCDE5C56}" presName="connectorText" presStyleLbl="sibTrans2D1" presStyleIdx="1" presStyleCnt="6"/>
      <dgm:spPr/>
    </dgm:pt>
    <dgm:pt modelId="{9AA33A23-114B-4954-AD3F-54EF98A7AD1A}" type="pres">
      <dgm:prSet presAssocID="{C8D7AA71-DBDC-44F2-9322-A2D03E30DC62}" presName="node" presStyleLbl="node1" presStyleIdx="1" presStyleCnt="6">
        <dgm:presLayoutVars>
          <dgm:bulletEnabled val="1"/>
        </dgm:presLayoutVars>
      </dgm:prSet>
      <dgm:spPr/>
    </dgm:pt>
    <dgm:pt modelId="{629F9F1A-2F0C-4C2A-BC01-E4B21BDBEE96}" type="pres">
      <dgm:prSet presAssocID="{9AE6A84A-EC8F-49A4-96C8-CD12C48814DE}" presName="parTrans" presStyleLbl="sibTrans2D1" presStyleIdx="2" presStyleCnt="6"/>
      <dgm:spPr/>
    </dgm:pt>
    <dgm:pt modelId="{5537C800-D1F3-419F-BD32-88D1E903F3F4}" type="pres">
      <dgm:prSet presAssocID="{9AE6A84A-EC8F-49A4-96C8-CD12C48814DE}" presName="connectorText" presStyleLbl="sibTrans2D1" presStyleIdx="2" presStyleCnt="6"/>
      <dgm:spPr/>
    </dgm:pt>
    <dgm:pt modelId="{C669DF4D-AA2D-4373-B58E-A38FB6CFE155}" type="pres">
      <dgm:prSet presAssocID="{8B21E2C3-5510-41B8-947B-DF499BB864F1}" presName="node" presStyleLbl="node1" presStyleIdx="2" presStyleCnt="6">
        <dgm:presLayoutVars>
          <dgm:bulletEnabled val="1"/>
        </dgm:presLayoutVars>
      </dgm:prSet>
      <dgm:spPr/>
    </dgm:pt>
    <dgm:pt modelId="{5989E4DF-2A54-48D2-8154-B539531ECF61}" type="pres">
      <dgm:prSet presAssocID="{0A19ED69-F35F-4429-ADA5-5DE904569B2E}" presName="parTrans" presStyleLbl="sibTrans2D1" presStyleIdx="3" presStyleCnt="6"/>
      <dgm:spPr/>
    </dgm:pt>
    <dgm:pt modelId="{8E151681-C884-4149-AC7D-1EEB6E1D67B1}" type="pres">
      <dgm:prSet presAssocID="{0A19ED69-F35F-4429-ADA5-5DE904569B2E}" presName="connectorText" presStyleLbl="sibTrans2D1" presStyleIdx="3" presStyleCnt="6"/>
      <dgm:spPr/>
    </dgm:pt>
    <dgm:pt modelId="{8457B3B9-F8FF-4445-8666-D0406AF09770}" type="pres">
      <dgm:prSet presAssocID="{98CD4F12-3DEF-465C-AB25-0FD1652EA1CF}" presName="node" presStyleLbl="node1" presStyleIdx="3" presStyleCnt="6">
        <dgm:presLayoutVars>
          <dgm:bulletEnabled val="1"/>
        </dgm:presLayoutVars>
      </dgm:prSet>
      <dgm:spPr/>
    </dgm:pt>
    <dgm:pt modelId="{91D4B2C0-594D-4C6C-A0AF-44D81C8DA840}" type="pres">
      <dgm:prSet presAssocID="{F1107D54-71D8-45EE-9D74-2DB0B19A7AC8}" presName="parTrans" presStyleLbl="sibTrans2D1" presStyleIdx="4" presStyleCnt="6"/>
      <dgm:spPr/>
    </dgm:pt>
    <dgm:pt modelId="{6AF08DEC-3AE2-40C3-96D1-622EF77974D7}" type="pres">
      <dgm:prSet presAssocID="{F1107D54-71D8-45EE-9D74-2DB0B19A7AC8}" presName="connectorText" presStyleLbl="sibTrans2D1" presStyleIdx="4" presStyleCnt="6"/>
      <dgm:spPr/>
    </dgm:pt>
    <dgm:pt modelId="{EDC7E98A-C430-41A4-AF45-4508BC91F967}" type="pres">
      <dgm:prSet presAssocID="{FD81BC4D-B7B4-4242-836C-D92C3648FE96}" presName="node" presStyleLbl="node1" presStyleIdx="4" presStyleCnt="6">
        <dgm:presLayoutVars>
          <dgm:bulletEnabled val="1"/>
        </dgm:presLayoutVars>
      </dgm:prSet>
      <dgm:spPr/>
    </dgm:pt>
    <dgm:pt modelId="{A976E353-51B3-4862-AAFA-90CF16C967F5}" type="pres">
      <dgm:prSet presAssocID="{A26696F2-F127-43E3-8DD7-B1F407079E51}" presName="parTrans" presStyleLbl="sibTrans2D1" presStyleIdx="5" presStyleCnt="6"/>
      <dgm:spPr/>
    </dgm:pt>
    <dgm:pt modelId="{8F9F5DA1-FD91-4C78-BDDD-C45603F00894}" type="pres">
      <dgm:prSet presAssocID="{A26696F2-F127-43E3-8DD7-B1F407079E51}" presName="connectorText" presStyleLbl="sibTrans2D1" presStyleIdx="5" presStyleCnt="6"/>
      <dgm:spPr/>
    </dgm:pt>
    <dgm:pt modelId="{6A600996-83CC-431B-BA79-05158075DB97}" type="pres">
      <dgm:prSet presAssocID="{07C76579-1FF2-454E-9423-8AB28E0FD373}" presName="node" presStyleLbl="node1" presStyleIdx="5" presStyleCnt="6">
        <dgm:presLayoutVars>
          <dgm:bulletEnabled val="1"/>
        </dgm:presLayoutVars>
      </dgm:prSet>
      <dgm:spPr/>
    </dgm:pt>
  </dgm:ptLst>
  <dgm:cxnLst>
    <dgm:cxn modelId="{C91CFF03-E1B5-4D28-8C94-0DD10B8DB021}" type="presOf" srcId="{9AE6A84A-EC8F-49A4-96C8-CD12C48814DE}" destId="{629F9F1A-2F0C-4C2A-BC01-E4B21BDBEE96}" srcOrd="0" destOrd="0" presId="urn:microsoft.com/office/officeart/2005/8/layout/radial5"/>
    <dgm:cxn modelId="{0F0C0C17-D13D-4106-8897-53D2A01CAA6E}" type="presOf" srcId="{FD81BC4D-B7B4-4242-836C-D92C3648FE96}" destId="{EDC7E98A-C430-41A4-AF45-4508BC91F967}" srcOrd="0" destOrd="0" presId="urn:microsoft.com/office/officeart/2005/8/layout/radial5"/>
    <dgm:cxn modelId="{F2D7F91B-D197-4344-96C5-466B1AA72B78}" type="presOf" srcId="{71195DB4-4EB0-49CE-B2EE-E53356F46A39}" destId="{4A42D469-86D0-4F09-9FCC-906BB129A07B}" srcOrd="0" destOrd="0" presId="urn:microsoft.com/office/officeart/2005/8/layout/radial5"/>
    <dgm:cxn modelId="{E4953B3F-68F5-4299-9728-5FD7415ECE56}" srcId="{288DB94A-9F87-4090-B234-F3277E2C1AE7}" destId="{8B21E2C3-5510-41B8-947B-DF499BB864F1}" srcOrd="2" destOrd="0" parTransId="{9AE6A84A-EC8F-49A4-96C8-CD12C48814DE}" sibTransId="{FC76A75A-92B6-48CF-8112-CF0F6AB49A0B}"/>
    <dgm:cxn modelId="{94B55D44-7652-4C51-8176-9F8E850C4F6C}" srcId="{288DB94A-9F87-4090-B234-F3277E2C1AE7}" destId="{07C76579-1FF2-454E-9423-8AB28E0FD373}" srcOrd="5" destOrd="0" parTransId="{A26696F2-F127-43E3-8DD7-B1F407079E51}" sibTransId="{CD1314C3-8E61-43E8-B74D-7BFC26C11288}"/>
    <dgm:cxn modelId="{9B4A4B45-F889-48D1-8370-19EBB0D3DDDB}" srcId="{288DB94A-9F87-4090-B234-F3277E2C1AE7}" destId="{98CD4F12-3DEF-465C-AB25-0FD1652EA1CF}" srcOrd="3" destOrd="0" parTransId="{0A19ED69-F35F-4429-ADA5-5DE904569B2E}" sibTransId="{A85FAF65-A62B-4627-B55F-E264D606D61E}"/>
    <dgm:cxn modelId="{74CB9E45-4F35-4105-80B4-4187A82CB590}" type="presOf" srcId="{288DB94A-9F87-4090-B234-F3277E2C1AE7}" destId="{98DBF4A5-6FD3-4332-AEF2-78C928D632A5}" srcOrd="0" destOrd="0" presId="urn:microsoft.com/office/officeart/2005/8/layout/radial5"/>
    <dgm:cxn modelId="{710FF94B-FD1D-488F-94EC-F0868CDA9E1F}" type="presOf" srcId="{4577F9AE-58A8-4F71-A8B3-9DEFFCDE5C56}" destId="{AAE259F5-BBA2-4982-91FD-86AD46E442E6}" srcOrd="1" destOrd="0" presId="urn:microsoft.com/office/officeart/2005/8/layout/radial5"/>
    <dgm:cxn modelId="{1354924E-1AAD-406A-B524-2209EFFC9FE5}" type="presOf" srcId="{A26696F2-F127-43E3-8DD7-B1F407079E51}" destId="{A976E353-51B3-4862-AAFA-90CF16C967F5}" srcOrd="0" destOrd="0" presId="urn:microsoft.com/office/officeart/2005/8/layout/radial5"/>
    <dgm:cxn modelId="{BB450A53-CAF9-495C-BEAC-879CF82E9B66}" type="presOf" srcId="{07C76579-1FF2-454E-9423-8AB28E0FD373}" destId="{6A600996-83CC-431B-BA79-05158075DB97}" srcOrd="0" destOrd="0" presId="urn:microsoft.com/office/officeart/2005/8/layout/radial5"/>
    <dgm:cxn modelId="{B6E10D53-9ACF-4FBD-8DD6-B8F4FEBDBC5C}" type="presOf" srcId="{4577F9AE-58A8-4F71-A8B3-9DEFFCDE5C56}" destId="{D0B3B329-3744-4064-8169-7297B45266B3}" srcOrd="0" destOrd="0" presId="urn:microsoft.com/office/officeart/2005/8/layout/radial5"/>
    <dgm:cxn modelId="{4F3D1778-5BA6-4C2A-9F2F-E327584D9955}" type="presOf" srcId="{F1107D54-71D8-45EE-9D74-2DB0B19A7AC8}" destId="{6AF08DEC-3AE2-40C3-96D1-622EF77974D7}" srcOrd="1" destOrd="0" presId="urn:microsoft.com/office/officeart/2005/8/layout/radial5"/>
    <dgm:cxn modelId="{A63BA258-7980-49EB-98C8-59994D0E8D82}" type="presOf" srcId="{40962164-8B9F-49AF-8FE9-5A61BDE4125E}" destId="{B8451CF0-2AC4-4E34-AF7B-70AAFD74BAEB}" srcOrd="0" destOrd="0" presId="urn:microsoft.com/office/officeart/2005/8/layout/radial5"/>
    <dgm:cxn modelId="{07CBBB59-F585-494B-8789-E27262C256DC}" type="presOf" srcId="{C8D7AA71-DBDC-44F2-9322-A2D03E30DC62}" destId="{9AA33A23-114B-4954-AD3F-54EF98A7AD1A}" srcOrd="0" destOrd="0" presId="urn:microsoft.com/office/officeart/2005/8/layout/radial5"/>
    <dgm:cxn modelId="{5153F984-D3C4-42B5-A65E-3E0419521B14}" type="presOf" srcId="{8B21E2C3-5510-41B8-947B-DF499BB864F1}" destId="{C669DF4D-AA2D-4373-B58E-A38FB6CFE155}" srcOrd="0" destOrd="0" presId="urn:microsoft.com/office/officeart/2005/8/layout/radial5"/>
    <dgm:cxn modelId="{C5D6739B-B6FB-4C1A-8B10-A49EA7702B80}" type="presOf" srcId="{31755B1B-0EC3-4B50-986A-7361C14CE561}" destId="{E71E9914-2ACB-456F-A3CD-CBE7B6393253}" srcOrd="1" destOrd="0" presId="urn:microsoft.com/office/officeart/2005/8/layout/radial5"/>
    <dgm:cxn modelId="{B9B5A7A0-FF20-4288-893F-94B078A854A9}" srcId="{288DB94A-9F87-4090-B234-F3277E2C1AE7}" destId="{C8D7AA71-DBDC-44F2-9322-A2D03E30DC62}" srcOrd="1" destOrd="0" parTransId="{4577F9AE-58A8-4F71-A8B3-9DEFFCDE5C56}" sibTransId="{3D3B90FB-C186-442E-A924-7EFD67D692BC}"/>
    <dgm:cxn modelId="{2E945EA9-658E-474D-A432-CDB98C41F94A}" srcId="{288DB94A-9F87-4090-B234-F3277E2C1AE7}" destId="{40962164-8B9F-49AF-8FE9-5A61BDE4125E}" srcOrd="0" destOrd="0" parTransId="{31755B1B-0EC3-4B50-986A-7361C14CE561}" sibTransId="{D2B29A2F-09D5-4136-BA7C-5135067C7A31}"/>
    <dgm:cxn modelId="{FB5B74C6-C561-4435-BB4B-90FF840CED4C}" type="presOf" srcId="{0A19ED69-F35F-4429-ADA5-5DE904569B2E}" destId="{5989E4DF-2A54-48D2-8154-B539531ECF61}" srcOrd="0" destOrd="0" presId="urn:microsoft.com/office/officeart/2005/8/layout/radial5"/>
    <dgm:cxn modelId="{7E6178C6-E2A6-41B9-8577-6C3570567BFA}" type="presOf" srcId="{0A19ED69-F35F-4429-ADA5-5DE904569B2E}" destId="{8E151681-C884-4149-AC7D-1EEB6E1D67B1}" srcOrd="1" destOrd="0" presId="urn:microsoft.com/office/officeart/2005/8/layout/radial5"/>
    <dgm:cxn modelId="{EA3DDBCF-C4C3-4E18-86B3-6353F25635CE}" srcId="{288DB94A-9F87-4090-B234-F3277E2C1AE7}" destId="{FD81BC4D-B7B4-4242-836C-D92C3648FE96}" srcOrd="4" destOrd="0" parTransId="{F1107D54-71D8-45EE-9D74-2DB0B19A7AC8}" sibTransId="{D6C1403B-E518-46D8-BA98-D5A2B31AE8E7}"/>
    <dgm:cxn modelId="{F33259D1-68E1-4A0D-8238-390F6C2B3228}" type="presOf" srcId="{F1107D54-71D8-45EE-9D74-2DB0B19A7AC8}" destId="{91D4B2C0-594D-4C6C-A0AF-44D81C8DA840}" srcOrd="0" destOrd="0" presId="urn:microsoft.com/office/officeart/2005/8/layout/radial5"/>
    <dgm:cxn modelId="{D29DCDD6-7623-4AF8-9A03-0EE6FF4574B0}" type="presOf" srcId="{31755B1B-0EC3-4B50-986A-7361C14CE561}" destId="{A60FE253-1F2C-4878-9F7C-AA54C2258B1F}" srcOrd="0" destOrd="0" presId="urn:microsoft.com/office/officeart/2005/8/layout/radial5"/>
    <dgm:cxn modelId="{4A0D20D8-9D96-4375-AD5C-8E95A3AEC879}" type="presOf" srcId="{9AE6A84A-EC8F-49A4-96C8-CD12C48814DE}" destId="{5537C800-D1F3-419F-BD32-88D1E903F3F4}" srcOrd="1" destOrd="0" presId="urn:microsoft.com/office/officeart/2005/8/layout/radial5"/>
    <dgm:cxn modelId="{0627FAF6-0A50-4953-BD10-FD77B048CA88}" type="presOf" srcId="{A26696F2-F127-43E3-8DD7-B1F407079E51}" destId="{8F9F5DA1-FD91-4C78-BDDD-C45603F00894}" srcOrd="1" destOrd="0" presId="urn:microsoft.com/office/officeart/2005/8/layout/radial5"/>
    <dgm:cxn modelId="{18C6ABF9-6937-4EE5-985C-C855453B4D7A}" type="presOf" srcId="{98CD4F12-3DEF-465C-AB25-0FD1652EA1CF}" destId="{8457B3B9-F8FF-4445-8666-D0406AF09770}" srcOrd="0" destOrd="0" presId="urn:microsoft.com/office/officeart/2005/8/layout/radial5"/>
    <dgm:cxn modelId="{C7B4CDFE-4A28-4AA6-AF04-C0E85BD6DC03}" srcId="{71195DB4-4EB0-49CE-B2EE-E53356F46A39}" destId="{288DB94A-9F87-4090-B234-F3277E2C1AE7}" srcOrd="0" destOrd="0" parTransId="{5AEB7F50-2454-4CE6-A51A-E2CD5AE0379C}" sibTransId="{BBB0FEFE-7F44-4037-A8ED-AC409CE3B930}"/>
    <dgm:cxn modelId="{6384CF97-11A6-4EE0-AC58-9575F9DE6E2D}" type="presParOf" srcId="{4A42D469-86D0-4F09-9FCC-906BB129A07B}" destId="{98DBF4A5-6FD3-4332-AEF2-78C928D632A5}" srcOrd="0" destOrd="0" presId="urn:microsoft.com/office/officeart/2005/8/layout/radial5"/>
    <dgm:cxn modelId="{B5E3EAC9-E75D-4867-9BFA-530443FDD70E}" type="presParOf" srcId="{4A42D469-86D0-4F09-9FCC-906BB129A07B}" destId="{A60FE253-1F2C-4878-9F7C-AA54C2258B1F}" srcOrd="1" destOrd="0" presId="urn:microsoft.com/office/officeart/2005/8/layout/radial5"/>
    <dgm:cxn modelId="{1F52E2FD-5BAA-4B52-BA04-70D640D66C96}" type="presParOf" srcId="{A60FE253-1F2C-4878-9F7C-AA54C2258B1F}" destId="{E71E9914-2ACB-456F-A3CD-CBE7B6393253}" srcOrd="0" destOrd="0" presId="urn:microsoft.com/office/officeart/2005/8/layout/radial5"/>
    <dgm:cxn modelId="{C17C4910-CB20-4752-B154-73F2F5A8D691}" type="presParOf" srcId="{4A42D469-86D0-4F09-9FCC-906BB129A07B}" destId="{B8451CF0-2AC4-4E34-AF7B-70AAFD74BAEB}" srcOrd="2" destOrd="0" presId="urn:microsoft.com/office/officeart/2005/8/layout/radial5"/>
    <dgm:cxn modelId="{05E62DFD-1F98-4148-AC0C-C76FF5581072}" type="presParOf" srcId="{4A42D469-86D0-4F09-9FCC-906BB129A07B}" destId="{D0B3B329-3744-4064-8169-7297B45266B3}" srcOrd="3" destOrd="0" presId="urn:microsoft.com/office/officeart/2005/8/layout/radial5"/>
    <dgm:cxn modelId="{AEE2E163-E502-48E4-9BF8-FBA8557C060B}" type="presParOf" srcId="{D0B3B329-3744-4064-8169-7297B45266B3}" destId="{AAE259F5-BBA2-4982-91FD-86AD46E442E6}" srcOrd="0" destOrd="0" presId="urn:microsoft.com/office/officeart/2005/8/layout/radial5"/>
    <dgm:cxn modelId="{BB3E5F3C-A420-482A-AC02-E93B9A5FA64F}" type="presParOf" srcId="{4A42D469-86D0-4F09-9FCC-906BB129A07B}" destId="{9AA33A23-114B-4954-AD3F-54EF98A7AD1A}" srcOrd="4" destOrd="0" presId="urn:microsoft.com/office/officeart/2005/8/layout/radial5"/>
    <dgm:cxn modelId="{8C2DA42B-2459-4F16-9483-538427E33EC9}" type="presParOf" srcId="{4A42D469-86D0-4F09-9FCC-906BB129A07B}" destId="{629F9F1A-2F0C-4C2A-BC01-E4B21BDBEE96}" srcOrd="5" destOrd="0" presId="urn:microsoft.com/office/officeart/2005/8/layout/radial5"/>
    <dgm:cxn modelId="{CE80515A-B9F4-4740-AAA2-479B4DEAD0AA}" type="presParOf" srcId="{629F9F1A-2F0C-4C2A-BC01-E4B21BDBEE96}" destId="{5537C800-D1F3-419F-BD32-88D1E903F3F4}" srcOrd="0" destOrd="0" presId="urn:microsoft.com/office/officeart/2005/8/layout/radial5"/>
    <dgm:cxn modelId="{C6019C39-B76D-488D-B68C-8F2E41934B48}" type="presParOf" srcId="{4A42D469-86D0-4F09-9FCC-906BB129A07B}" destId="{C669DF4D-AA2D-4373-B58E-A38FB6CFE155}" srcOrd="6" destOrd="0" presId="urn:microsoft.com/office/officeart/2005/8/layout/radial5"/>
    <dgm:cxn modelId="{E86C0346-02BE-44B3-AAC6-457F999D5D0A}" type="presParOf" srcId="{4A42D469-86D0-4F09-9FCC-906BB129A07B}" destId="{5989E4DF-2A54-48D2-8154-B539531ECF61}" srcOrd="7" destOrd="0" presId="urn:microsoft.com/office/officeart/2005/8/layout/radial5"/>
    <dgm:cxn modelId="{4594E48B-48C2-4184-83B5-34AD09394C72}" type="presParOf" srcId="{5989E4DF-2A54-48D2-8154-B539531ECF61}" destId="{8E151681-C884-4149-AC7D-1EEB6E1D67B1}" srcOrd="0" destOrd="0" presId="urn:microsoft.com/office/officeart/2005/8/layout/radial5"/>
    <dgm:cxn modelId="{4166AB80-2BA7-4A00-9824-4070608C6899}" type="presParOf" srcId="{4A42D469-86D0-4F09-9FCC-906BB129A07B}" destId="{8457B3B9-F8FF-4445-8666-D0406AF09770}" srcOrd="8" destOrd="0" presId="urn:microsoft.com/office/officeart/2005/8/layout/radial5"/>
    <dgm:cxn modelId="{087BC654-F991-4FA1-BAAF-A03B4372EC03}" type="presParOf" srcId="{4A42D469-86D0-4F09-9FCC-906BB129A07B}" destId="{91D4B2C0-594D-4C6C-A0AF-44D81C8DA840}" srcOrd="9" destOrd="0" presId="urn:microsoft.com/office/officeart/2005/8/layout/radial5"/>
    <dgm:cxn modelId="{CE6BD196-4577-4D92-B4E1-287B64D610AE}" type="presParOf" srcId="{91D4B2C0-594D-4C6C-A0AF-44D81C8DA840}" destId="{6AF08DEC-3AE2-40C3-96D1-622EF77974D7}" srcOrd="0" destOrd="0" presId="urn:microsoft.com/office/officeart/2005/8/layout/radial5"/>
    <dgm:cxn modelId="{CE448A70-8CA6-459F-9BF8-F3EF713805E8}" type="presParOf" srcId="{4A42D469-86D0-4F09-9FCC-906BB129A07B}" destId="{EDC7E98A-C430-41A4-AF45-4508BC91F967}" srcOrd="10" destOrd="0" presId="urn:microsoft.com/office/officeart/2005/8/layout/radial5"/>
    <dgm:cxn modelId="{756E628B-C384-4BE0-B09D-3E556A5E4E06}" type="presParOf" srcId="{4A42D469-86D0-4F09-9FCC-906BB129A07B}" destId="{A976E353-51B3-4862-AAFA-90CF16C967F5}" srcOrd="11" destOrd="0" presId="urn:microsoft.com/office/officeart/2005/8/layout/radial5"/>
    <dgm:cxn modelId="{53746D1C-BC36-4CAD-BB16-D841D52E8A91}" type="presParOf" srcId="{A976E353-51B3-4862-AAFA-90CF16C967F5}" destId="{8F9F5DA1-FD91-4C78-BDDD-C45603F00894}" srcOrd="0" destOrd="0" presId="urn:microsoft.com/office/officeart/2005/8/layout/radial5"/>
    <dgm:cxn modelId="{6DC79118-C10D-494F-9306-AA8AD266D843}" type="presParOf" srcId="{4A42D469-86D0-4F09-9FCC-906BB129A07B}" destId="{6A600996-83CC-431B-BA79-05158075DB97}" srcOrd="12" destOrd="0" presId="urn:microsoft.com/office/officeart/2005/8/layout/radial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EB7B95-2AC8-4872-B5A1-5BEFFB3BA39A}" type="doc">
      <dgm:prSet loTypeId="urn:microsoft.com/office/officeart/2011/layout/CircleProcess" loCatId="process" qsTypeId="urn:microsoft.com/office/officeart/2005/8/quickstyle/simple1" qsCatId="simple" csTypeId="urn:microsoft.com/office/officeart/2005/8/colors/accent0_1" csCatId="mainScheme" phldr="1"/>
      <dgm:spPr/>
      <dgm:t>
        <a:bodyPr/>
        <a:lstStyle/>
        <a:p>
          <a:endParaRPr lang="en-US"/>
        </a:p>
      </dgm:t>
    </dgm:pt>
    <dgm:pt modelId="{04214227-9C13-48DD-B658-48073AF702B1}">
      <dgm:prSet custT="1"/>
      <dgm:spPr>
        <a:solidFill>
          <a:srgbClr val="FFE600">
            <a:alpha val="90000"/>
          </a:srgbClr>
        </a:solidFill>
      </dgm:spPr>
      <dgm:t>
        <a:bodyPr/>
        <a:lstStyle/>
        <a:p>
          <a:r>
            <a:rPr lang="en-US" sz="1100" b="1"/>
            <a:t>Step 1: Member Welcome &amp; Framing the Experience</a:t>
          </a:r>
        </a:p>
      </dgm:t>
    </dgm:pt>
    <dgm:pt modelId="{F835E675-6705-44E9-8493-34EF1EB91B38}" type="parTrans" cxnId="{ED64F145-3B65-4A6F-8BE9-F7BAEC92FB7D}">
      <dgm:prSet/>
      <dgm:spPr/>
      <dgm:t>
        <a:bodyPr/>
        <a:lstStyle/>
        <a:p>
          <a:endParaRPr lang="en-US"/>
        </a:p>
      </dgm:t>
    </dgm:pt>
    <dgm:pt modelId="{7FD87EAB-EC69-4B44-8C48-366D7129F209}" type="sibTrans" cxnId="{ED64F145-3B65-4A6F-8BE9-F7BAEC92FB7D}">
      <dgm:prSet/>
      <dgm:spPr/>
      <dgm:t>
        <a:bodyPr/>
        <a:lstStyle/>
        <a:p>
          <a:endParaRPr lang="en-US"/>
        </a:p>
      </dgm:t>
    </dgm:pt>
    <dgm:pt modelId="{432434C1-6ABF-4FDA-9A53-6870BFAF4E72}">
      <dgm:prSet custT="1"/>
      <dgm:spPr/>
      <dgm:t>
        <a:bodyPr/>
        <a:lstStyle/>
        <a:p>
          <a:r>
            <a:rPr lang="en-US" sz="1050"/>
            <a:t>Greet client personally</a:t>
          </a:r>
        </a:p>
      </dgm:t>
    </dgm:pt>
    <dgm:pt modelId="{9780A21B-D1CE-4A0D-8DF6-6B677E4E75A2}" type="parTrans" cxnId="{895BE123-5263-4E59-AA59-14B8C3D46665}">
      <dgm:prSet/>
      <dgm:spPr/>
      <dgm:t>
        <a:bodyPr/>
        <a:lstStyle/>
        <a:p>
          <a:endParaRPr lang="en-US"/>
        </a:p>
      </dgm:t>
    </dgm:pt>
    <dgm:pt modelId="{8003A66A-E654-459F-8E3A-4DD94B13562A}" type="sibTrans" cxnId="{895BE123-5263-4E59-AA59-14B8C3D46665}">
      <dgm:prSet/>
      <dgm:spPr/>
      <dgm:t>
        <a:bodyPr/>
        <a:lstStyle/>
        <a:p>
          <a:endParaRPr lang="en-US"/>
        </a:p>
      </dgm:t>
    </dgm:pt>
    <dgm:pt modelId="{0D28ECBF-CBC1-421F-94FE-C2653B48FFCC}">
      <dgm:prSet custT="1"/>
      <dgm:spPr/>
      <dgm:t>
        <a:bodyPr/>
        <a:lstStyle/>
        <a:p>
          <a:r>
            <a:rPr lang="en-US" sz="1050"/>
            <a:t>Set expectations: Today we’ll map out where you are and where you want to go</a:t>
          </a:r>
        </a:p>
      </dgm:t>
    </dgm:pt>
    <dgm:pt modelId="{56A96AB9-980C-46A7-BF2F-16ADB2F7D212}" type="parTrans" cxnId="{69A21A86-9B40-4574-A589-EA91AA8DB549}">
      <dgm:prSet/>
      <dgm:spPr/>
      <dgm:t>
        <a:bodyPr/>
        <a:lstStyle/>
        <a:p>
          <a:endParaRPr lang="en-US"/>
        </a:p>
      </dgm:t>
    </dgm:pt>
    <dgm:pt modelId="{4274570A-AAB6-4E6C-AEB2-867927AC8BC4}" type="sibTrans" cxnId="{69A21A86-9B40-4574-A589-EA91AA8DB549}">
      <dgm:prSet/>
      <dgm:spPr/>
      <dgm:t>
        <a:bodyPr/>
        <a:lstStyle/>
        <a:p>
          <a:endParaRPr lang="en-US"/>
        </a:p>
      </dgm:t>
    </dgm:pt>
    <dgm:pt modelId="{2C3337C2-1DEF-43CC-8823-09A1626EF473}">
      <dgm:prSet custT="1"/>
      <dgm:spPr>
        <a:solidFill>
          <a:srgbClr val="FFE600">
            <a:alpha val="90000"/>
          </a:srgbClr>
        </a:solidFill>
      </dgm:spPr>
      <dgm:t>
        <a:bodyPr/>
        <a:lstStyle/>
        <a:p>
          <a:r>
            <a:rPr lang="en-US" sz="1100" b="1"/>
            <a:t>Step 2: Body Composition Snapshot (InBody)</a:t>
          </a:r>
        </a:p>
      </dgm:t>
    </dgm:pt>
    <dgm:pt modelId="{46ED39BE-6C8F-4F79-9F6B-FA6D3826006E}" type="parTrans" cxnId="{18D783B0-93B7-45CB-8783-054673626A7E}">
      <dgm:prSet/>
      <dgm:spPr/>
      <dgm:t>
        <a:bodyPr/>
        <a:lstStyle/>
        <a:p>
          <a:endParaRPr lang="en-US"/>
        </a:p>
      </dgm:t>
    </dgm:pt>
    <dgm:pt modelId="{0B4EA311-751D-4560-89F2-54B749473555}" type="sibTrans" cxnId="{18D783B0-93B7-45CB-8783-054673626A7E}">
      <dgm:prSet/>
      <dgm:spPr/>
      <dgm:t>
        <a:bodyPr/>
        <a:lstStyle/>
        <a:p>
          <a:endParaRPr lang="en-US"/>
        </a:p>
      </dgm:t>
    </dgm:pt>
    <dgm:pt modelId="{D9A26D69-BD1B-4F42-BA19-6F78C02591E1}">
      <dgm:prSet custT="1"/>
      <dgm:spPr/>
      <dgm:t>
        <a:bodyPr/>
        <a:lstStyle/>
        <a:p>
          <a:r>
            <a:rPr lang="en-US" sz="1100"/>
            <a:t>Review metrics: weight, body fat %, lean mass</a:t>
          </a:r>
        </a:p>
      </dgm:t>
    </dgm:pt>
    <dgm:pt modelId="{2EE8666F-94C7-437C-8341-EE4E02B0B7BC}" type="parTrans" cxnId="{CC8B599D-D835-4F4A-BD39-BA21647D4C16}">
      <dgm:prSet/>
      <dgm:spPr/>
      <dgm:t>
        <a:bodyPr/>
        <a:lstStyle/>
        <a:p>
          <a:endParaRPr lang="en-US"/>
        </a:p>
      </dgm:t>
    </dgm:pt>
    <dgm:pt modelId="{70441EF5-1CF3-4DB4-BE13-584C2320E582}" type="sibTrans" cxnId="{CC8B599D-D835-4F4A-BD39-BA21647D4C16}">
      <dgm:prSet/>
      <dgm:spPr/>
      <dgm:t>
        <a:bodyPr/>
        <a:lstStyle/>
        <a:p>
          <a:endParaRPr lang="en-US"/>
        </a:p>
      </dgm:t>
    </dgm:pt>
    <dgm:pt modelId="{2D6526E7-B430-4927-983B-DBDC4D8E03A8}">
      <dgm:prSet custT="1"/>
      <dgm:spPr/>
      <dgm:t>
        <a:bodyPr/>
        <a:lstStyle/>
        <a:p>
          <a:r>
            <a:rPr lang="en-US" sz="1100"/>
            <a:t>Interpret in lifestyle language</a:t>
          </a:r>
        </a:p>
      </dgm:t>
    </dgm:pt>
    <dgm:pt modelId="{56AC00EE-0FA5-4B61-B274-A441C87CEA3B}" type="parTrans" cxnId="{FEDBFE7E-41AF-45EF-8FD2-58BB7F90E497}">
      <dgm:prSet/>
      <dgm:spPr/>
      <dgm:t>
        <a:bodyPr/>
        <a:lstStyle/>
        <a:p>
          <a:endParaRPr lang="en-US"/>
        </a:p>
      </dgm:t>
    </dgm:pt>
    <dgm:pt modelId="{92538B0D-8626-49F1-80F1-E6BA3C8A2D7E}" type="sibTrans" cxnId="{FEDBFE7E-41AF-45EF-8FD2-58BB7F90E497}">
      <dgm:prSet/>
      <dgm:spPr/>
      <dgm:t>
        <a:bodyPr/>
        <a:lstStyle/>
        <a:p>
          <a:endParaRPr lang="en-US"/>
        </a:p>
      </dgm:t>
    </dgm:pt>
    <dgm:pt modelId="{97D62FDD-CE8E-45D0-BB34-6C43DAD44D67}">
      <dgm:prSet custT="1"/>
      <dgm:spPr/>
      <dgm:t>
        <a:bodyPr/>
        <a:lstStyle/>
        <a:p>
          <a:r>
            <a:rPr lang="en-US" sz="1100"/>
            <a:t>Log data into client profile on platform</a:t>
          </a:r>
        </a:p>
      </dgm:t>
    </dgm:pt>
    <dgm:pt modelId="{FE4732BE-4E30-4121-97E3-4BF412CE9351}" type="parTrans" cxnId="{381B25C3-8ECC-4EA2-B9B3-EE67698EEBE0}">
      <dgm:prSet/>
      <dgm:spPr/>
      <dgm:t>
        <a:bodyPr/>
        <a:lstStyle/>
        <a:p>
          <a:endParaRPr lang="en-US"/>
        </a:p>
      </dgm:t>
    </dgm:pt>
    <dgm:pt modelId="{207DA1BD-4E4D-438A-9068-DE70E06A7326}" type="sibTrans" cxnId="{381B25C3-8ECC-4EA2-B9B3-EE67698EEBE0}">
      <dgm:prSet/>
      <dgm:spPr/>
      <dgm:t>
        <a:bodyPr/>
        <a:lstStyle/>
        <a:p>
          <a:endParaRPr lang="en-US"/>
        </a:p>
      </dgm:t>
    </dgm:pt>
    <dgm:pt modelId="{3B6E6204-382A-4390-96DF-1A63E58AE2EC}">
      <dgm:prSet custT="1"/>
      <dgm:spPr>
        <a:solidFill>
          <a:srgbClr val="FFE600"/>
        </a:solidFill>
      </dgm:spPr>
      <dgm:t>
        <a:bodyPr/>
        <a:lstStyle/>
        <a:p>
          <a:r>
            <a:rPr lang="en-US" sz="1100" b="1"/>
            <a:t>Step 3: AI Movement Assessment (DEMOTU</a:t>
          </a:r>
          <a:r>
            <a:rPr lang="en-US" sz="1500"/>
            <a:t>)</a:t>
          </a:r>
        </a:p>
      </dgm:t>
    </dgm:pt>
    <dgm:pt modelId="{F85077D3-BBF6-41CB-93D1-562E06EB7C61}" type="parTrans" cxnId="{1B24A0F4-7F10-4C55-9BA8-D4CD47DAD32A}">
      <dgm:prSet/>
      <dgm:spPr/>
      <dgm:t>
        <a:bodyPr/>
        <a:lstStyle/>
        <a:p>
          <a:endParaRPr lang="en-US"/>
        </a:p>
      </dgm:t>
    </dgm:pt>
    <dgm:pt modelId="{337A35C8-3E1B-4360-80B0-100CF07E4AAD}" type="sibTrans" cxnId="{1B24A0F4-7F10-4C55-9BA8-D4CD47DAD32A}">
      <dgm:prSet/>
      <dgm:spPr/>
      <dgm:t>
        <a:bodyPr/>
        <a:lstStyle/>
        <a:p>
          <a:endParaRPr lang="en-US"/>
        </a:p>
      </dgm:t>
    </dgm:pt>
    <dgm:pt modelId="{A767FE0D-EA63-4799-8704-F25154BA7645}">
      <dgm:prSet custT="1"/>
      <dgm:spPr/>
      <dgm:t>
        <a:bodyPr/>
        <a:lstStyle/>
        <a:p>
          <a:r>
            <a:rPr lang="en-US" sz="1100"/>
            <a:t>Walk client through movement protocol</a:t>
          </a:r>
        </a:p>
      </dgm:t>
    </dgm:pt>
    <dgm:pt modelId="{B311C9BA-DD01-4702-A579-0F40FF6CD780}" type="parTrans" cxnId="{7CE126E7-96CF-4517-AB52-FF1F3F5B2060}">
      <dgm:prSet/>
      <dgm:spPr/>
      <dgm:t>
        <a:bodyPr/>
        <a:lstStyle/>
        <a:p>
          <a:endParaRPr lang="en-US"/>
        </a:p>
      </dgm:t>
    </dgm:pt>
    <dgm:pt modelId="{5B53094C-7850-4D4D-93B9-AB9E58854AC0}" type="sibTrans" cxnId="{7CE126E7-96CF-4517-AB52-FF1F3F5B2060}">
      <dgm:prSet/>
      <dgm:spPr/>
      <dgm:t>
        <a:bodyPr/>
        <a:lstStyle/>
        <a:p>
          <a:endParaRPr lang="en-US"/>
        </a:p>
      </dgm:t>
    </dgm:pt>
    <dgm:pt modelId="{EC6A2429-D09B-48B7-B1F4-8415F3CA16FF}">
      <dgm:prSet custT="1"/>
      <dgm:spPr/>
      <dgm:t>
        <a:bodyPr/>
        <a:lstStyle/>
        <a:p>
          <a:r>
            <a:rPr lang="en-US" sz="1100"/>
            <a:t>Analyze results: joint imbalances, mobility issues, inefficiencies</a:t>
          </a:r>
        </a:p>
      </dgm:t>
    </dgm:pt>
    <dgm:pt modelId="{8D8273CD-668B-4B87-BC04-2B32C6526391}" type="parTrans" cxnId="{45D1106B-14B9-4A5E-8E02-DE0F4EB46083}">
      <dgm:prSet/>
      <dgm:spPr/>
      <dgm:t>
        <a:bodyPr/>
        <a:lstStyle/>
        <a:p>
          <a:endParaRPr lang="en-US"/>
        </a:p>
      </dgm:t>
    </dgm:pt>
    <dgm:pt modelId="{E6C13AE2-22BB-460A-856F-A427EAEF7B96}" type="sibTrans" cxnId="{45D1106B-14B9-4A5E-8E02-DE0F4EB46083}">
      <dgm:prSet/>
      <dgm:spPr/>
      <dgm:t>
        <a:bodyPr/>
        <a:lstStyle/>
        <a:p>
          <a:endParaRPr lang="en-US"/>
        </a:p>
      </dgm:t>
    </dgm:pt>
    <dgm:pt modelId="{5611F009-E788-4C1F-A65F-841B064AE4A0}">
      <dgm:prSet custT="1"/>
      <dgm:spPr/>
      <dgm:t>
        <a:bodyPr/>
        <a:lstStyle/>
        <a:p>
          <a:r>
            <a:rPr lang="en-US" sz="1100"/>
            <a:t>Record outcomes and guide track selection</a:t>
          </a:r>
        </a:p>
      </dgm:t>
    </dgm:pt>
    <dgm:pt modelId="{B7D48B14-A6E2-477A-B692-39FD19116CC4}" type="parTrans" cxnId="{EB543932-F71C-4EA8-99B0-08DA5E9DA041}">
      <dgm:prSet/>
      <dgm:spPr/>
      <dgm:t>
        <a:bodyPr/>
        <a:lstStyle/>
        <a:p>
          <a:endParaRPr lang="en-US"/>
        </a:p>
      </dgm:t>
    </dgm:pt>
    <dgm:pt modelId="{02CAB9C7-2ABB-48AA-BF1C-3BE474E81A5F}" type="sibTrans" cxnId="{EB543932-F71C-4EA8-99B0-08DA5E9DA041}">
      <dgm:prSet/>
      <dgm:spPr/>
      <dgm:t>
        <a:bodyPr/>
        <a:lstStyle/>
        <a:p>
          <a:endParaRPr lang="en-US"/>
        </a:p>
      </dgm:t>
    </dgm:pt>
    <dgm:pt modelId="{6901D3A5-85FF-44FA-9E8E-D13E79F5B6E7}">
      <dgm:prSet custT="1"/>
      <dgm:spPr>
        <a:solidFill>
          <a:srgbClr val="FFE600">
            <a:alpha val="90000"/>
          </a:srgbClr>
        </a:solidFill>
      </dgm:spPr>
      <dgm:t>
        <a:bodyPr/>
        <a:lstStyle/>
        <a:p>
          <a:r>
            <a:rPr lang="en-US" sz="1100" b="1"/>
            <a:t>Step 4: Program Recommendation</a:t>
          </a:r>
        </a:p>
      </dgm:t>
    </dgm:pt>
    <dgm:pt modelId="{F19CE125-FE9F-4902-B04A-E14832642E28}" type="parTrans" cxnId="{0200A78B-F653-481A-907D-C329D69534B3}">
      <dgm:prSet/>
      <dgm:spPr/>
      <dgm:t>
        <a:bodyPr/>
        <a:lstStyle/>
        <a:p>
          <a:endParaRPr lang="en-US"/>
        </a:p>
      </dgm:t>
    </dgm:pt>
    <dgm:pt modelId="{F95F29BD-DD1B-4773-BDA1-4312FC328688}" type="sibTrans" cxnId="{0200A78B-F653-481A-907D-C329D69534B3}">
      <dgm:prSet/>
      <dgm:spPr/>
      <dgm:t>
        <a:bodyPr/>
        <a:lstStyle/>
        <a:p>
          <a:endParaRPr lang="en-US"/>
        </a:p>
      </dgm:t>
    </dgm:pt>
    <dgm:pt modelId="{00069028-9588-4942-8F3C-59C28942C766}">
      <dgm:prSet custT="1"/>
      <dgm:spPr/>
      <dgm:t>
        <a:bodyPr/>
        <a:lstStyle/>
        <a:p>
          <a:r>
            <a:rPr lang="en-US" sz="1100"/>
            <a:t>Match to: Gains, O2, Live, Drive, Specialized</a:t>
          </a:r>
        </a:p>
      </dgm:t>
    </dgm:pt>
    <dgm:pt modelId="{5DACBDE3-14DA-4B3C-AE46-2FFCAB2A9F9D}" type="parTrans" cxnId="{CD2613A4-DCBB-482E-9B3B-79D458763306}">
      <dgm:prSet/>
      <dgm:spPr/>
      <dgm:t>
        <a:bodyPr/>
        <a:lstStyle/>
        <a:p>
          <a:endParaRPr lang="en-US"/>
        </a:p>
      </dgm:t>
    </dgm:pt>
    <dgm:pt modelId="{B0A96EA3-1903-46C6-8AB0-D18A48F3C6F5}" type="sibTrans" cxnId="{CD2613A4-DCBB-482E-9B3B-79D458763306}">
      <dgm:prSet/>
      <dgm:spPr/>
      <dgm:t>
        <a:bodyPr/>
        <a:lstStyle/>
        <a:p>
          <a:endParaRPr lang="en-US"/>
        </a:p>
      </dgm:t>
    </dgm:pt>
    <dgm:pt modelId="{8CD37FB9-F1DD-4E6E-BE46-897215F4BDCD}">
      <dgm:prSet custT="1"/>
      <dgm:spPr>
        <a:solidFill>
          <a:srgbClr val="FFE600">
            <a:alpha val="90000"/>
          </a:srgbClr>
        </a:solidFill>
      </dgm:spPr>
      <dgm:t>
        <a:bodyPr/>
        <a:lstStyle/>
        <a:p>
          <a:r>
            <a:rPr lang="en-US" sz="1100" b="1"/>
            <a:t>Step 5: Optional Program Preview</a:t>
          </a:r>
        </a:p>
      </dgm:t>
    </dgm:pt>
    <dgm:pt modelId="{8D53EC94-9CDE-4E5D-AE47-5652E9AF764E}" type="parTrans" cxnId="{F817FD9E-594E-41AD-A46F-3488715C50C0}">
      <dgm:prSet/>
      <dgm:spPr/>
      <dgm:t>
        <a:bodyPr/>
        <a:lstStyle/>
        <a:p>
          <a:endParaRPr lang="en-US"/>
        </a:p>
      </dgm:t>
    </dgm:pt>
    <dgm:pt modelId="{2F7555CC-E099-4B6C-B871-04F3364EE280}" type="sibTrans" cxnId="{F817FD9E-594E-41AD-A46F-3488715C50C0}">
      <dgm:prSet/>
      <dgm:spPr/>
      <dgm:t>
        <a:bodyPr/>
        <a:lstStyle/>
        <a:p>
          <a:endParaRPr lang="en-US"/>
        </a:p>
      </dgm:t>
    </dgm:pt>
    <dgm:pt modelId="{B7B522D5-7925-4BD1-9EC3-A488443DFB6F}">
      <dgm:prSet custT="1"/>
      <dgm:spPr/>
      <dgm:t>
        <a:bodyPr/>
        <a:lstStyle/>
        <a:p>
          <a:r>
            <a:rPr lang="en-US" sz="1100"/>
            <a:t>25–30 min session including Protect, Progress, Perform</a:t>
          </a:r>
        </a:p>
      </dgm:t>
    </dgm:pt>
    <dgm:pt modelId="{2F9BDF23-385A-49D9-8AB1-DB9BA2054832}" type="parTrans" cxnId="{AD1E162B-8844-4CFA-B89C-978B8894FE48}">
      <dgm:prSet/>
      <dgm:spPr/>
      <dgm:t>
        <a:bodyPr/>
        <a:lstStyle/>
        <a:p>
          <a:endParaRPr lang="en-US"/>
        </a:p>
      </dgm:t>
    </dgm:pt>
    <dgm:pt modelId="{D5DE88D3-84E0-4367-9084-B9A71A315BD1}" type="sibTrans" cxnId="{AD1E162B-8844-4CFA-B89C-978B8894FE48}">
      <dgm:prSet/>
      <dgm:spPr/>
      <dgm:t>
        <a:bodyPr/>
        <a:lstStyle/>
        <a:p>
          <a:endParaRPr lang="en-US"/>
        </a:p>
      </dgm:t>
    </dgm:pt>
    <dgm:pt modelId="{71C665DC-FC32-4465-B60B-E383ED5D92BC}">
      <dgm:prSet custT="1"/>
      <dgm:spPr/>
      <dgm:t>
        <a:bodyPr/>
        <a:lstStyle/>
        <a:p>
          <a:r>
            <a:rPr lang="en-US" sz="1100"/>
            <a:t>Offer preview and feedback</a:t>
          </a:r>
        </a:p>
      </dgm:t>
    </dgm:pt>
    <dgm:pt modelId="{C2324BEB-9ADC-4C7F-9981-1F55F3F5CBC8}" type="parTrans" cxnId="{E8C1F3E2-72C7-4C98-8B97-CDE83B2DD881}">
      <dgm:prSet/>
      <dgm:spPr/>
      <dgm:t>
        <a:bodyPr/>
        <a:lstStyle/>
        <a:p>
          <a:endParaRPr lang="en-US"/>
        </a:p>
      </dgm:t>
    </dgm:pt>
    <dgm:pt modelId="{E058CDAF-126D-4689-A95A-CB1B8D6DA4EB}" type="sibTrans" cxnId="{E8C1F3E2-72C7-4C98-8B97-CDE83B2DD881}">
      <dgm:prSet/>
      <dgm:spPr/>
      <dgm:t>
        <a:bodyPr/>
        <a:lstStyle/>
        <a:p>
          <a:endParaRPr lang="en-US"/>
        </a:p>
      </dgm:t>
    </dgm:pt>
    <dgm:pt modelId="{FC72CBC4-FE67-4A02-9E21-E470F496A48A}" type="pres">
      <dgm:prSet presAssocID="{91EB7B95-2AC8-4872-B5A1-5BEFFB3BA39A}" presName="Name0" presStyleCnt="0">
        <dgm:presLayoutVars>
          <dgm:chMax val="11"/>
          <dgm:chPref val="11"/>
          <dgm:dir/>
          <dgm:resizeHandles/>
        </dgm:presLayoutVars>
      </dgm:prSet>
      <dgm:spPr/>
    </dgm:pt>
    <dgm:pt modelId="{3109788F-07F6-4169-9AD4-4D85F35951B7}" type="pres">
      <dgm:prSet presAssocID="{8CD37FB9-F1DD-4E6E-BE46-897215F4BDCD}" presName="Accent5" presStyleCnt="0"/>
      <dgm:spPr/>
    </dgm:pt>
    <dgm:pt modelId="{6A863CCB-8564-41FC-A1CC-F3AFA2DA9F2D}" type="pres">
      <dgm:prSet presAssocID="{8CD37FB9-F1DD-4E6E-BE46-897215F4BDCD}" presName="Accent" presStyleLbl="node1" presStyleIdx="0" presStyleCnt="5"/>
      <dgm:spPr/>
    </dgm:pt>
    <dgm:pt modelId="{1C29E601-4DB5-405F-B18D-4384121CF41A}" type="pres">
      <dgm:prSet presAssocID="{8CD37FB9-F1DD-4E6E-BE46-897215F4BDCD}" presName="ParentBackground5" presStyleCnt="0"/>
      <dgm:spPr/>
    </dgm:pt>
    <dgm:pt modelId="{1CE469AA-2603-4746-A6D8-9232454D4D99}" type="pres">
      <dgm:prSet presAssocID="{8CD37FB9-F1DD-4E6E-BE46-897215F4BDCD}" presName="ParentBackground" presStyleLbl="fgAcc1" presStyleIdx="0" presStyleCnt="5"/>
      <dgm:spPr/>
    </dgm:pt>
    <dgm:pt modelId="{60722CA4-59C5-434E-97C8-0D99712CEE1C}" type="pres">
      <dgm:prSet presAssocID="{8CD37FB9-F1DD-4E6E-BE46-897215F4BDCD}" presName="Child5" presStyleLbl="revTx" presStyleIdx="0" presStyleCnt="5">
        <dgm:presLayoutVars>
          <dgm:chMax val="0"/>
          <dgm:chPref val="0"/>
          <dgm:bulletEnabled val="1"/>
        </dgm:presLayoutVars>
      </dgm:prSet>
      <dgm:spPr/>
    </dgm:pt>
    <dgm:pt modelId="{CBE9D10D-3373-4BAB-9492-2288E88AF8DD}" type="pres">
      <dgm:prSet presAssocID="{8CD37FB9-F1DD-4E6E-BE46-897215F4BDCD}" presName="Parent5" presStyleLbl="revTx" presStyleIdx="0" presStyleCnt="5">
        <dgm:presLayoutVars>
          <dgm:chMax val="1"/>
          <dgm:chPref val="1"/>
          <dgm:bulletEnabled val="1"/>
        </dgm:presLayoutVars>
      </dgm:prSet>
      <dgm:spPr/>
    </dgm:pt>
    <dgm:pt modelId="{A5A7F101-F27B-4092-8D52-94771075CC4A}" type="pres">
      <dgm:prSet presAssocID="{6901D3A5-85FF-44FA-9E8E-D13E79F5B6E7}" presName="Accent4" presStyleCnt="0"/>
      <dgm:spPr/>
    </dgm:pt>
    <dgm:pt modelId="{8DC2FCD8-6B8B-4717-9526-6A47DC21EB0C}" type="pres">
      <dgm:prSet presAssocID="{6901D3A5-85FF-44FA-9E8E-D13E79F5B6E7}" presName="Accent" presStyleLbl="node1" presStyleIdx="1" presStyleCnt="5"/>
      <dgm:spPr/>
    </dgm:pt>
    <dgm:pt modelId="{77E53DD8-9BD0-4985-AFC6-2EC8B7B266A4}" type="pres">
      <dgm:prSet presAssocID="{6901D3A5-85FF-44FA-9E8E-D13E79F5B6E7}" presName="ParentBackground4" presStyleCnt="0"/>
      <dgm:spPr/>
    </dgm:pt>
    <dgm:pt modelId="{D54D1C30-5958-4217-9D18-2B5EC24BFF9C}" type="pres">
      <dgm:prSet presAssocID="{6901D3A5-85FF-44FA-9E8E-D13E79F5B6E7}" presName="ParentBackground" presStyleLbl="fgAcc1" presStyleIdx="1" presStyleCnt="5"/>
      <dgm:spPr/>
    </dgm:pt>
    <dgm:pt modelId="{5FD49CAF-2CBB-440C-8ED5-FFF7EE997388}" type="pres">
      <dgm:prSet presAssocID="{6901D3A5-85FF-44FA-9E8E-D13E79F5B6E7}" presName="Child4" presStyleLbl="revTx" presStyleIdx="1" presStyleCnt="5">
        <dgm:presLayoutVars>
          <dgm:chMax val="0"/>
          <dgm:chPref val="0"/>
          <dgm:bulletEnabled val="1"/>
        </dgm:presLayoutVars>
      </dgm:prSet>
      <dgm:spPr/>
    </dgm:pt>
    <dgm:pt modelId="{8DA6F5C6-6304-4CE7-B56A-F469B8BF3488}" type="pres">
      <dgm:prSet presAssocID="{6901D3A5-85FF-44FA-9E8E-D13E79F5B6E7}" presName="Parent4" presStyleLbl="revTx" presStyleIdx="1" presStyleCnt="5">
        <dgm:presLayoutVars>
          <dgm:chMax val="1"/>
          <dgm:chPref val="1"/>
          <dgm:bulletEnabled val="1"/>
        </dgm:presLayoutVars>
      </dgm:prSet>
      <dgm:spPr/>
    </dgm:pt>
    <dgm:pt modelId="{F3A102BE-DA17-4F5A-94E3-1FD957B9FD5C}" type="pres">
      <dgm:prSet presAssocID="{3B6E6204-382A-4390-96DF-1A63E58AE2EC}" presName="Accent3" presStyleCnt="0"/>
      <dgm:spPr/>
    </dgm:pt>
    <dgm:pt modelId="{8295488D-C24E-435F-BC14-F0FB09541C05}" type="pres">
      <dgm:prSet presAssocID="{3B6E6204-382A-4390-96DF-1A63E58AE2EC}" presName="Accent" presStyleLbl="node1" presStyleIdx="2" presStyleCnt="5"/>
      <dgm:spPr/>
    </dgm:pt>
    <dgm:pt modelId="{D3110FA1-FC35-4957-AF67-CB5F68391B0C}" type="pres">
      <dgm:prSet presAssocID="{3B6E6204-382A-4390-96DF-1A63E58AE2EC}" presName="ParentBackground3" presStyleCnt="0"/>
      <dgm:spPr/>
    </dgm:pt>
    <dgm:pt modelId="{5E75A91F-E6B8-472A-9370-475FEF439041}" type="pres">
      <dgm:prSet presAssocID="{3B6E6204-382A-4390-96DF-1A63E58AE2EC}" presName="ParentBackground" presStyleLbl="fgAcc1" presStyleIdx="2" presStyleCnt="5"/>
      <dgm:spPr/>
    </dgm:pt>
    <dgm:pt modelId="{17A55EF1-CDF8-4236-9620-0A39B643D181}" type="pres">
      <dgm:prSet presAssocID="{3B6E6204-382A-4390-96DF-1A63E58AE2EC}" presName="Child3" presStyleLbl="revTx" presStyleIdx="2" presStyleCnt="5">
        <dgm:presLayoutVars>
          <dgm:chMax val="0"/>
          <dgm:chPref val="0"/>
          <dgm:bulletEnabled val="1"/>
        </dgm:presLayoutVars>
      </dgm:prSet>
      <dgm:spPr/>
    </dgm:pt>
    <dgm:pt modelId="{6BE2E406-71CE-43B4-A805-4BAC523DDCEE}" type="pres">
      <dgm:prSet presAssocID="{3B6E6204-382A-4390-96DF-1A63E58AE2EC}" presName="Parent3" presStyleLbl="revTx" presStyleIdx="2" presStyleCnt="5">
        <dgm:presLayoutVars>
          <dgm:chMax val="1"/>
          <dgm:chPref val="1"/>
          <dgm:bulletEnabled val="1"/>
        </dgm:presLayoutVars>
      </dgm:prSet>
      <dgm:spPr/>
    </dgm:pt>
    <dgm:pt modelId="{084F2BE3-FFAD-4434-8DE3-5A407B287A43}" type="pres">
      <dgm:prSet presAssocID="{2C3337C2-1DEF-43CC-8823-09A1626EF473}" presName="Accent2" presStyleCnt="0"/>
      <dgm:spPr/>
    </dgm:pt>
    <dgm:pt modelId="{6483D58D-F261-4B65-9316-206E322B03E4}" type="pres">
      <dgm:prSet presAssocID="{2C3337C2-1DEF-43CC-8823-09A1626EF473}" presName="Accent" presStyleLbl="node1" presStyleIdx="3" presStyleCnt="5"/>
      <dgm:spPr/>
    </dgm:pt>
    <dgm:pt modelId="{55A7BCE5-A3EA-4F14-868C-73CC19CDCAE8}" type="pres">
      <dgm:prSet presAssocID="{2C3337C2-1DEF-43CC-8823-09A1626EF473}" presName="ParentBackground2" presStyleCnt="0"/>
      <dgm:spPr/>
    </dgm:pt>
    <dgm:pt modelId="{6D1D2022-9B50-44AE-ACBB-4BFE74CEB839}" type="pres">
      <dgm:prSet presAssocID="{2C3337C2-1DEF-43CC-8823-09A1626EF473}" presName="ParentBackground" presStyleLbl="fgAcc1" presStyleIdx="3" presStyleCnt="5"/>
      <dgm:spPr/>
    </dgm:pt>
    <dgm:pt modelId="{FFCB01EB-4C8D-40D5-B30D-A7D575E186A8}" type="pres">
      <dgm:prSet presAssocID="{2C3337C2-1DEF-43CC-8823-09A1626EF473}" presName="Child2" presStyleLbl="revTx" presStyleIdx="3" presStyleCnt="5">
        <dgm:presLayoutVars>
          <dgm:chMax val="0"/>
          <dgm:chPref val="0"/>
          <dgm:bulletEnabled val="1"/>
        </dgm:presLayoutVars>
      </dgm:prSet>
      <dgm:spPr/>
    </dgm:pt>
    <dgm:pt modelId="{0946CBB6-42F7-49A5-923A-4ADA4659DB73}" type="pres">
      <dgm:prSet presAssocID="{2C3337C2-1DEF-43CC-8823-09A1626EF473}" presName="Parent2" presStyleLbl="revTx" presStyleIdx="3" presStyleCnt="5">
        <dgm:presLayoutVars>
          <dgm:chMax val="1"/>
          <dgm:chPref val="1"/>
          <dgm:bulletEnabled val="1"/>
        </dgm:presLayoutVars>
      </dgm:prSet>
      <dgm:spPr/>
    </dgm:pt>
    <dgm:pt modelId="{5345AE31-59A6-4450-B8A9-48C7E02D1360}" type="pres">
      <dgm:prSet presAssocID="{04214227-9C13-48DD-B658-48073AF702B1}" presName="Accent1" presStyleCnt="0"/>
      <dgm:spPr/>
    </dgm:pt>
    <dgm:pt modelId="{02858901-930C-427A-A751-3A3166E930D8}" type="pres">
      <dgm:prSet presAssocID="{04214227-9C13-48DD-B658-48073AF702B1}" presName="Accent" presStyleLbl="node1" presStyleIdx="4" presStyleCnt="5"/>
      <dgm:spPr/>
    </dgm:pt>
    <dgm:pt modelId="{95C2700B-314F-4FE7-B7E3-9644846124E0}" type="pres">
      <dgm:prSet presAssocID="{04214227-9C13-48DD-B658-48073AF702B1}" presName="ParentBackground1" presStyleCnt="0"/>
      <dgm:spPr/>
    </dgm:pt>
    <dgm:pt modelId="{3EF7EE25-039A-4736-861D-6883CB337E6A}" type="pres">
      <dgm:prSet presAssocID="{04214227-9C13-48DD-B658-48073AF702B1}" presName="ParentBackground" presStyleLbl="fgAcc1" presStyleIdx="4" presStyleCnt="5"/>
      <dgm:spPr/>
    </dgm:pt>
    <dgm:pt modelId="{9B04D774-E812-4ABC-9F5A-779A3A71E5FA}" type="pres">
      <dgm:prSet presAssocID="{04214227-9C13-48DD-B658-48073AF702B1}" presName="Child1" presStyleLbl="revTx" presStyleIdx="4" presStyleCnt="5">
        <dgm:presLayoutVars>
          <dgm:chMax val="0"/>
          <dgm:chPref val="0"/>
          <dgm:bulletEnabled val="1"/>
        </dgm:presLayoutVars>
      </dgm:prSet>
      <dgm:spPr/>
    </dgm:pt>
    <dgm:pt modelId="{93E68CD2-0059-4D57-861D-C7DEED0C095B}" type="pres">
      <dgm:prSet presAssocID="{04214227-9C13-48DD-B658-48073AF702B1}" presName="Parent1" presStyleLbl="revTx" presStyleIdx="4" presStyleCnt="5">
        <dgm:presLayoutVars>
          <dgm:chMax val="1"/>
          <dgm:chPref val="1"/>
          <dgm:bulletEnabled val="1"/>
        </dgm:presLayoutVars>
      </dgm:prSet>
      <dgm:spPr/>
    </dgm:pt>
  </dgm:ptLst>
  <dgm:cxnLst>
    <dgm:cxn modelId="{797ECA01-5DA2-4066-A9E2-94450C6C22D2}" type="presOf" srcId="{2C3337C2-1DEF-43CC-8823-09A1626EF473}" destId="{0946CBB6-42F7-49A5-923A-4ADA4659DB73}" srcOrd="1" destOrd="0" presId="urn:microsoft.com/office/officeart/2011/layout/CircleProcess"/>
    <dgm:cxn modelId="{51621C0B-5CB3-445C-9C38-68DB0C833C44}" type="presOf" srcId="{04214227-9C13-48DD-B658-48073AF702B1}" destId="{93E68CD2-0059-4D57-861D-C7DEED0C095B}" srcOrd="1" destOrd="0" presId="urn:microsoft.com/office/officeart/2011/layout/CircleProcess"/>
    <dgm:cxn modelId="{895BE123-5263-4E59-AA59-14B8C3D46665}" srcId="{04214227-9C13-48DD-B658-48073AF702B1}" destId="{432434C1-6ABF-4FDA-9A53-6870BFAF4E72}" srcOrd="0" destOrd="0" parTransId="{9780A21B-D1CE-4A0D-8DF6-6B677E4E75A2}" sibTransId="{8003A66A-E654-459F-8E3A-4DD94B13562A}"/>
    <dgm:cxn modelId="{AD1E162B-8844-4CFA-B89C-978B8894FE48}" srcId="{8CD37FB9-F1DD-4E6E-BE46-897215F4BDCD}" destId="{B7B522D5-7925-4BD1-9EC3-A488443DFB6F}" srcOrd="0" destOrd="0" parTransId="{2F9BDF23-385A-49D9-8AB1-DB9BA2054832}" sibTransId="{D5DE88D3-84E0-4367-9084-B9A71A315BD1}"/>
    <dgm:cxn modelId="{1F15352F-8780-48A0-9CEF-F8C291463607}" type="presOf" srcId="{6901D3A5-85FF-44FA-9E8E-D13E79F5B6E7}" destId="{D54D1C30-5958-4217-9D18-2B5EC24BFF9C}" srcOrd="0" destOrd="0" presId="urn:microsoft.com/office/officeart/2011/layout/CircleProcess"/>
    <dgm:cxn modelId="{EB543932-F71C-4EA8-99B0-08DA5E9DA041}" srcId="{3B6E6204-382A-4390-96DF-1A63E58AE2EC}" destId="{5611F009-E788-4C1F-A65F-841B064AE4A0}" srcOrd="2" destOrd="0" parTransId="{B7D48B14-A6E2-477A-B692-39FD19116CC4}" sibTransId="{02CAB9C7-2ABB-48AA-BF1C-3BE474E81A5F}"/>
    <dgm:cxn modelId="{C17DC361-6B01-4D43-B167-8B1F35F94960}" type="presOf" srcId="{D9A26D69-BD1B-4F42-BA19-6F78C02591E1}" destId="{FFCB01EB-4C8D-40D5-B30D-A7D575E186A8}" srcOrd="0" destOrd="0" presId="urn:microsoft.com/office/officeart/2011/layout/CircleProcess"/>
    <dgm:cxn modelId="{ED64F145-3B65-4A6F-8BE9-F7BAEC92FB7D}" srcId="{91EB7B95-2AC8-4872-B5A1-5BEFFB3BA39A}" destId="{04214227-9C13-48DD-B658-48073AF702B1}" srcOrd="0" destOrd="0" parTransId="{F835E675-6705-44E9-8493-34EF1EB91B38}" sibTransId="{7FD87EAB-EC69-4B44-8C48-366D7129F209}"/>
    <dgm:cxn modelId="{45D1106B-14B9-4A5E-8E02-DE0F4EB46083}" srcId="{3B6E6204-382A-4390-96DF-1A63E58AE2EC}" destId="{EC6A2429-D09B-48B7-B1F4-8415F3CA16FF}" srcOrd="1" destOrd="0" parTransId="{8D8273CD-668B-4B87-BC04-2B32C6526391}" sibTransId="{E6C13AE2-22BB-460A-856F-A427EAEF7B96}"/>
    <dgm:cxn modelId="{40333A6D-11AD-4520-BF93-B97632F428C1}" type="presOf" srcId="{3B6E6204-382A-4390-96DF-1A63E58AE2EC}" destId="{5E75A91F-E6B8-472A-9370-475FEF439041}" srcOrd="0" destOrd="0" presId="urn:microsoft.com/office/officeart/2011/layout/CircleProcess"/>
    <dgm:cxn modelId="{E243F158-C4CA-4926-8154-04AE7C89084F}" type="presOf" srcId="{8CD37FB9-F1DD-4E6E-BE46-897215F4BDCD}" destId="{1CE469AA-2603-4746-A6D8-9232454D4D99}" srcOrd="0" destOrd="0" presId="urn:microsoft.com/office/officeart/2011/layout/CircleProcess"/>
    <dgm:cxn modelId="{A21A557A-3AE8-47A9-8319-F537BBFC7061}" type="presOf" srcId="{00069028-9588-4942-8F3C-59C28942C766}" destId="{5FD49CAF-2CBB-440C-8ED5-FFF7EE997388}" srcOrd="0" destOrd="0" presId="urn:microsoft.com/office/officeart/2011/layout/CircleProcess"/>
    <dgm:cxn modelId="{FEDBFE7E-41AF-45EF-8FD2-58BB7F90E497}" srcId="{2C3337C2-1DEF-43CC-8823-09A1626EF473}" destId="{2D6526E7-B430-4927-983B-DBDC4D8E03A8}" srcOrd="1" destOrd="0" parTransId="{56AC00EE-0FA5-4B61-B274-A441C87CEA3B}" sibTransId="{92538B0D-8626-49F1-80F1-E6BA3C8A2D7E}"/>
    <dgm:cxn modelId="{69A21A86-9B40-4574-A589-EA91AA8DB549}" srcId="{04214227-9C13-48DD-B658-48073AF702B1}" destId="{0D28ECBF-CBC1-421F-94FE-C2653B48FFCC}" srcOrd="1" destOrd="0" parTransId="{56A96AB9-980C-46A7-BF2F-16ADB2F7D212}" sibTransId="{4274570A-AAB6-4E6C-AEB2-867927AC8BC4}"/>
    <dgm:cxn modelId="{497C918A-E68C-4271-973F-5C511562AC1E}" type="presOf" srcId="{EC6A2429-D09B-48B7-B1F4-8415F3CA16FF}" destId="{17A55EF1-CDF8-4236-9620-0A39B643D181}" srcOrd="0" destOrd="1" presId="urn:microsoft.com/office/officeart/2011/layout/CircleProcess"/>
    <dgm:cxn modelId="{0200A78B-F653-481A-907D-C329D69534B3}" srcId="{91EB7B95-2AC8-4872-B5A1-5BEFFB3BA39A}" destId="{6901D3A5-85FF-44FA-9E8E-D13E79F5B6E7}" srcOrd="3" destOrd="0" parTransId="{F19CE125-FE9F-4902-B04A-E14832642E28}" sibTransId="{F95F29BD-DD1B-4773-BDA1-4312FC328688}"/>
    <dgm:cxn modelId="{952E918F-CD1B-44B1-BE58-9BBBEEE77F03}" type="presOf" srcId="{2C3337C2-1DEF-43CC-8823-09A1626EF473}" destId="{6D1D2022-9B50-44AE-ACBB-4BFE74CEB839}" srcOrd="0" destOrd="0" presId="urn:microsoft.com/office/officeart/2011/layout/CircleProcess"/>
    <dgm:cxn modelId="{6F110593-5E36-40C1-9564-DCE950172E33}" type="presOf" srcId="{97D62FDD-CE8E-45D0-BB34-6C43DAD44D67}" destId="{FFCB01EB-4C8D-40D5-B30D-A7D575E186A8}" srcOrd="0" destOrd="2" presId="urn:microsoft.com/office/officeart/2011/layout/CircleProcess"/>
    <dgm:cxn modelId="{62675794-1682-4726-9CE7-47A0838FB3D6}" type="presOf" srcId="{71C665DC-FC32-4465-B60B-E383ED5D92BC}" destId="{60722CA4-59C5-434E-97C8-0D99712CEE1C}" srcOrd="0" destOrd="1" presId="urn:microsoft.com/office/officeart/2011/layout/CircleProcess"/>
    <dgm:cxn modelId="{9F832E96-6945-4D3E-933A-9D735CC5DA51}" type="presOf" srcId="{B7B522D5-7925-4BD1-9EC3-A488443DFB6F}" destId="{60722CA4-59C5-434E-97C8-0D99712CEE1C}" srcOrd="0" destOrd="0" presId="urn:microsoft.com/office/officeart/2011/layout/CircleProcess"/>
    <dgm:cxn modelId="{CC8B599D-D835-4F4A-BD39-BA21647D4C16}" srcId="{2C3337C2-1DEF-43CC-8823-09A1626EF473}" destId="{D9A26D69-BD1B-4F42-BA19-6F78C02591E1}" srcOrd="0" destOrd="0" parTransId="{2EE8666F-94C7-437C-8341-EE4E02B0B7BC}" sibTransId="{70441EF5-1CF3-4DB4-BE13-584C2320E582}"/>
    <dgm:cxn modelId="{F817FD9E-594E-41AD-A46F-3488715C50C0}" srcId="{91EB7B95-2AC8-4872-B5A1-5BEFFB3BA39A}" destId="{8CD37FB9-F1DD-4E6E-BE46-897215F4BDCD}" srcOrd="4" destOrd="0" parTransId="{8D53EC94-9CDE-4E5D-AE47-5652E9AF764E}" sibTransId="{2F7555CC-E099-4B6C-B871-04F3364EE280}"/>
    <dgm:cxn modelId="{CD2613A4-DCBB-482E-9B3B-79D458763306}" srcId="{6901D3A5-85FF-44FA-9E8E-D13E79F5B6E7}" destId="{00069028-9588-4942-8F3C-59C28942C766}" srcOrd="0" destOrd="0" parTransId="{5DACBDE3-14DA-4B3C-AE46-2FFCAB2A9F9D}" sibTransId="{B0A96EA3-1903-46C6-8AB0-D18A48F3C6F5}"/>
    <dgm:cxn modelId="{F5949EA4-4358-4C02-8796-F512DA138821}" type="presOf" srcId="{8CD37FB9-F1DD-4E6E-BE46-897215F4BDCD}" destId="{CBE9D10D-3373-4BAB-9492-2288E88AF8DD}" srcOrd="1" destOrd="0" presId="urn:microsoft.com/office/officeart/2011/layout/CircleProcess"/>
    <dgm:cxn modelId="{18D783B0-93B7-45CB-8783-054673626A7E}" srcId="{91EB7B95-2AC8-4872-B5A1-5BEFFB3BA39A}" destId="{2C3337C2-1DEF-43CC-8823-09A1626EF473}" srcOrd="1" destOrd="0" parTransId="{46ED39BE-6C8F-4F79-9F6B-FA6D3826006E}" sibTransId="{0B4EA311-751D-4560-89F2-54B749473555}"/>
    <dgm:cxn modelId="{40FB11B4-BC87-4621-869D-5343B3109037}" type="presOf" srcId="{432434C1-6ABF-4FDA-9A53-6870BFAF4E72}" destId="{9B04D774-E812-4ABC-9F5A-779A3A71E5FA}" srcOrd="0" destOrd="0" presId="urn:microsoft.com/office/officeart/2011/layout/CircleProcess"/>
    <dgm:cxn modelId="{D2EE22BB-D4C7-40D4-AB6A-A698CD51DFB4}" type="presOf" srcId="{A767FE0D-EA63-4799-8704-F25154BA7645}" destId="{17A55EF1-CDF8-4236-9620-0A39B643D181}" srcOrd="0" destOrd="0" presId="urn:microsoft.com/office/officeart/2011/layout/CircleProcess"/>
    <dgm:cxn modelId="{381B25C3-8ECC-4EA2-B9B3-EE67698EEBE0}" srcId="{2C3337C2-1DEF-43CC-8823-09A1626EF473}" destId="{97D62FDD-CE8E-45D0-BB34-6C43DAD44D67}" srcOrd="2" destOrd="0" parTransId="{FE4732BE-4E30-4121-97E3-4BF412CE9351}" sibTransId="{207DA1BD-4E4D-438A-9068-DE70E06A7326}"/>
    <dgm:cxn modelId="{A2BACBCB-3885-4245-A8DC-4717B53603DC}" type="presOf" srcId="{91EB7B95-2AC8-4872-B5A1-5BEFFB3BA39A}" destId="{FC72CBC4-FE67-4A02-9E21-E470F496A48A}" srcOrd="0" destOrd="0" presId="urn:microsoft.com/office/officeart/2011/layout/CircleProcess"/>
    <dgm:cxn modelId="{E8C1F3E2-72C7-4C98-8B97-CDE83B2DD881}" srcId="{8CD37FB9-F1DD-4E6E-BE46-897215F4BDCD}" destId="{71C665DC-FC32-4465-B60B-E383ED5D92BC}" srcOrd="1" destOrd="0" parTransId="{C2324BEB-9ADC-4C7F-9981-1F55F3F5CBC8}" sibTransId="{E058CDAF-126D-4689-A95A-CB1B8D6DA4EB}"/>
    <dgm:cxn modelId="{7CE126E7-96CF-4517-AB52-FF1F3F5B2060}" srcId="{3B6E6204-382A-4390-96DF-1A63E58AE2EC}" destId="{A767FE0D-EA63-4799-8704-F25154BA7645}" srcOrd="0" destOrd="0" parTransId="{B311C9BA-DD01-4702-A579-0F40FF6CD780}" sibTransId="{5B53094C-7850-4D4D-93B9-AB9E58854AC0}"/>
    <dgm:cxn modelId="{9447A1EA-E204-4791-A769-F667AB28F356}" type="presOf" srcId="{5611F009-E788-4C1F-A65F-841B064AE4A0}" destId="{17A55EF1-CDF8-4236-9620-0A39B643D181}" srcOrd="0" destOrd="2" presId="urn:microsoft.com/office/officeart/2011/layout/CircleProcess"/>
    <dgm:cxn modelId="{17D966EF-22D6-48F8-BF4A-83970610E8D5}" type="presOf" srcId="{04214227-9C13-48DD-B658-48073AF702B1}" destId="{3EF7EE25-039A-4736-861D-6883CB337E6A}" srcOrd="0" destOrd="0" presId="urn:microsoft.com/office/officeart/2011/layout/CircleProcess"/>
    <dgm:cxn modelId="{CDBB1AF1-7D5F-4201-87DE-F75AF98D274B}" type="presOf" srcId="{3B6E6204-382A-4390-96DF-1A63E58AE2EC}" destId="{6BE2E406-71CE-43B4-A805-4BAC523DDCEE}" srcOrd="1" destOrd="0" presId="urn:microsoft.com/office/officeart/2011/layout/CircleProcess"/>
    <dgm:cxn modelId="{1B24A0F4-7F10-4C55-9BA8-D4CD47DAD32A}" srcId="{91EB7B95-2AC8-4872-B5A1-5BEFFB3BA39A}" destId="{3B6E6204-382A-4390-96DF-1A63E58AE2EC}" srcOrd="2" destOrd="0" parTransId="{F85077D3-BBF6-41CB-93D1-562E06EB7C61}" sibTransId="{337A35C8-3E1B-4360-80B0-100CF07E4AAD}"/>
    <dgm:cxn modelId="{1C1C59F8-0E8A-48AA-800C-8ADB1820B6F6}" type="presOf" srcId="{2D6526E7-B430-4927-983B-DBDC4D8E03A8}" destId="{FFCB01EB-4C8D-40D5-B30D-A7D575E186A8}" srcOrd="0" destOrd="1" presId="urn:microsoft.com/office/officeart/2011/layout/CircleProcess"/>
    <dgm:cxn modelId="{5E9FC2FD-87CB-4FCB-BDB0-4A7837AAAD42}" type="presOf" srcId="{0D28ECBF-CBC1-421F-94FE-C2653B48FFCC}" destId="{9B04D774-E812-4ABC-9F5A-779A3A71E5FA}" srcOrd="0" destOrd="1" presId="urn:microsoft.com/office/officeart/2011/layout/CircleProcess"/>
    <dgm:cxn modelId="{9C70F2FD-7D49-4D72-BB9A-8DF5FF237B6D}" type="presOf" srcId="{6901D3A5-85FF-44FA-9E8E-D13E79F5B6E7}" destId="{8DA6F5C6-6304-4CE7-B56A-F469B8BF3488}" srcOrd="1" destOrd="0" presId="urn:microsoft.com/office/officeart/2011/layout/CircleProcess"/>
    <dgm:cxn modelId="{F99B16E0-47BF-47A8-806D-11011AAA5126}" type="presParOf" srcId="{FC72CBC4-FE67-4A02-9E21-E470F496A48A}" destId="{3109788F-07F6-4169-9AD4-4D85F35951B7}" srcOrd="0" destOrd="0" presId="urn:microsoft.com/office/officeart/2011/layout/CircleProcess"/>
    <dgm:cxn modelId="{FCB55F3B-42A5-4921-B752-78AF79D34212}" type="presParOf" srcId="{3109788F-07F6-4169-9AD4-4D85F35951B7}" destId="{6A863CCB-8564-41FC-A1CC-F3AFA2DA9F2D}" srcOrd="0" destOrd="0" presId="urn:microsoft.com/office/officeart/2011/layout/CircleProcess"/>
    <dgm:cxn modelId="{8973B112-F622-434C-B9BD-3F1BF8D865DF}" type="presParOf" srcId="{FC72CBC4-FE67-4A02-9E21-E470F496A48A}" destId="{1C29E601-4DB5-405F-B18D-4384121CF41A}" srcOrd="1" destOrd="0" presId="urn:microsoft.com/office/officeart/2011/layout/CircleProcess"/>
    <dgm:cxn modelId="{A5D08452-62BA-4E24-9841-C561EF452A3E}" type="presParOf" srcId="{1C29E601-4DB5-405F-B18D-4384121CF41A}" destId="{1CE469AA-2603-4746-A6D8-9232454D4D99}" srcOrd="0" destOrd="0" presId="urn:microsoft.com/office/officeart/2011/layout/CircleProcess"/>
    <dgm:cxn modelId="{B6053BF1-1B6A-47DB-BED1-80CB043F0A54}" type="presParOf" srcId="{FC72CBC4-FE67-4A02-9E21-E470F496A48A}" destId="{60722CA4-59C5-434E-97C8-0D99712CEE1C}" srcOrd="2" destOrd="0" presId="urn:microsoft.com/office/officeart/2011/layout/CircleProcess"/>
    <dgm:cxn modelId="{365DD3AD-8ED8-4479-9629-4C30EE2264FA}" type="presParOf" srcId="{FC72CBC4-FE67-4A02-9E21-E470F496A48A}" destId="{CBE9D10D-3373-4BAB-9492-2288E88AF8DD}" srcOrd="3" destOrd="0" presId="urn:microsoft.com/office/officeart/2011/layout/CircleProcess"/>
    <dgm:cxn modelId="{4F6492DE-BF0F-4448-AEB3-4A5F40FBAE10}" type="presParOf" srcId="{FC72CBC4-FE67-4A02-9E21-E470F496A48A}" destId="{A5A7F101-F27B-4092-8D52-94771075CC4A}" srcOrd="4" destOrd="0" presId="urn:microsoft.com/office/officeart/2011/layout/CircleProcess"/>
    <dgm:cxn modelId="{5BBB44E7-37BA-49DB-98E7-0FE0E5B015CC}" type="presParOf" srcId="{A5A7F101-F27B-4092-8D52-94771075CC4A}" destId="{8DC2FCD8-6B8B-4717-9526-6A47DC21EB0C}" srcOrd="0" destOrd="0" presId="urn:microsoft.com/office/officeart/2011/layout/CircleProcess"/>
    <dgm:cxn modelId="{323B14EB-C3A3-48BF-B9C0-F1BC3A904015}" type="presParOf" srcId="{FC72CBC4-FE67-4A02-9E21-E470F496A48A}" destId="{77E53DD8-9BD0-4985-AFC6-2EC8B7B266A4}" srcOrd="5" destOrd="0" presId="urn:microsoft.com/office/officeart/2011/layout/CircleProcess"/>
    <dgm:cxn modelId="{FD0A3471-AF9C-4D9C-9376-DEF27AE73282}" type="presParOf" srcId="{77E53DD8-9BD0-4985-AFC6-2EC8B7B266A4}" destId="{D54D1C30-5958-4217-9D18-2B5EC24BFF9C}" srcOrd="0" destOrd="0" presId="urn:microsoft.com/office/officeart/2011/layout/CircleProcess"/>
    <dgm:cxn modelId="{D3A396AC-1B3D-43E6-86A5-2F287EF0DBAC}" type="presParOf" srcId="{FC72CBC4-FE67-4A02-9E21-E470F496A48A}" destId="{5FD49CAF-2CBB-440C-8ED5-FFF7EE997388}" srcOrd="6" destOrd="0" presId="urn:microsoft.com/office/officeart/2011/layout/CircleProcess"/>
    <dgm:cxn modelId="{F28B2682-10BA-453D-AE8F-A99D818F2487}" type="presParOf" srcId="{FC72CBC4-FE67-4A02-9E21-E470F496A48A}" destId="{8DA6F5C6-6304-4CE7-B56A-F469B8BF3488}" srcOrd="7" destOrd="0" presId="urn:microsoft.com/office/officeart/2011/layout/CircleProcess"/>
    <dgm:cxn modelId="{2D577B51-DB30-4E18-B060-2B2F63EAE600}" type="presParOf" srcId="{FC72CBC4-FE67-4A02-9E21-E470F496A48A}" destId="{F3A102BE-DA17-4F5A-94E3-1FD957B9FD5C}" srcOrd="8" destOrd="0" presId="urn:microsoft.com/office/officeart/2011/layout/CircleProcess"/>
    <dgm:cxn modelId="{E0C27B06-F32C-4275-A359-48911699EF9B}" type="presParOf" srcId="{F3A102BE-DA17-4F5A-94E3-1FD957B9FD5C}" destId="{8295488D-C24E-435F-BC14-F0FB09541C05}" srcOrd="0" destOrd="0" presId="urn:microsoft.com/office/officeart/2011/layout/CircleProcess"/>
    <dgm:cxn modelId="{842A199C-69FC-467B-B45F-5C5C8D7F3A59}" type="presParOf" srcId="{FC72CBC4-FE67-4A02-9E21-E470F496A48A}" destId="{D3110FA1-FC35-4957-AF67-CB5F68391B0C}" srcOrd="9" destOrd="0" presId="urn:microsoft.com/office/officeart/2011/layout/CircleProcess"/>
    <dgm:cxn modelId="{F9048586-D25F-4B8B-BD2F-2156D3A08FED}" type="presParOf" srcId="{D3110FA1-FC35-4957-AF67-CB5F68391B0C}" destId="{5E75A91F-E6B8-472A-9370-475FEF439041}" srcOrd="0" destOrd="0" presId="urn:microsoft.com/office/officeart/2011/layout/CircleProcess"/>
    <dgm:cxn modelId="{DB26792D-70DB-42AC-9D52-5F13C3415CCC}" type="presParOf" srcId="{FC72CBC4-FE67-4A02-9E21-E470F496A48A}" destId="{17A55EF1-CDF8-4236-9620-0A39B643D181}" srcOrd="10" destOrd="0" presId="urn:microsoft.com/office/officeart/2011/layout/CircleProcess"/>
    <dgm:cxn modelId="{2EB5B8B2-8EA0-4169-AE65-AF8488E099B7}" type="presParOf" srcId="{FC72CBC4-FE67-4A02-9E21-E470F496A48A}" destId="{6BE2E406-71CE-43B4-A805-4BAC523DDCEE}" srcOrd="11" destOrd="0" presId="urn:microsoft.com/office/officeart/2011/layout/CircleProcess"/>
    <dgm:cxn modelId="{A8816F78-CF93-403F-91EF-32788B76138A}" type="presParOf" srcId="{FC72CBC4-FE67-4A02-9E21-E470F496A48A}" destId="{084F2BE3-FFAD-4434-8DE3-5A407B287A43}" srcOrd="12" destOrd="0" presId="urn:microsoft.com/office/officeart/2011/layout/CircleProcess"/>
    <dgm:cxn modelId="{7D53C13A-1D19-49AF-A303-FD4C6EF620AE}" type="presParOf" srcId="{084F2BE3-FFAD-4434-8DE3-5A407B287A43}" destId="{6483D58D-F261-4B65-9316-206E322B03E4}" srcOrd="0" destOrd="0" presId="urn:microsoft.com/office/officeart/2011/layout/CircleProcess"/>
    <dgm:cxn modelId="{AD659D84-A0B0-47D6-9002-035E95CB9551}" type="presParOf" srcId="{FC72CBC4-FE67-4A02-9E21-E470F496A48A}" destId="{55A7BCE5-A3EA-4F14-868C-73CC19CDCAE8}" srcOrd="13" destOrd="0" presId="urn:microsoft.com/office/officeart/2011/layout/CircleProcess"/>
    <dgm:cxn modelId="{84413197-10FC-4D32-A3DE-31BA5411576A}" type="presParOf" srcId="{55A7BCE5-A3EA-4F14-868C-73CC19CDCAE8}" destId="{6D1D2022-9B50-44AE-ACBB-4BFE74CEB839}" srcOrd="0" destOrd="0" presId="urn:microsoft.com/office/officeart/2011/layout/CircleProcess"/>
    <dgm:cxn modelId="{E6B32C14-2938-4A3F-B566-E4543DEBA4CB}" type="presParOf" srcId="{FC72CBC4-FE67-4A02-9E21-E470F496A48A}" destId="{FFCB01EB-4C8D-40D5-B30D-A7D575E186A8}" srcOrd="14" destOrd="0" presId="urn:microsoft.com/office/officeart/2011/layout/CircleProcess"/>
    <dgm:cxn modelId="{A5801185-9F3B-4866-9528-A02124ADC1DD}" type="presParOf" srcId="{FC72CBC4-FE67-4A02-9E21-E470F496A48A}" destId="{0946CBB6-42F7-49A5-923A-4ADA4659DB73}" srcOrd="15" destOrd="0" presId="urn:microsoft.com/office/officeart/2011/layout/CircleProcess"/>
    <dgm:cxn modelId="{34EA06F0-F282-4BF6-B5FE-1A879F0CCF8A}" type="presParOf" srcId="{FC72CBC4-FE67-4A02-9E21-E470F496A48A}" destId="{5345AE31-59A6-4450-B8A9-48C7E02D1360}" srcOrd="16" destOrd="0" presId="urn:microsoft.com/office/officeart/2011/layout/CircleProcess"/>
    <dgm:cxn modelId="{BC933DC6-EDDB-49F1-A904-6EDAC59685AF}" type="presParOf" srcId="{5345AE31-59A6-4450-B8A9-48C7E02D1360}" destId="{02858901-930C-427A-A751-3A3166E930D8}" srcOrd="0" destOrd="0" presId="urn:microsoft.com/office/officeart/2011/layout/CircleProcess"/>
    <dgm:cxn modelId="{AD8922B8-403E-4A2E-B755-D223E00D2D16}" type="presParOf" srcId="{FC72CBC4-FE67-4A02-9E21-E470F496A48A}" destId="{95C2700B-314F-4FE7-B7E3-9644846124E0}" srcOrd="17" destOrd="0" presId="urn:microsoft.com/office/officeart/2011/layout/CircleProcess"/>
    <dgm:cxn modelId="{3506E182-1CB0-4F47-A89A-BEBCFC261DEA}" type="presParOf" srcId="{95C2700B-314F-4FE7-B7E3-9644846124E0}" destId="{3EF7EE25-039A-4736-861D-6883CB337E6A}" srcOrd="0" destOrd="0" presId="urn:microsoft.com/office/officeart/2011/layout/CircleProcess"/>
    <dgm:cxn modelId="{DE72D648-0D57-413B-89FB-BD5ED6ABCEDD}" type="presParOf" srcId="{FC72CBC4-FE67-4A02-9E21-E470F496A48A}" destId="{9B04D774-E812-4ABC-9F5A-779A3A71E5FA}" srcOrd="18" destOrd="0" presId="urn:microsoft.com/office/officeart/2011/layout/CircleProcess"/>
    <dgm:cxn modelId="{C95212AD-B089-44BE-9979-CA70326D9300}" type="presParOf" srcId="{FC72CBC4-FE67-4A02-9E21-E470F496A48A}" destId="{93E68CD2-0059-4D57-861D-C7DEED0C095B}" srcOrd="19"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C87C9FB-EA98-4E6F-8D31-E18D021B0E45}"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6230483-31D6-4F3A-B6AD-72FA36C10E66}">
      <dgm:prSet custT="1"/>
      <dgm:spPr/>
      <dgm:t>
        <a:bodyPr/>
        <a:lstStyle/>
        <a:p>
          <a:pPr>
            <a:lnSpc>
              <a:spcPct val="100000"/>
            </a:lnSpc>
          </a:pPr>
          <a:r>
            <a:rPr lang="en-US" sz="1200" b="0" i="0">
              <a:latin typeface="Arial" panose="020B0604020202020204" pitchFamily="34" charset="0"/>
              <a:cs typeface="Arial" panose="020B0604020202020204" pitchFamily="34" charset="0"/>
            </a:rPr>
            <a:t>     </a:t>
          </a:r>
          <a:r>
            <a:rPr lang="en-US" sz="1200" b="1" i="0">
              <a:latin typeface="Arial" panose="020B0604020202020204" pitchFamily="34" charset="0"/>
              <a:cs typeface="Arial" panose="020B0604020202020204" pitchFamily="34" charset="0"/>
            </a:rPr>
            <a:t>Sales</a:t>
          </a:r>
        </a:p>
        <a:p>
          <a:pPr>
            <a:lnSpc>
              <a:spcPct val="100000"/>
            </a:lnSpc>
          </a:pPr>
          <a:r>
            <a:rPr lang="en-US" sz="1200" b="0" i="0">
              <a:latin typeface="Arial" panose="020B0604020202020204" pitchFamily="34" charset="0"/>
              <a:cs typeface="Arial" panose="020B0604020202020204" pitchFamily="34" charset="0"/>
            </a:rPr>
            <a:t>Engaging members and increasing conversion though product and promotion knowledge, sampling, and suggestive selling </a:t>
          </a:r>
        </a:p>
      </dgm:t>
    </dgm:pt>
    <dgm:pt modelId="{8E1E4D1C-848B-48F6-A592-2B2780968B6A}" type="parTrans" cxnId="{CA19988B-3DA6-4467-9A8D-C1845A7CC446}">
      <dgm:prSet/>
      <dgm:spPr/>
      <dgm:t>
        <a:bodyPr/>
        <a:lstStyle/>
        <a:p>
          <a:endParaRPr lang="en-US" sz="1200">
            <a:latin typeface="Arial" panose="020B0604020202020204" pitchFamily="34" charset="0"/>
            <a:cs typeface="Arial" panose="020B0604020202020204" pitchFamily="34" charset="0"/>
          </a:endParaRPr>
        </a:p>
      </dgm:t>
    </dgm:pt>
    <dgm:pt modelId="{4B0A3772-D300-438E-83E8-6C478BB51CC6}" type="sibTrans" cxnId="{CA19988B-3DA6-4467-9A8D-C1845A7CC446}">
      <dgm:prSet/>
      <dgm:spPr/>
      <dgm:t>
        <a:bodyPr/>
        <a:lstStyle/>
        <a:p>
          <a:pPr>
            <a:lnSpc>
              <a:spcPct val="100000"/>
            </a:lnSpc>
          </a:pPr>
          <a:endParaRPr lang="en-US" sz="1200">
            <a:latin typeface="Arial" panose="020B0604020202020204" pitchFamily="34" charset="0"/>
            <a:cs typeface="Arial" panose="020B0604020202020204" pitchFamily="34" charset="0"/>
          </a:endParaRPr>
        </a:p>
      </dgm:t>
    </dgm:pt>
    <dgm:pt modelId="{0C9607EB-2BF9-4233-A7B0-30F3A23FBC32}">
      <dgm:prSet custT="1"/>
      <dgm:spPr/>
      <dgm:t>
        <a:bodyPr/>
        <a:lstStyle/>
        <a:p>
          <a:pPr>
            <a:lnSpc>
              <a:spcPct val="100000"/>
            </a:lnSpc>
          </a:pPr>
          <a:r>
            <a:rPr lang="en-US" sz="1050" b="0" i="0">
              <a:latin typeface="Arial" panose="020B0604020202020204" pitchFamily="34" charset="0"/>
              <a:cs typeface="Arial" panose="020B0604020202020204" pitchFamily="34" charset="0"/>
            </a:rPr>
            <a:t>              </a:t>
          </a:r>
          <a:r>
            <a:rPr lang="en-US" sz="1200" b="1" i="0">
              <a:latin typeface="Arial" panose="020B0604020202020204" pitchFamily="34" charset="0"/>
              <a:cs typeface="Arial" panose="020B0604020202020204" pitchFamily="34" charset="0"/>
            </a:rPr>
            <a:t>Stock</a:t>
          </a:r>
        </a:p>
        <a:p>
          <a:pPr>
            <a:lnSpc>
              <a:spcPct val="100000"/>
            </a:lnSpc>
          </a:pPr>
          <a:r>
            <a:rPr lang="en-US" sz="1200" b="0" i="0">
              <a:latin typeface="Arial" panose="020B0604020202020204" pitchFamily="34" charset="0"/>
              <a:cs typeface="Arial" panose="020B0604020202020204" pitchFamily="34" charset="0"/>
            </a:rPr>
            <a:t>Managing all aspects of your inventory- shipments, stock room, POG, pro shop standards</a:t>
          </a:r>
        </a:p>
      </dgm:t>
    </dgm:pt>
    <dgm:pt modelId="{C69E5603-AB76-49DA-A744-B702C9A4680E}" type="parTrans" cxnId="{41838EC6-F70B-476C-9DF9-53F8A4BF43FF}">
      <dgm:prSet/>
      <dgm:spPr/>
      <dgm:t>
        <a:bodyPr/>
        <a:lstStyle/>
        <a:p>
          <a:endParaRPr lang="en-US" sz="1200">
            <a:latin typeface="Arial" panose="020B0604020202020204" pitchFamily="34" charset="0"/>
            <a:cs typeface="Arial" panose="020B0604020202020204" pitchFamily="34" charset="0"/>
          </a:endParaRPr>
        </a:p>
      </dgm:t>
    </dgm:pt>
    <dgm:pt modelId="{C4DA1BC0-728E-49E0-AEF9-5BA409920A3D}" type="sibTrans" cxnId="{41838EC6-F70B-476C-9DF9-53F8A4BF43FF}">
      <dgm:prSet/>
      <dgm:spPr/>
      <dgm:t>
        <a:bodyPr/>
        <a:lstStyle/>
        <a:p>
          <a:pPr>
            <a:lnSpc>
              <a:spcPct val="100000"/>
            </a:lnSpc>
          </a:pPr>
          <a:endParaRPr lang="en-US" sz="1200">
            <a:latin typeface="Arial" panose="020B0604020202020204" pitchFamily="34" charset="0"/>
            <a:cs typeface="Arial" panose="020B0604020202020204" pitchFamily="34" charset="0"/>
          </a:endParaRPr>
        </a:p>
      </dgm:t>
    </dgm:pt>
    <dgm:pt modelId="{9BB76881-AE91-4901-BDD1-7741C58B0D15}">
      <dgm:prSet custT="1"/>
      <dgm:spPr/>
      <dgm:t>
        <a:bodyPr/>
        <a:lstStyle/>
        <a:p>
          <a:pPr>
            <a:lnSpc>
              <a:spcPct val="100000"/>
            </a:lnSpc>
          </a:pPr>
          <a:r>
            <a:rPr lang="en-US" sz="1200" b="1" i="0">
              <a:latin typeface="Arial" panose="020B0604020202020204" pitchFamily="34" charset="0"/>
              <a:cs typeface="Arial" panose="020B0604020202020204" pitchFamily="34" charset="0"/>
            </a:rPr>
            <a:t>Support</a:t>
          </a:r>
        </a:p>
        <a:p>
          <a:pPr>
            <a:lnSpc>
              <a:spcPct val="100000"/>
            </a:lnSpc>
          </a:pPr>
          <a:r>
            <a:rPr lang="en-US" sz="1200" b="0" i="0">
              <a:latin typeface="Arial" panose="020B0604020202020204" pitchFamily="34" charset="0"/>
              <a:cs typeface="Arial" panose="020B0604020202020204" pitchFamily="34" charset="0"/>
            </a:rPr>
            <a:t>Assisting members while shopping and at front desk</a:t>
          </a:r>
        </a:p>
      </dgm:t>
    </dgm:pt>
    <dgm:pt modelId="{C1659BA5-636A-4A76-8A47-037FB21262B3}" type="parTrans" cxnId="{35F5A9F5-CFD4-4A6D-B99C-0C8C8236585C}">
      <dgm:prSet/>
      <dgm:spPr/>
      <dgm:t>
        <a:bodyPr/>
        <a:lstStyle/>
        <a:p>
          <a:endParaRPr lang="en-US" sz="1200">
            <a:latin typeface="Arial" panose="020B0604020202020204" pitchFamily="34" charset="0"/>
            <a:cs typeface="Arial" panose="020B0604020202020204" pitchFamily="34" charset="0"/>
          </a:endParaRPr>
        </a:p>
      </dgm:t>
    </dgm:pt>
    <dgm:pt modelId="{C67AEA5E-B066-4E8A-BD77-5464DA11CAEC}" type="sibTrans" cxnId="{35F5A9F5-CFD4-4A6D-B99C-0C8C8236585C}">
      <dgm:prSet/>
      <dgm:spPr/>
      <dgm:t>
        <a:bodyPr/>
        <a:lstStyle/>
        <a:p>
          <a:pPr>
            <a:lnSpc>
              <a:spcPct val="100000"/>
            </a:lnSpc>
          </a:pPr>
          <a:endParaRPr lang="en-US" sz="1200">
            <a:latin typeface="Arial" panose="020B0604020202020204" pitchFamily="34" charset="0"/>
            <a:cs typeface="Arial" panose="020B0604020202020204" pitchFamily="34" charset="0"/>
          </a:endParaRPr>
        </a:p>
      </dgm:t>
    </dgm:pt>
    <dgm:pt modelId="{959FE595-D696-4FFA-8CE7-C95961D28363}" type="pres">
      <dgm:prSet presAssocID="{6C87C9FB-EA98-4E6F-8D31-E18D021B0E45}" presName="root" presStyleCnt="0">
        <dgm:presLayoutVars>
          <dgm:dir/>
          <dgm:resizeHandles val="exact"/>
        </dgm:presLayoutVars>
      </dgm:prSet>
      <dgm:spPr/>
    </dgm:pt>
    <dgm:pt modelId="{6202ACA6-0810-4AD9-865B-F3582176DE8F}" type="pres">
      <dgm:prSet presAssocID="{6C87C9FB-EA98-4E6F-8D31-E18D021B0E45}" presName="container" presStyleCnt="0">
        <dgm:presLayoutVars>
          <dgm:dir/>
          <dgm:resizeHandles val="exact"/>
        </dgm:presLayoutVars>
      </dgm:prSet>
      <dgm:spPr/>
    </dgm:pt>
    <dgm:pt modelId="{9A6431B4-8A29-4355-91A7-D5F0D0873F41}" type="pres">
      <dgm:prSet presAssocID="{56230483-31D6-4F3A-B6AD-72FA36C10E66}" presName="compNode" presStyleCnt="0"/>
      <dgm:spPr/>
    </dgm:pt>
    <dgm:pt modelId="{34861D81-5487-45C8-B5AD-D38B96C76910}" type="pres">
      <dgm:prSet presAssocID="{56230483-31D6-4F3A-B6AD-72FA36C10E66}" presName="iconBgRect" presStyleLbl="bgShp" presStyleIdx="0" presStyleCnt="3" custLinFactNeighborX="3652" custLinFactNeighborY="-2789"/>
      <dgm:spPr>
        <a:solidFill>
          <a:srgbClr val="FFE600"/>
        </a:solidFill>
      </dgm:spPr>
    </dgm:pt>
    <dgm:pt modelId="{C2562B5A-9172-41A7-9A43-541F66CF1B6F}" type="pres">
      <dgm:prSet presAssocID="{56230483-31D6-4F3A-B6AD-72FA36C10E66}" presName="iconRect" presStyleLbl="node1" presStyleIdx="0" presStyleCnt="3"/>
      <dgm:spPr>
        <a:noFill/>
        <a:ln>
          <a:noFill/>
        </a:ln>
      </dgm:spPr>
      <dgm:extLst>
        <a:ext uri="{E40237B7-FDA0-4F09-8148-C483321AD2D9}">
          <dgm14:cNvPr xmlns:dgm14="http://schemas.microsoft.com/office/drawing/2010/diagram" id="0" name="" descr="Customer review with solid fill"/>
        </a:ext>
      </dgm:extLst>
    </dgm:pt>
    <dgm:pt modelId="{E10DB77C-EFBB-49F7-A48D-54E056924523}" type="pres">
      <dgm:prSet presAssocID="{56230483-31D6-4F3A-B6AD-72FA36C10E66}" presName="spaceRect" presStyleCnt="0"/>
      <dgm:spPr/>
    </dgm:pt>
    <dgm:pt modelId="{66233EFF-28FA-42C0-89BA-3731F3DBF5FD}" type="pres">
      <dgm:prSet presAssocID="{56230483-31D6-4F3A-B6AD-72FA36C10E66}" presName="textRect" presStyleLbl="revTx" presStyleIdx="0" presStyleCnt="3" custScaleY="137944">
        <dgm:presLayoutVars>
          <dgm:chMax val="1"/>
          <dgm:chPref val="1"/>
        </dgm:presLayoutVars>
      </dgm:prSet>
      <dgm:spPr/>
    </dgm:pt>
    <dgm:pt modelId="{1FC21977-6C76-4805-85DE-0494E216E96E}" type="pres">
      <dgm:prSet presAssocID="{4B0A3772-D300-438E-83E8-6C478BB51CC6}" presName="sibTrans" presStyleLbl="sibTrans2D1" presStyleIdx="0" presStyleCnt="0"/>
      <dgm:spPr/>
    </dgm:pt>
    <dgm:pt modelId="{6A6CBA24-2241-46A6-AC85-593D889926AD}" type="pres">
      <dgm:prSet presAssocID="{0C9607EB-2BF9-4233-A7B0-30F3A23FBC32}" presName="compNode" presStyleCnt="0"/>
      <dgm:spPr/>
    </dgm:pt>
    <dgm:pt modelId="{524D297C-F4B1-452D-99F3-C2BAE44651E0}" type="pres">
      <dgm:prSet presAssocID="{0C9607EB-2BF9-4233-A7B0-30F3A23FBC32}" presName="iconBgRect" presStyleLbl="bgShp" presStyleIdx="1" presStyleCnt="3" custLinFactNeighborX="-1899" custLinFactNeighborY="354"/>
      <dgm:spPr>
        <a:solidFill>
          <a:srgbClr val="FFE600"/>
        </a:solidFill>
        <a:ln>
          <a:noFill/>
        </a:ln>
      </dgm:spPr>
    </dgm:pt>
    <dgm:pt modelId="{E8105E0A-F353-4115-BB6E-5EA48C3644D0}" type="pres">
      <dgm:prSet presAssocID="{0C9607EB-2BF9-4233-A7B0-30F3A23FBC32}" presName="iconRect" presStyleLbl="node1" presStyleIdx="1" presStyleCnt="3" custLinFactNeighborX="-6666" custLinFactNeighborY="-4133"/>
      <dgm:spPr>
        <a:solidFill>
          <a:srgbClr val="FFE600"/>
        </a:solidFill>
        <a:ln>
          <a:noFill/>
        </a:ln>
      </dgm:spPr>
      <dgm:extLst>
        <a:ext uri="{E40237B7-FDA0-4F09-8148-C483321AD2D9}">
          <dgm14:cNvPr xmlns:dgm14="http://schemas.microsoft.com/office/drawing/2010/diagram" id="0" name="" descr="3d Glasses with solid fill"/>
        </a:ext>
      </dgm:extLst>
    </dgm:pt>
    <dgm:pt modelId="{E0B73F36-4A79-4F21-8165-C27826347664}" type="pres">
      <dgm:prSet presAssocID="{0C9607EB-2BF9-4233-A7B0-30F3A23FBC32}" presName="spaceRect" presStyleCnt="0"/>
      <dgm:spPr/>
    </dgm:pt>
    <dgm:pt modelId="{9C46EB4D-6228-40F8-A53F-56903C74012A}" type="pres">
      <dgm:prSet presAssocID="{0C9607EB-2BF9-4233-A7B0-30F3A23FBC32}" presName="textRect" presStyleLbl="revTx" presStyleIdx="1" presStyleCnt="3" custScaleY="142814">
        <dgm:presLayoutVars>
          <dgm:chMax val="1"/>
          <dgm:chPref val="1"/>
        </dgm:presLayoutVars>
      </dgm:prSet>
      <dgm:spPr/>
    </dgm:pt>
    <dgm:pt modelId="{C9FD74C6-B883-4224-9F33-7237B30147AE}" type="pres">
      <dgm:prSet presAssocID="{C4DA1BC0-728E-49E0-AEF9-5BA409920A3D}" presName="sibTrans" presStyleLbl="sibTrans2D1" presStyleIdx="0" presStyleCnt="0"/>
      <dgm:spPr/>
    </dgm:pt>
    <dgm:pt modelId="{5DC292E4-2351-4C1D-803A-40DD475727A2}" type="pres">
      <dgm:prSet presAssocID="{9BB76881-AE91-4901-BDD1-7741C58B0D15}" presName="compNode" presStyleCnt="0"/>
      <dgm:spPr/>
    </dgm:pt>
    <dgm:pt modelId="{34C3A840-92AF-4031-91B6-584E4DE074CE}" type="pres">
      <dgm:prSet presAssocID="{9BB76881-AE91-4901-BDD1-7741C58B0D15}" presName="iconBgRect" presStyleLbl="bgShp" presStyleIdx="2" presStyleCnt="3"/>
      <dgm:spPr>
        <a:solidFill>
          <a:srgbClr val="FFE600"/>
        </a:solidFill>
        <a:ln>
          <a:noFill/>
        </a:ln>
      </dgm:spPr>
    </dgm:pt>
    <dgm:pt modelId="{F56D7D26-2A94-48C0-996D-96D893135989}" type="pres">
      <dgm:prSet presAssocID="{9BB76881-AE91-4901-BDD1-7741C58B0D15}" presName="iconRect" presStyleLbl="node1" presStyleIdx="2" presStyleCnt="3" custLinFactX="-300000" custLinFactNeighborX="-372764" custLinFactNeighborY="8900"/>
      <dgm:spPr>
        <a:solidFill>
          <a:srgbClr val="FFE600"/>
        </a:solidFill>
        <a:ln>
          <a:noFill/>
        </a:ln>
      </dgm:spPr>
      <dgm:extLst>
        <a:ext uri="{E40237B7-FDA0-4F09-8148-C483321AD2D9}">
          <dgm14:cNvPr xmlns:dgm14="http://schemas.microsoft.com/office/drawing/2010/diagram" id="0" name="" descr="Address Book outline"/>
        </a:ext>
      </dgm:extLst>
    </dgm:pt>
    <dgm:pt modelId="{D7B2EF1A-8C50-437B-8B91-F6C1C1D85665}" type="pres">
      <dgm:prSet presAssocID="{9BB76881-AE91-4901-BDD1-7741C58B0D15}" presName="spaceRect" presStyleCnt="0"/>
      <dgm:spPr/>
    </dgm:pt>
    <dgm:pt modelId="{A96220C6-1468-4A32-884F-D7C9BE89E4E3}" type="pres">
      <dgm:prSet presAssocID="{9BB76881-AE91-4901-BDD1-7741C58B0D15}" presName="textRect" presStyleLbl="revTx" presStyleIdx="2" presStyleCnt="3" custScaleX="103766" custLinFactNeighborY="-21828">
        <dgm:presLayoutVars>
          <dgm:chMax val="1"/>
          <dgm:chPref val="1"/>
        </dgm:presLayoutVars>
      </dgm:prSet>
      <dgm:spPr/>
    </dgm:pt>
  </dgm:ptLst>
  <dgm:cxnLst>
    <dgm:cxn modelId="{526F3732-478D-47AA-B9BF-9322A2FE0931}" type="presOf" srcId="{56230483-31D6-4F3A-B6AD-72FA36C10E66}" destId="{66233EFF-28FA-42C0-89BA-3731F3DBF5FD}" srcOrd="0" destOrd="0" presId="urn:microsoft.com/office/officeart/2018/2/layout/IconCircleList"/>
    <dgm:cxn modelId="{3A1F9935-FA7D-4C1B-A075-0EC284B6B739}" type="presOf" srcId="{6C87C9FB-EA98-4E6F-8D31-E18D021B0E45}" destId="{959FE595-D696-4FFA-8CE7-C95961D28363}" srcOrd="0" destOrd="0" presId="urn:microsoft.com/office/officeart/2018/2/layout/IconCircleList"/>
    <dgm:cxn modelId="{B4944739-6175-4CA6-8EB2-BDC3C2FB4481}" type="presOf" srcId="{C4DA1BC0-728E-49E0-AEF9-5BA409920A3D}" destId="{C9FD74C6-B883-4224-9F33-7237B30147AE}" srcOrd="0" destOrd="0" presId="urn:microsoft.com/office/officeart/2018/2/layout/IconCircleList"/>
    <dgm:cxn modelId="{CA19988B-3DA6-4467-9A8D-C1845A7CC446}" srcId="{6C87C9FB-EA98-4E6F-8D31-E18D021B0E45}" destId="{56230483-31D6-4F3A-B6AD-72FA36C10E66}" srcOrd="0" destOrd="0" parTransId="{8E1E4D1C-848B-48F6-A592-2B2780968B6A}" sibTransId="{4B0A3772-D300-438E-83E8-6C478BB51CC6}"/>
    <dgm:cxn modelId="{514F3FAB-6D69-4A52-B87A-7D1BCD94AA33}" type="presOf" srcId="{9BB76881-AE91-4901-BDD1-7741C58B0D15}" destId="{A96220C6-1468-4A32-884F-D7C9BE89E4E3}" srcOrd="0" destOrd="0" presId="urn:microsoft.com/office/officeart/2018/2/layout/IconCircleList"/>
    <dgm:cxn modelId="{4003B6BF-0EBC-4431-B1B4-53023F50C6DB}" type="presOf" srcId="{0C9607EB-2BF9-4233-A7B0-30F3A23FBC32}" destId="{9C46EB4D-6228-40F8-A53F-56903C74012A}" srcOrd="0" destOrd="0" presId="urn:microsoft.com/office/officeart/2018/2/layout/IconCircleList"/>
    <dgm:cxn modelId="{41838EC6-F70B-476C-9DF9-53F8A4BF43FF}" srcId="{6C87C9FB-EA98-4E6F-8D31-E18D021B0E45}" destId="{0C9607EB-2BF9-4233-A7B0-30F3A23FBC32}" srcOrd="1" destOrd="0" parTransId="{C69E5603-AB76-49DA-A744-B702C9A4680E}" sibTransId="{C4DA1BC0-728E-49E0-AEF9-5BA409920A3D}"/>
    <dgm:cxn modelId="{D5398FE9-01AA-4AD2-B0C5-D27C4469FEE3}" type="presOf" srcId="{4B0A3772-D300-438E-83E8-6C478BB51CC6}" destId="{1FC21977-6C76-4805-85DE-0494E216E96E}" srcOrd="0" destOrd="0" presId="urn:microsoft.com/office/officeart/2018/2/layout/IconCircleList"/>
    <dgm:cxn modelId="{35F5A9F5-CFD4-4A6D-B99C-0C8C8236585C}" srcId="{6C87C9FB-EA98-4E6F-8D31-E18D021B0E45}" destId="{9BB76881-AE91-4901-BDD1-7741C58B0D15}" srcOrd="2" destOrd="0" parTransId="{C1659BA5-636A-4A76-8A47-037FB21262B3}" sibTransId="{C67AEA5E-B066-4E8A-BD77-5464DA11CAEC}"/>
    <dgm:cxn modelId="{D04FAC1B-8A80-4D7A-B110-47558DC60460}" type="presParOf" srcId="{959FE595-D696-4FFA-8CE7-C95961D28363}" destId="{6202ACA6-0810-4AD9-865B-F3582176DE8F}" srcOrd="0" destOrd="0" presId="urn:microsoft.com/office/officeart/2018/2/layout/IconCircleList"/>
    <dgm:cxn modelId="{EFB84073-661F-4A7B-B557-67D60406A5CF}" type="presParOf" srcId="{6202ACA6-0810-4AD9-865B-F3582176DE8F}" destId="{9A6431B4-8A29-4355-91A7-D5F0D0873F41}" srcOrd="0" destOrd="0" presId="urn:microsoft.com/office/officeart/2018/2/layout/IconCircleList"/>
    <dgm:cxn modelId="{54AF17A3-B00A-41F8-995B-905B67325ABF}" type="presParOf" srcId="{9A6431B4-8A29-4355-91A7-D5F0D0873F41}" destId="{34861D81-5487-45C8-B5AD-D38B96C76910}" srcOrd="0" destOrd="0" presId="urn:microsoft.com/office/officeart/2018/2/layout/IconCircleList"/>
    <dgm:cxn modelId="{489E0DE4-82DE-4B53-8F30-12516B1DBC26}" type="presParOf" srcId="{9A6431B4-8A29-4355-91A7-D5F0D0873F41}" destId="{C2562B5A-9172-41A7-9A43-541F66CF1B6F}" srcOrd="1" destOrd="0" presId="urn:microsoft.com/office/officeart/2018/2/layout/IconCircleList"/>
    <dgm:cxn modelId="{81A9FAF9-4D26-41EB-9BE2-0B3751FE3441}" type="presParOf" srcId="{9A6431B4-8A29-4355-91A7-D5F0D0873F41}" destId="{E10DB77C-EFBB-49F7-A48D-54E056924523}" srcOrd="2" destOrd="0" presId="urn:microsoft.com/office/officeart/2018/2/layout/IconCircleList"/>
    <dgm:cxn modelId="{0EBF6BBD-81C7-4057-9337-662C270ADDA7}" type="presParOf" srcId="{9A6431B4-8A29-4355-91A7-D5F0D0873F41}" destId="{66233EFF-28FA-42C0-89BA-3731F3DBF5FD}" srcOrd="3" destOrd="0" presId="urn:microsoft.com/office/officeart/2018/2/layout/IconCircleList"/>
    <dgm:cxn modelId="{2F55B202-B875-4D28-AA73-E423CEE1D505}" type="presParOf" srcId="{6202ACA6-0810-4AD9-865B-F3582176DE8F}" destId="{1FC21977-6C76-4805-85DE-0494E216E96E}" srcOrd="1" destOrd="0" presId="urn:microsoft.com/office/officeart/2018/2/layout/IconCircleList"/>
    <dgm:cxn modelId="{5E78477C-F594-4244-88E2-406E75FFE307}" type="presParOf" srcId="{6202ACA6-0810-4AD9-865B-F3582176DE8F}" destId="{6A6CBA24-2241-46A6-AC85-593D889926AD}" srcOrd="2" destOrd="0" presId="urn:microsoft.com/office/officeart/2018/2/layout/IconCircleList"/>
    <dgm:cxn modelId="{A861A86F-CAC7-4FC9-91B4-0B6B53238D5A}" type="presParOf" srcId="{6A6CBA24-2241-46A6-AC85-593D889926AD}" destId="{524D297C-F4B1-452D-99F3-C2BAE44651E0}" srcOrd="0" destOrd="0" presId="urn:microsoft.com/office/officeart/2018/2/layout/IconCircleList"/>
    <dgm:cxn modelId="{8E6A1E5E-BD89-401D-8C61-CEF94F3E6555}" type="presParOf" srcId="{6A6CBA24-2241-46A6-AC85-593D889926AD}" destId="{E8105E0A-F353-4115-BB6E-5EA48C3644D0}" srcOrd="1" destOrd="0" presId="urn:microsoft.com/office/officeart/2018/2/layout/IconCircleList"/>
    <dgm:cxn modelId="{F2DC0CE3-D011-483E-8ED9-AAA9F3A18CD9}" type="presParOf" srcId="{6A6CBA24-2241-46A6-AC85-593D889926AD}" destId="{E0B73F36-4A79-4F21-8165-C27826347664}" srcOrd="2" destOrd="0" presId="urn:microsoft.com/office/officeart/2018/2/layout/IconCircleList"/>
    <dgm:cxn modelId="{FC16BEDC-3CA0-4E25-A84B-20266A2857FF}" type="presParOf" srcId="{6A6CBA24-2241-46A6-AC85-593D889926AD}" destId="{9C46EB4D-6228-40F8-A53F-56903C74012A}" srcOrd="3" destOrd="0" presId="urn:microsoft.com/office/officeart/2018/2/layout/IconCircleList"/>
    <dgm:cxn modelId="{1BA0F7AF-6C91-4EED-8DE7-CE7437367399}" type="presParOf" srcId="{6202ACA6-0810-4AD9-865B-F3582176DE8F}" destId="{C9FD74C6-B883-4224-9F33-7237B30147AE}" srcOrd="3" destOrd="0" presId="urn:microsoft.com/office/officeart/2018/2/layout/IconCircleList"/>
    <dgm:cxn modelId="{C0F9D60B-9815-4F1B-B6A9-22C387A3172D}" type="presParOf" srcId="{6202ACA6-0810-4AD9-865B-F3582176DE8F}" destId="{5DC292E4-2351-4C1D-803A-40DD475727A2}" srcOrd="4" destOrd="0" presId="urn:microsoft.com/office/officeart/2018/2/layout/IconCircleList"/>
    <dgm:cxn modelId="{0CD90DD9-0557-478C-B196-E371665AEC5C}" type="presParOf" srcId="{5DC292E4-2351-4C1D-803A-40DD475727A2}" destId="{34C3A840-92AF-4031-91B6-584E4DE074CE}" srcOrd="0" destOrd="0" presId="urn:microsoft.com/office/officeart/2018/2/layout/IconCircleList"/>
    <dgm:cxn modelId="{AAAD91B4-6F4D-47B7-95EE-805438BC0AEB}" type="presParOf" srcId="{5DC292E4-2351-4C1D-803A-40DD475727A2}" destId="{F56D7D26-2A94-48C0-996D-96D893135989}" srcOrd="1" destOrd="0" presId="urn:microsoft.com/office/officeart/2018/2/layout/IconCircleList"/>
    <dgm:cxn modelId="{2B472430-22F7-4589-8C2F-19B8D3551CC6}" type="presParOf" srcId="{5DC292E4-2351-4C1D-803A-40DD475727A2}" destId="{D7B2EF1A-8C50-437B-8B91-F6C1C1D85665}" srcOrd="2" destOrd="0" presId="urn:microsoft.com/office/officeart/2018/2/layout/IconCircleList"/>
    <dgm:cxn modelId="{6FFF255B-2C23-4F18-B919-49462C605817}" type="presParOf" srcId="{5DC292E4-2351-4C1D-803A-40DD475727A2}" destId="{A96220C6-1468-4A32-884F-D7C9BE89E4E3}" srcOrd="3" destOrd="0" presId="urn:microsoft.com/office/officeart/2018/2/layout/IconCircleList"/>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BF4A5-6FD3-4332-AEF2-78C928D632A5}">
      <dsp:nvSpPr>
        <dsp:cNvPr id="0" name=""/>
        <dsp:cNvSpPr/>
      </dsp:nvSpPr>
      <dsp:spPr>
        <a:xfrm>
          <a:off x="3188515" y="1462237"/>
          <a:ext cx="1041406" cy="1041406"/>
        </a:xfrm>
        <a:prstGeom prst="ellipse">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rgbClr val="FFE600"/>
              </a:solidFill>
              <a:latin typeface="Arial" panose="020B0604020202020204" pitchFamily="34" charset="0"/>
              <a:cs typeface="Arial" panose="020B0604020202020204" pitchFamily="34" charset="0"/>
            </a:rPr>
            <a:t>STRONG</a:t>
          </a:r>
        </a:p>
      </dsp:txBody>
      <dsp:txXfrm>
        <a:off x="3341025" y="1614747"/>
        <a:ext cx="736386" cy="736386"/>
      </dsp:txXfrm>
    </dsp:sp>
    <dsp:sp modelId="{A60FE253-1F2C-4878-9F7C-AA54C2258B1F}">
      <dsp:nvSpPr>
        <dsp:cNvPr id="0" name=""/>
        <dsp:cNvSpPr/>
      </dsp:nvSpPr>
      <dsp:spPr>
        <a:xfrm rot="16200000">
          <a:off x="3598377" y="1082336"/>
          <a:ext cx="221683" cy="35407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
            <a:lnSpc>
              <a:spcPct val="90000"/>
            </a:lnSpc>
            <a:spcBef>
              <a:spcPct val="0"/>
            </a:spcBef>
            <a:spcAft>
              <a:spcPct val="35000"/>
            </a:spcAft>
            <a:buNone/>
          </a:pPr>
          <a:endParaRPr lang="en-US" sz="200" kern="1200">
            <a:solidFill>
              <a:schemeClr val="tx1"/>
            </a:solidFill>
            <a:latin typeface="Arial" panose="020B0604020202020204" pitchFamily="34" charset="0"/>
            <a:cs typeface="Arial" panose="020B0604020202020204" pitchFamily="34" charset="0"/>
          </a:endParaRPr>
        </a:p>
      </dsp:txBody>
      <dsp:txXfrm>
        <a:off x="3631630" y="1186405"/>
        <a:ext cx="155178" cy="212446"/>
      </dsp:txXfrm>
    </dsp:sp>
    <dsp:sp modelId="{B8451CF0-2AC4-4E34-AF7B-70AAFD74BAEB}">
      <dsp:nvSpPr>
        <dsp:cNvPr id="0" name=""/>
        <dsp:cNvSpPr/>
      </dsp:nvSpPr>
      <dsp:spPr>
        <a:xfrm>
          <a:off x="3188515" y="2559"/>
          <a:ext cx="1041406" cy="1041406"/>
        </a:xfrm>
        <a:prstGeom prst="ellipse">
          <a:avLst/>
        </a:prstGeom>
        <a:solidFill>
          <a:srgbClr val="FFE600"/>
        </a:solidFill>
        <a:ln w="1905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Arial" panose="020B0604020202020204" pitchFamily="34" charset="0"/>
              <a:cs typeface="Arial" panose="020B0604020202020204" pitchFamily="34" charset="0"/>
            </a:rPr>
            <a:t>OUR PEOPLE</a:t>
          </a:r>
        </a:p>
      </dsp:txBody>
      <dsp:txXfrm>
        <a:off x="3341025" y="155069"/>
        <a:ext cx="736386" cy="736386"/>
      </dsp:txXfrm>
    </dsp:sp>
    <dsp:sp modelId="{D0B3B329-3744-4064-8169-7297B45266B3}">
      <dsp:nvSpPr>
        <dsp:cNvPr id="0" name=""/>
        <dsp:cNvSpPr/>
      </dsp:nvSpPr>
      <dsp:spPr>
        <a:xfrm rot="19800000">
          <a:off x="4225002" y="1444119"/>
          <a:ext cx="221683" cy="35407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
            <a:lnSpc>
              <a:spcPct val="90000"/>
            </a:lnSpc>
            <a:spcBef>
              <a:spcPct val="0"/>
            </a:spcBef>
            <a:spcAft>
              <a:spcPct val="35000"/>
            </a:spcAft>
            <a:buNone/>
          </a:pPr>
          <a:endParaRPr lang="en-US" sz="200" kern="1200">
            <a:solidFill>
              <a:schemeClr val="tx1"/>
            </a:solidFill>
            <a:latin typeface="Arial" panose="020B0604020202020204" pitchFamily="34" charset="0"/>
            <a:cs typeface="Arial" panose="020B0604020202020204" pitchFamily="34" charset="0"/>
          </a:endParaRPr>
        </a:p>
      </dsp:txBody>
      <dsp:txXfrm>
        <a:off x="4229457" y="1531561"/>
        <a:ext cx="155178" cy="212446"/>
      </dsp:txXfrm>
    </dsp:sp>
    <dsp:sp modelId="{9AA33A23-114B-4954-AD3F-54EF98A7AD1A}">
      <dsp:nvSpPr>
        <dsp:cNvPr id="0" name=""/>
        <dsp:cNvSpPr/>
      </dsp:nvSpPr>
      <dsp:spPr>
        <a:xfrm>
          <a:off x="4452633" y="732398"/>
          <a:ext cx="1041406" cy="1041406"/>
        </a:xfrm>
        <a:prstGeom prst="ellipse">
          <a:avLst/>
        </a:prstGeom>
        <a:solidFill>
          <a:srgbClr val="FFE600"/>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Arial" panose="020B0604020202020204" pitchFamily="34" charset="0"/>
              <a:cs typeface="Arial" panose="020B0604020202020204" pitchFamily="34" charset="0"/>
            </a:rPr>
            <a:t>OUR SERVICE</a:t>
          </a:r>
        </a:p>
      </dsp:txBody>
      <dsp:txXfrm>
        <a:off x="4605143" y="884908"/>
        <a:ext cx="736386" cy="736386"/>
      </dsp:txXfrm>
    </dsp:sp>
    <dsp:sp modelId="{629F9F1A-2F0C-4C2A-BC01-E4B21BDBEE96}">
      <dsp:nvSpPr>
        <dsp:cNvPr id="0" name=""/>
        <dsp:cNvSpPr/>
      </dsp:nvSpPr>
      <dsp:spPr>
        <a:xfrm rot="1800000">
          <a:off x="4225002" y="2167684"/>
          <a:ext cx="221683" cy="35407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
            <a:lnSpc>
              <a:spcPct val="90000"/>
            </a:lnSpc>
            <a:spcBef>
              <a:spcPct val="0"/>
            </a:spcBef>
            <a:spcAft>
              <a:spcPct val="35000"/>
            </a:spcAft>
            <a:buNone/>
          </a:pPr>
          <a:endParaRPr lang="en-US" sz="200" kern="1200">
            <a:solidFill>
              <a:schemeClr val="tx1"/>
            </a:solidFill>
            <a:latin typeface="Arial" panose="020B0604020202020204" pitchFamily="34" charset="0"/>
            <a:cs typeface="Arial" panose="020B0604020202020204" pitchFamily="34" charset="0"/>
          </a:endParaRPr>
        </a:p>
      </dsp:txBody>
      <dsp:txXfrm>
        <a:off x="4229457" y="2221874"/>
        <a:ext cx="155178" cy="212446"/>
      </dsp:txXfrm>
    </dsp:sp>
    <dsp:sp modelId="{C669DF4D-AA2D-4373-B58E-A38FB6CFE155}">
      <dsp:nvSpPr>
        <dsp:cNvPr id="0" name=""/>
        <dsp:cNvSpPr/>
      </dsp:nvSpPr>
      <dsp:spPr>
        <a:xfrm>
          <a:off x="4452633" y="2192076"/>
          <a:ext cx="1041406" cy="1041406"/>
        </a:xfrm>
        <a:prstGeom prst="ellipse">
          <a:avLst/>
        </a:prstGeom>
        <a:solidFill>
          <a:srgbClr val="FFE600"/>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Arial" panose="020B0604020202020204" pitchFamily="34" charset="0"/>
              <a:cs typeface="Arial" panose="020B0604020202020204" pitchFamily="34" charset="0"/>
            </a:rPr>
            <a:t>OUR PRODUCT</a:t>
          </a:r>
        </a:p>
      </dsp:txBody>
      <dsp:txXfrm>
        <a:off x="4605143" y="2344586"/>
        <a:ext cx="736386" cy="736386"/>
      </dsp:txXfrm>
    </dsp:sp>
    <dsp:sp modelId="{5989E4DF-2A54-48D2-8154-B539531ECF61}">
      <dsp:nvSpPr>
        <dsp:cNvPr id="0" name=""/>
        <dsp:cNvSpPr/>
      </dsp:nvSpPr>
      <dsp:spPr>
        <a:xfrm rot="5400000">
          <a:off x="3598377" y="2529466"/>
          <a:ext cx="221683" cy="35407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
            <a:lnSpc>
              <a:spcPct val="90000"/>
            </a:lnSpc>
            <a:spcBef>
              <a:spcPct val="0"/>
            </a:spcBef>
            <a:spcAft>
              <a:spcPct val="35000"/>
            </a:spcAft>
            <a:buNone/>
          </a:pPr>
          <a:endParaRPr lang="en-US" sz="200" kern="1200">
            <a:solidFill>
              <a:schemeClr val="tx1"/>
            </a:solidFill>
            <a:latin typeface="Arial" panose="020B0604020202020204" pitchFamily="34" charset="0"/>
            <a:cs typeface="Arial" panose="020B0604020202020204" pitchFamily="34" charset="0"/>
          </a:endParaRPr>
        </a:p>
      </dsp:txBody>
      <dsp:txXfrm>
        <a:off x="3631630" y="2567030"/>
        <a:ext cx="155178" cy="212446"/>
      </dsp:txXfrm>
    </dsp:sp>
    <dsp:sp modelId="{8457B3B9-F8FF-4445-8666-D0406AF09770}">
      <dsp:nvSpPr>
        <dsp:cNvPr id="0" name=""/>
        <dsp:cNvSpPr/>
      </dsp:nvSpPr>
      <dsp:spPr>
        <a:xfrm>
          <a:off x="3188515" y="2921915"/>
          <a:ext cx="1041406" cy="1041406"/>
        </a:xfrm>
        <a:prstGeom prst="ellipse">
          <a:avLst/>
        </a:prstGeom>
        <a:solidFill>
          <a:srgbClr val="FFE600"/>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Arial" panose="020B0604020202020204" pitchFamily="34" charset="0"/>
              <a:cs typeface="Arial" panose="020B0604020202020204" pitchFamily="34" charset="0"/>
            </a:rPr>
            <a:t>OUR MEMBERS</a:t>
          </a:r>
        </a:p>
      </dsp:txBody>
      <dsp:txXfrm>
        <a:off x="3341025" y="3074425"/>
        <a:ext cx="736386" cy="736386"/>
      </dsp:txXfrm>
    </dsp:sp>
    <dsp:sp modelId="{91D4B2C0-594D-4C6C-A0AF-44D81C8DA840}">
      <dsp:nvSpPr>
        <dsp:cNvPr id="0" name=""/>
        <dsp:cNvSpPr/>
      </dsp:nvSpPr>
      <dsp:spPr>
        <a:xfrm rot="9000000">
          <a:off x="2971751" y="2167684"/>
          <a:ext cx="221683" cy="35407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
            <a:lnSpc>
              <a:spcPct val="90000"/>
            </a:lnSpc>
            <a:spcBef>
              <a:spcPct val="0"/>
            </a:spcBef>
            <a:spcAft>
              <a:spcPct val="35000"/>
            </a:spcAft>
            <a:buNone/>
          </a:pPr>
          <a:endParaRPr lang="en-US" sz="200" kern="1200">
            <a:solidFill>
              <a:schemeClr val="tx1"/>
            </a:solidFill>
            <a:latin typeface="Arial" panose="020B0604020202020204" pitchFamily="34" charset="0"/>
            <a:cs typeface="Arial" panose="020B0604020202020204" pitchFamily="34" charset="0"/>
          </a:endParaRPr>
        </a:p>
      </dsp:txBody>
      <dsp:txXfrm rot="10800000">
        <a:off x="3033801" y="2221874"/>
        <a:ext cx="155178" cy="212446"/>
      </dsp:txXfrm>
    </dsp:sp>
    <dsp:sp modelId="{EDC7E98A-C430-41A4-AF45-4508BC91F967}">
      <dsp:nvSpPr>
        <dsp:cNvPr id="0" name=""/>
        <dsp:cNvSpPr/>
      </dsp:nvSpPr>
      <dsp:spPr>
        <a:xfrm>
          <a:off x="1924397" y="2192076"/>
          <a:ext cx="1041406" cy="1041406"/>
        </a:xfrm>
        <a:prstGeom prst="ellipse">
          <a:avLst/>
        </a:prstGeom>
        <a:solidFill>
          <a:srgbClr val="FFE600"/>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Arial" panose="020B0604020202020204" pitchFamily="34" charset="0"/>
              <a:cs typeface="Arial" panose="020B0604020202020204" pitchFamily="34" charset="0"/>
            </a:rPr>
            <a:t>OUR PROCESS</a:t>
          </a:r>
        </a:p>
      </dsp:txBody>
      <dsp:txXfrm>
        <a:off x="2076907" y="2344586"/>
        <a:ext cx="736386" cy="736386"/>
      </dsp:txXfrm>
    </dsp:sp>
    <dsp:sp modelId="{A976E353-51B3-4862-AAFA-90CF16C967F5}">
      <dsp:nvSpPr>
        <dsp:cNvPr id="0" name=""/>
        <dsp:cNvSpPr/>
      </dsp:nvSpPr>
      <dsp:spPr>
        <a:xfrm rot="12600000">
          <a:off x="2971751" y="1444119"/>
          <a:ext cx="221683" cy="354078"/>
        </a:xfrm>
        <a:prstGeom prst="rightArrow">
          <a:avLst>
            <a:gd name="adj1" fmla="val 60000"/>
            <a:gd name="adj2" fmla="val 50000"/>
          </a:avLst>
        </a:prstGeom>
        <a:solidFill>
          <a:schemeClr val="tx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
            <a:lnSpc>
              <a:spcPct val="90000"/>
            </a:lnSpc>
            <a:spcBef>
              <a:spcPct val="0"/>
            </a:spcBef>
            <a:spcAft>
              <a:spcPct val="35000"/>
            </a:spcAft>
            <a:buNone/>
          </a:pPr>
          <a:endParaRPr lang="en-US" sz="200" kern="1200">
            <a:solidFill>
              <a:schemeClr val="tx1"/>
            </a:solidFill>
            <a:latin typeface="Arial" panose="020B0604020202020204" pitchFamily="34" charset="0"/>
            <a:cs typeface="Arial" panose="020B0604020202020204" pitchFamily="34" charset="0"/>
          </a:endParaRPr>
        </a:p>
      </dsp:txBody>
      <dsp:txXfrm rot="10800000">
        <a:off x="3033801" y="1531561"/>
        <a:ext cx="155178" cy="212446"/>
      </dsp:txXfrm>
    </dsp:sp>
    <dsp:sp modelId="{6A600996-83CC-431B-BA79-05158075DB97}">
      <dsp:nvSpPr>
        <dsp:cNvPr id="0" name=""/>
        <dsp:cNvSpPr/>
      </dsp:nvSpPr>
      <dsp:spPr>
        <a:xfrm>
          <a:off x="1924397" y="732398"/>
          <a:ext cx="1041406" cy="1041406"/>
        </a:xfrm>
        <a:prstGeom prst="ellipse">
          <a:avLst/>
        </a:prstGeom>
        <a:solidFill>
          <a:srgbClr val="FFE600"/>
        </a:solidFill>
        <a:ln w="19050" cap="flat" cmpd="sng" algn="ctr">
          <a:solidFill>
            <a:scrgbClr r="0" g="0" b="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a:solidFill>
                <a:schemeClr val="tx1"/>
              </a:solidFill>
              <a:latin typeface="Arial" panose="020B0604020202020204" pitchFamily="34" charset="0"/>
              <a:cs typeface="Arial" panose="020B0604020202020204" pitchFamily="34" charset="0"/>
            </a:rPr>
            <a:t>OUR EXPERIENCE</a:t>
          </a:r>
        </a:p>
      </dsp:txBody>
      <dsp:txXfrm>
        <a:off x="2076907" y="884908"/>
        <a:ext cx="736386" cy="7363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863CCB-8564-41FC-A1CC-F3AFA2DA9F2D}">
      <dsp:nvSpPr>
        <dsp:cNvPr id="0" name=""/>
        <dsp:cNvSpPr/>
      </dsp:nvSpPr>
      <dsp:spPr>
        <a:xfrm>
          <a:off x="6443097" y="649916"/>
          <a:ext cx="1464778" cy="1465018"/>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E469AA-2603-4746-A6D8-9232454D4D99}">
      <dsp:nvSpPr>
        <dsp:cNvPr id="0" name=""/>
        <dsp:cNvSpPr/>
      </dsp:nvSpPr>
      <dsp:spPr>
        <a:xfrm>
          <a:off x="6491429" y="698758"/>
          <a:ext cx="1367334" cy="1367333"/>
        </a:xfrm>
        <a:prstGeom prst="ellipse">
          <a:avLst/>
        </a:prstGeom>
        <a:solidFill>
          <a:srgbClr val="FFE600">
            <a:alpha val="90000"/>
          </a:srgb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Step 5: Optional Program Preview</a:t>
          </a:r>
        </a:p>
      </dsp:txBody>
      <dsp:txXfrm>
        <a:off x="6687096" y="894128"/>
        <a:ext cx="976779" cy="976593"/>
      </dsp:txXfrm>
    </dsp:sp>
    <dsp:sp modelId="{60722CA4-59C5-434E-97C8-0D99712CEE1C}">
      <dsp:nvSpPr>
        <dsp:cNvPr id="0" name=""/>
        <dsp:cNvSpPr/>
      </dsp:nvSpPr>
      <dsp:spPr>
        <a:xfrm>
          <a:off x="6491429" y="2141926"/>
          <a:ext cx="1367334" cy="80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a:t>25–30 min session including Protect, Progress, Perform</a:t>
          </a:r>
        </a:p>
        <a:p>
          <a:pPr marL="57150" lvl="1" indent="-57150" algn="l" defTabSz="488950">
            <a:lnSpc>
              <a:spcPct val="90000"/>
            </a:lnSpc>
            <a:spcBef>
              <a:spcPct val="0"/>
            </a:spcBef>
            <a:spcAft>
              <a:spcPct val="15000"/>
            </a:spcAft>
            <a:buChar char="•"/>
          </a:pPr>
          <a:r>
            <a:rPr lang="en-US" sz="1100" kern="1200"/>
            <a:t>Offer preview and feedback</a:t>
          </a:r>
        </a:p>
      </dsp:txBody>
      <dsp:txXfrm>
        <a:off x="6491429" y="2141926"/>
        <a:ext cx="1367334" cy="803073"/>
      </dsp:txXfrm>
    </dsp:sp>
    <dsp:sp modelId="{8DC2FCD8-6B8B-4717-9526-6A47DC21EB0C}">
      <dsp:nvSpPr>
        <dsp:cNvPr id="0" name=""/>
        <dsp:cNvSpPr/>
      </dsp:nvSpPr>
      <dsp:spPr>
        <a:xfrm rot="2700000">
          <a:off x="4928511" y="649992"/>
          <a:ext cx="1464609" cy="1464609"/>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4D1C30-5958-4217-9D18-2B5EC24BFF9C}">
      <dsp:nvSpPr>
        <dsp:cNvPr id="0" name=""/>
        <dsp:cNvSpPr/>
      </dsp:nvSpPr>
      <dsp:spPr>
        <a:xfrm>
          <a:off x="4978318" y="698758"/>
          <a:ext cx="1367334" cy="1367333"/>
        </a:xfrm>
        <a:prstGeom prst="ellipse">
          <a:avLst/>
        </a:prstGeom>
        <a:solidFill>
          <a:srgbClr val="FFE600">
            <a:alpha val="90000"/>
          </a:srgb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Step 4: Program Recommendation</a:t>
          </a:r>
        </a:p>
      </dsp:txBody>
      <dsp:txXfrm>
        <a:off x="5173206" y="894128"/>
        <a:ext cx="976779" cy="976593"/>
      </dsp:txXfrm>
    </dsp:sp>
    <dsp:sp modelId="{5FD49CAF-2CBB-440C-8ED5-FFF7EE997388}">
      <dsp:nvSpPr>
        <dsp:cNvPr id="0" name=""/>
        <dsp:cNvSpPr/>
      </dsp:nvSpPr>
      <dsp:spPr>
        <a:xfrm>
          <a:off x="4978318" y="2141926"/>
          <a:ext cx="1367334" cy="80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a:t>Match to: Gains, O2, Live, Drive, Specialized</a:t>
          </a:r>
        </a:p>
      </dsp:txBody>
      <dsp:txXfrm>
        <a:off x="4978318" y="2141926"/>
        <a:ext cx="1367334" cy="803073"/>
      </dsp:txXfrm>
    </dsp:sp>
    <dsp:sp modelId="{8295488D-C24E-435F-BC14-F0FB09541C05}">
      <dsp:nvSpPr>
        <dsp:cNvPr id="0" name=""/>
        <dsp:cNvSpPr/>
      </dsp:nvSpPr>
      <dsp:spPr>
        <a:xfrm rot="2700000">
          <a:off x="3415400" y="649992"/>
          <a:ext cx="1464609" cy="1464609"/>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75A91F-E6B8-472A-9370-475FEF439041}">
      <dsp:nvSpPr>
        <dsp:cNvPr id="0" name=""/>
        <dsp:cNvSpPr/>
      </dsp:nvSpPr>
      <dsp:spPr>
        <a:xfrm>
          <a:off x="3464427" y="698758"/>
          <a:ext cx="1367334" cy="1367333"/>
        </a:xfrm>
        <a:prstGeom prst="ellipse">
          <a:avLst/>
        </a:prstGeom>
        <a:solidFill>
          <a:srgbClr val="FFE600"/>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Step 3: AI Movement Assessment (DEMOTU</a:t>
          </a:r>
          <a:r>
            <a:rPr lang="en-US" sz="1500" kern="1200"/>
            <a:t>)</a:t>
          </a:r>
        </a:p>
      </dsp:txBody>
      <dsp:txXfrm>
        <a:off x="3659315" y="894128"/>
        <a:ext cx="976779" cy="976593"/>
      </dsp:txXfrm>
    </dsp:sp>
    <dsp:sp modelId="{17A55EF1-CDF8-4236-9620-0A39B643D181}">
      <dsp:nvSpPr>
        <dsp:cNvPr id="0" name=""/>
        <dsp:cNvSpPr/>
      </dsp:nvSpPr>
      <dsp:spPr>
        <a:xfrm>
          <a:off x="3464427" y="2141926"/>
          <a:ext cx="1367334" cy="80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a:t>Walk client through movement protocol</a:t>
          </a:r>
        </a:p>
        <a:p>
          <a:pPr marL="57150" lvl="1" indent="-57150" algn="l" defTabSz="488950">
            <a:lnSpc>
              <a:spcPct val="90000"/>
            </a:lnSpc>
            <a:spcBef>
              <a:spcPct val="0"/>
            </a:spcBef>
            <a:spcAft>
              <a:spcPct val="15000"/>
            </a:spcAft>
            <a:buChar char="•"/>
          </a:pPr>
          <a:r>
            <a:rPr lang="en-US" sz="1100" kern="1200"/>
            <a:t>Analyze results: joint imbalances, mobility issues, inefficiencies</a:t>
          </a:r>
        </a:p>
        <a:p>
          <a:pPr marL="57150" lvl="1" indent="-57150" algn="l" defTabSz="488950">
            <a:lnSpc>
              <a:spcPct val="90000"/>
            </a:lnSpc>
            <a:spcBef>
              <a:spcPct val="0"/>
            </a:spcBef>
            <a:spcAft>
              <a:spcPct val="15000"/>
            </a:spcAft>
            <a:buChar char="•"/>
          </a:pPr>
          <a:r>
            <a:rPr lang="en-US" sz="1100" kern="1200"/>
            <a:t>Record outcomes and guide track selection</a:t>
          </a:r>
        </a:p>
      </dsp:txBody>
      <dsp:txXfrm>
        <a:off x="3464427" y="2141926"/>
        <a:ext cx="1367334" cy="803073"/>
      </dsp:txXfrm>
    </dsp:sp>
    <dsp:sp modelId="{6483D58D-F261-4B65-9316-206E322B03E4}">
      <dsp:nvSpPr>
        <dsp:cNvPr id="0" name=""/>
        <dsp:cNvSpPr/>
      </dsp:nvSpPr>
      <dsp:spPr>
        <a:xfrm rot="2700000">
          <a:off x="1901509" y="649992"/>
          <a:ext cx="1464609" cy="1464609"/>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D2022-9B50-44AE-ACBB-4BFE74CEB839}">
      <dsp:nvSpPr>
        <dsp:cNvPr id="0" name=""/>
        <dsp:cNvSpPr/>
      </dsp:nvSpPr>
      <dsp:spPr>
        <a:xfrm>
          <a:off x="1950536" y="698758"/>
          <a:ext cx="1367334" cy="1367333"/>
        </a:xfrm>
        <a:prstGeom prst="ellipse">
          <a:avLst/>
        </a:prstGeom>
        <a:solidFill>
          <a:srgbClr val="FFE600">
            <a:alpha val="90000"/>
          </a:srgb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Step 2: Body Composition Snapshot (InBody)</a:t>
          </a:r>
        </a:p>
      </dsp:txBody>
      <dsp:txXfrm>
        <a:off x="2146204" y="894128"/>
        <a:ext cx="976779" cy="976593"/>
      </dsp:txXfrm>
    </dsp:sp>
    <dsp:sp modelId="{FFCB01EB-4C8D-40D5-B30D-A7D575E186A8}">
      <dsp:nvSpPr>
        <dsp:cNvPr id="0" name=""/>
        <dsp:cNvSpPr/>
      </dsp:nvSpPr>
      <dsp:spPr>
        <a:xfrm>
          <a:off x="1950536" y="2141926"/>
          <a:ext cx="1367334" cy="80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88950">
            <a:lnSpc>
              <a:spcPct val="90000"/>
            </a:lnSpc>
            <a:spcBef>
              <a:spcPct val="0"/>
            </a:spcBef>
            <a:spcAft>
              <a:spcPct val="15000"/>
            </a:spcAft>
            <a:buChar char="•"/>
          </a:pPr>
          <a:r>
            <a:rPr lang="en-US" sz="1100" kern="1200"/>
            <a:t>Review metrics: weight, body fat %, lean mass</a:t>
          </a:r>
        </a:p>
        <a:p>
          <a:pPr marL="57150" lvl="1" indent="-57150" algn="l" defTabSz="488950">
            <a:lnSpc>
              <a:spcPct val="90000"/>
            </a:lnSpc>
            <a:spcBef>
              <a:spcPct val="0"/>
            </a:spcBef>
            <a:spcAft>
              <a:spcPct val="15000"/>
            </a:spcAft>
            <a:buChar char="•"/>
          </a:pPr>
          <a:r>
            <a:rPr lang="en-US" sz="1100" kern="1200"/>
            <a:t>Interpret in lifestyle language</a:t>
          </a:r>
        </a:p>
        <a:p>
          <a:pPr marL="57150" lvl="1" indent="-57150" algn="l" defTabSz="488950">
            <a:lnSpc>
              <a:spcPct val="90000"/>
            </a:lnSpc>
            <a:spcBef>
              <a:spcPct val="0"/>
            </a:spcBef>
            <a:spcAft>
              <a:spcPct val="15000"/>
            </a:spcAft>
            <a:buChar char="•"/>
          </a:pPr>
          <a:r>
            <a:rPr lang="en-US" sz="1100" kern="1200"/>
            <a:t>Log data into client profile on platform</a:t>
          </a:r>
        </a:p>
      </dsp:txBody>
      <dsp:txXfrm>
        <a:off x="1950536" y="2141926"/>
        <a:ext cx="1367334" cy="803073"/>
      </dsp:txXfrm>
    </dsp:sp>
    <dsp:sp modelId="{02858901-930C-427A-A751-3A3166E930D8}">
      <dsp:nvSpPr>
        <dsp:cNvPr id="0" name=""/>
        <dsp:cNvSpPr/>
      </dsp:nvSpPr>
      <dsp:spPr>
        <a:xfrm rot="2700000">
          <a:off x="387618" y="649992"/>
          <a:ext cx="1464609" cy="1464609"/>
        </a:xfrm>
        <a:prstGeom prst="teardrop">
          <a:avLst>
            <a:gd name="adj" fmla="val 10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F7EE25-039A-4736-861D-6883CB337E6A}">
      <dsp:nvSpPr>
        <dsp:cNvPr id="0" name=""/>
        <dsp:cNvSpPr/>
      </dsp:nvSpPr>
      <dsp:spPr>
        <a:xfrm>
          <a:off x="436645" y="698758"/>
          <a:ext cx="1367334" cy="1367333"/>
        </a:xfrm>
        <a:prstGeom prst="ellipse">
          <a:avLst/>
        </a:prstGeom>
        <a:solidFill>
          <a:srgbClr val="FFE600">
            <a:alpha val="90000"/>
          </a:srgbClr>
        </a:solid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b="1" kern="1200"/>
            <a:t>Step 1: Member Welcome &amp; Framing the Experience</a:t>
          </a:r>
        </a:p>
      </dsp:txBody>
      <dsp:txXfrm>
        <a:off x="632313" y="894128"/>
        <a:ext cx="976779" cy="976593"/>
      </dsp:txXfrm>
    </dsp:sp>
    <dsp:sp modelId="{9B04D774-E812-4ABC-9F5A-779A3A71E5FA}">
      <dsp:nvSpPr>
        <dsp:cNvPr id="0" name=""/>
        <dsp:cNvSpPr/>
      </dsp:nvSpPr>
      <dsp:spPr>
        <a:xfrm>
          <a:off x="436645" y="2141926"/>
          <a:ext cx="1367334" cy="8030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57150" algn="l" defTabSz="466725">
            <a:lnSpc>
              <a:spcPct val="90000"/>
            </a:lnSpc>
            <a:spcBef>
              <a:spcPct val="0"/>
            </a:spcBef>
            <a:spcAft>
              <a:spcPct val="15000"/>
            </a:spcAft>
            <a:buChar char="•"/>
          </a:pPr>
          <a:r>
            <a:rPr lang="en-US" sz="1050" kern="1200"/>
            <a:t>Greet client personally</a:t>
          </a:r>
        </a:p>
        <a:p>
          <a:pPr marL="57150" lvl="1" indent="-57150" algn="l" defTabSz="466725">
            <a:lnSpc>
              <a:spcPct val="90000"/>
            </a:lnSpc>
            <a:spcBef>
              <a:spcPct val="0"/>
            </a:spcBef>
            <a:spcAft>
              <a:spcPct val="15000"/>
            </a:spcAft>
            <a:buChar char="•"/>
          </a:pPr>
          <a:r>
            <a:rPr lang="en-US" sz="1050" kern="1200"/>
            <a:t>Set expectations: Today we’ll map out where you are and where you want to go</a:t>
          </a:r>
        </a:p>
      </dsp:txBody>
      <dsp:txXfrm>
        <a:off x="436645" y="2141926"/>
        <a:ext cx="1367334" cy="8030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861D81-5487-45C8-B5AD-D38B96C76910}">
      <dsp:nvSpPr>
        <dsp:cNvPr id="0" name=""/>
        <dsp:cNvSpPr/>
      </dsp:nvSpPr>
      <dsp:spPr>
        <a:xfrm>
          <a:off x="85018" y="1117041"/>
          <a:ext cx="653151" cy="653151"/>
        </a:xfrm>
        <a:prstGeom prst="ellipse">
          <a:avLst/>
        </a:prstGeom>
        <a:solidFill>
          <a:srgbClr val="FFE600"/>
        </a:solidFill>
        <a:ln>
          <a:noFill/>
        </a:ln>
        <a:effectLst/>
      </dsp:spPr>
      <dsp:style>
        <a:lnRef idx="0">
          <a:scrgbClr r="0" g="0" b="0"/>
        </a:lnRef>
        <a:fillRef idx="1">
          <a:scrgbClr r="0" g="0" b="0"/>
        </a:fillRef>
        <a:effectRef idx="0">
          <a:scrgbClr r="0" g="0" b="0"/>
        </a:effectRef>
        <a:fontRef idx="minor"/>
      </dsp:style>
    </dsp:sp>
    <dsp:sp modelId="{C2562B5A-9172-41A7-9A43-541F66CF1B6F}">
      <dsp:nvSpPr>
        <dsp:cNvPr id="0" name=""/>
        <dsp:cNvSpPr/>
      </dsp:nvSpPr>
      <dsp:spPr>
        <a:xfrm>
          <a:off x="198326" y="1272419"/>
          <a:ext cx="378827" cy="378827"/>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6233EFF-28FA-42C0-89BA-3731F3DBF5FD}">
      <dsp:nvSpPr>
        <dsp:cNvPr id="0" name=""/>
        <dsp:cNvSpPr/>
      </dsp:nvSpPr>
      <dsp:spPr>
        <a:xfrm>
          <a:off x="854277" y="1011341"/>
          <a:ext cx="1539571" cy="9009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0" i="0" kern="1200">
              <a:latin typeface="Arial" panose="020B0604020202020204" pitchFamily="34" charset="0"/>
              <a:cs typeface="Arial" panose="020B0604020202020204" pitchFamily="34" charset="0"/>
            </a:rPr>
            <a:t>     </a:t>
          </a:r>
          <a:r>
            <a:rPr lang="en-US" sz="1200" b="1" i="0" kern="1200">
              <a:latin typeface="Arial" panose="020B0604020202020204" pitchFamily="34" charset="0"/>
              <a:cs typeface="Arial" panose="020B0604020202020204" pitchFamily="34" charset="0"/>
            </a:rPr>
            <a:t>Sales</a:t>
          </a:r>
        </a:p>
        <a:p>
          <a:pPr marL="0" lvl="0" indent="0" algn="l" defTabSz="533400">
            <a:lnSpc>
              <a:spcPct val="100000"/>
            </a:lnSpc>
            <a:spcBef>
              <a:spcPct val="0"/>
            </a:spcBef>
            <a:spcAft>
              <a:spcPct val="35000"/>
            </a:spcAft>
            <a:buNone/>
          </a:pPr>
          <a:r>
            <a:rPr lang="en-US" sz="1200" b="0" i="0" kern="1200">
              <a:latin typeface="Arial" panose="020B0604020202020204" pitchFamily="34" charset="0"/>
              <a:cs typeface="Arial" panose="020B0604020202020204" pitchFamily="34" charset="0"/>
            </a:rPr>
            <a:t>Engaging members and increasing conversion though product and promotion knowledge, sampling, and suggestive selling </a:t>
          </a:r>
        </a:p>
      </dsp:txBody>
      <dsp:txXfrm>
        <a:off x="854277" y="1011341"/>
        <a:ext cx="1539571" cy="900983"/>
      </dsp:txXfrm>
    </dsp:sp>
    <dsp:sp modelId="{524D297C-F4B1-452D-99F3-C2BAE44651E0}">
      <dsp:nvSpPr>
        <dsp:cNvPr id="0" name=""/>
        <dsp:cNvSpPr/>
      </dsp:nvSpPr>
      <dsp:spPr>
        <a:xfrm>
          <a:off x="2649704" y="1137569"/>
          <a:ext cx="653151" cy="653151"/>
        </a:xfrm>
        <a:prstGeom prst="ellipse">
          <a:avLst/>
        </a:prstGeom>
        <a:solidFill>
          <a:srgbClr val="FFE600"/>
        </a:solidFill>
        <a:ln>
          <a:noFill/>
        </a:ln>
        <a:effectLst/>
      </dsp:spPr>
      <dsp:style>
        <a:lnRef idx="0">
          <a:scrgbClr r="0" g="0" b="0"/>
        </a:lnRef>
        <a:fillRef idx="1">
          <a:scrgbClr r="0" g="0" b="0"/>
        </a:fillRef>
        <a:effectRef idx="0">
          <a:scrgbClr r="0" g="0" b="0"/>
        </a:effectRef>
        <a:fontRef idx="minor"/>
      </dsp:style>
    </dsp:sp>
    <dsp:sp modelId="{E8105E0A-F353-4115-BB6E-5EA48C3644D0}">
      <dsp:nvSpPr>
        <dsp:cNvPr id="0" name=""/>
        <dsp:cNvSpPr/>
      </dsp:nvSpPr>
      <dsp:spPr>
        <a:xfrm>
          <a:off x="2774017" y="1256762"/>
          <a:ext cx="378827" cy="378827"/>
        </a:xfrm>
        <a:prstGeom prst="rect">
          <a:avLst/>
        </a:prstGeom>
        <a:solidFill>
          <a:srgbClr val="FFE6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46EB4D-6228-40F8-A53F-56903C74012A}">
      <dsp:nvSpPr>
        <dsp:cNvPr id="0" name=""/>
        <dsp:cNvSpPr/>
      </dsp:nvSpPr>
      <dsp:spPr>
        <a:xfrm>
          <a:off x="3455220" y="995437"/>
          <a:ext cx="1539571" cy="932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466725">
            <a:lnSpc>
              <a:spcPct val="100000"/>
            </a:lnSpc>
            <a:spcBef>
              <a:spcPct val="0"/>
            </a:spcBef>
            <a:spcAft>
              <a:spcPct val="35000"/>
            </a:spcAft>
            <a:buNone/>
          </a:pPr>
          <a:r>
            <a:rPr lang="en-US" sz="1050" b="0" i="0" kern="1200">
              <a:latin typeface="Arial" panose="020B0604020202020204" pitchFamily="34" charset="0"/>
              <a:cs typeface="Arial" panose="020B0604020202020204" pitchFamily="34" charset="0"/>
            </a:rPr>
            <a:t>              </a:t>
          </a:r>
          <a:r>
            <a:rPr lang="en-US" sz="1200" b="1" i="0" kern="1200">
              <a:latin typeface="Arial" panose="020B0604020202020204" pitchFamily="34" charset="0"/>
              <a:cs typeface="Arial" panose="020B0604020202020204" pitchFamily="34" charset="0"/>
            </a:rPr>
            <a:t>Stock</a:t>
          </a:r>
        </a:p>
        <a:p>
          <a:pPr marL="0" lvl="0" indent="0" algn="l" defTabSz="466725">
            <a:lnSpc>
              <a:spcPct val="100000"/>
            </a:lnSpc>
            <a:spcBef>
              <a:spcPct val="0"/>
            </a:spcBef>
            <a:spcAft>
              <a:spcPct val="35000"/>
            </a:spcAft>
            <a:buNone/>
          </a:pPr>
          <a:r>
            <a:rPr lang="en-US" sz="1200" b="0" i="0" kern="1200">
              <a:latin typeface="Arial" panose="020B0604020202020204" pitchFamily="34" charset="0"/>
              <a:cs typeface="Arial" panose="020B0604020202020204" pitchFamily="34" charset="0"/>
            </a:rPr>
            <a:t>Managing all aspects of your inventory- shipments, stock room, POG, pro shop standards</a:t>
          </a:r>
        </a:p>
      </dsp:txBody>
      <dsp:txXfrm>
        <a:off x="3455220" y="995437"/>
        <a:ext cx="1539571" cy="932791"/>
      </dsp:txXfrm>
    </dsp:sp>
    <dsp:sp modelId="{34C3A840-92AF-4031-91B6-584E4DE074CE}">
      <dsp:nvSpPr>
        <dsp:cNvPr id="0" name=""/>
        <dsp:cNvSpPr/>
      </dsp:nvSpPr>
      <dsp:spPr>
        <a:xfrm>
          <a:off x="5263050" y="1135257"/>
          <a:ext cx="653151" cy="653151"/>
        </a:xfrm>
        <a:prstGeom prst="ellipse">
          <a:avLst/>
        </a:prstGeom>
        <a:solidFill>
          <a:srgbClr val="FFE600"/>
        </a:solidFill>
        <a:ln>
          <a:noFill/>
        </a:ln>
        <a:effectLst/>
      </dsp:spPr>
      <dsp:style>
        <a:lnRef idx="0">
          <a:scrgbClr r="0" g="0" b="0"/>
        </a:lnRef>
        <a:fillRef idx="1">
          <a:scrgbClr r="0" g="0" b="0"/>
        </a:fillRef>
        <a:effectRef idx="0">
          <a:scrgbClr r="0" g="0" b="0"/>
        </a:effectRef>
        <a:fontRef idx="minor"/>
      </dsp:style>
    </dsp:sp>
    <dsp:sp modelId="{F56D7D26-2A94-48C0-996D-96D893135989}">
      <dsp:nvSpPr>
        <dsp:cNvPr id="0" name=""/>
        <dsp:cNvSpPr/>
      </dsp:nvSpPr>
      <dsp:spPr>
        <a:xfrm>
          <a:off x="2851594" y="1306135"/>
          <a:ext cx="378827" cy="378827"/>
        </a:xfrm>
        <a:prstGeom prst="rect">
          <a:avLst/>
        </a:prstGeom>
        <a:solidFill>
          <a:srgbClr val="FFE600"/>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6220C6-1468-4A32-884F-D7C9BE89E4E3}">
      <dsp:nvSpPr>
        <dsp:cNvPr id="0" name=""/>
        <dsp:cNvSpPr/>
      </dsp:nvSpPr>
      <dsp:spPr>
        <a:xfrm>
          <a:off x="6027173" y="992687"/>
          <a:ext cx="1597551" cy="653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533400">
            <a:lnSpc>
              <a:spcPct val="100000"/>
            </a:lnSpc>
            <a:spcBef>
              <a:spcPct val="0"/>
            </a:spcBef>
            <a:spcAft>
              <a:spcPct val="35000"/>
            </a:spcAft>
            <a:buNone/>
          </a:pPr>
          <a:r>
            <a:rPr lang="en-US" sz="1200" b="1" i="0" kern="1200">
              <a:latin typeface="Arial" panose="020B0604020202020204" pitchFamily="34" charset="0"/>
              <a:cs typeface="Arial" panose="020B0604020202020204" pitchFamily="34" charset="0"/>
            </a:rPr>
            <a:t>Support</a:t>
          </a:r>
        </a:p>
        <a:p>
          <a:pPr marL="0" lvl="0" indent="0" algn="l" defTabSz="533400">
            <a:lnSpc>
              <a:spcPct val="100000"/>
            </a:lnSpc>
            <a:spcBef>
              <a:spcPct val="0"/>
            </a:spcBef>
            <a:spcAft>
              <a:spcPct val="35000"/>
            </a:spcAft>
            <a:buNone/>
          </a:pPr>
          <a:r>
            <a:rPr lang="en-US" sz="1200" b="0" i="0" kern="1200">
              <a:latin typeface="Arial" panose="020B0604020202020204" pitchFamily="34" charset="0"/>
              <a:cs typeface="Arial" panose="020B0604020202020204" pitchFamily="34" charset="0"/>
            </a:rPr>
            <a:t>Assisting members while shopping and at front desk</a:t>
          </a:r>
        </a:p>
      </dsp:txBody>
      <dsp:txXfrm>
        <a:off x="6027173" y="992687"/>
        <a:ext cx="1597551" cy="653151"/>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25.493"/>
    </inkml:context>
    <inkml:brush xml:id="br0">
      <inkml:brushProperty name="width" value="0.1" units="cm"/>
      <inkml:brushProperty name="height" value="0.1" units="cm"/>
      <inkml:brushProperty name="color" value="#FFFFFF"/>
    </inkml:brush>
  </inkml:definitions>
  <inkml:trace contextRef="#ctx0" brushRef="#br0">444 344 24575,'-4'-1'0,"1"1"0,-1 1 0,0-1 0,0 1 0,0-1 0,0 1 0,1 0 0,-1 1 0,0-1 0,1 1 0,-1-1 0,1 1 0,-1 0 0,1 0 0,-5 4 0,1-2 0,0 0 0,0 0 0,0-1 0,-14 4 0,13-5 0,0 1 0,0 1 0,-14 7 0,9-3 0,9-6 0,0 0 0,0 0 0,1 0 0,-1 1 0,1 0 0,0-1 0,0 1 0,0 1 0,0-1 0,0 0 0,1 1 0,-5 6 0,3-2 0,-1 0 0,0 0 0,0-1 0,-1 0 0,0 0 0,-1-1 0,1 0 0,-1 0 0,0 0 0,0-1 0,-1 0 0,-13 7 0,-11 9 0,22-14 0,1 0 0,-1-1 0,-20 9 0,27-14 0,0 1 0,1-1 0,-1 1 0,1 0 0,-1 0 0,1 0 0,0 0 0,0 0 0,0 0 0,0 1 0,0-1 0,0 1 0,0-1 0,1 1 0,0 0 0,-1-1 0,1 1 0,0 0 0,0 0 0,0 0 0,1 0 0,-1 0 0,1 0 0,0 0 0,0 0 0,0 0 0,0 0 0,1 6 0,-1-6 0,1-1 0,-1 0 0,0 1 0,1-1 0,0 1 0,0-1 0,0 0 0,0 1 0,0-1 0,0 0 0,0 0 0,1 0 0,-1 0 0,1 0 0,-1 0 0,1 0 0,0-1 0,0 1 0,0-1 0,0 1 0,0-1 0,0 1 0,0-1 0,0 0 0,1 0 0,-1 0 0,0-1 0,1 1 0,-1 0 0,0-1 0,1 1 0,-1-1 0,1 0 0,-1 0 0,4 0 0,-2-1 0,0 0 0,0-1 0,-1 1 0,1-1 0,0 1 0,-1-1 0,1 0 0,-1-1 0,1 1 0,-1-1 0,0 1 0,0-1 0,0 0 0,-1 0 0,5-6 0,4-7 0,-1 0 0,9-17 0,-17 29 0,16-31 0,-7 11 0,30-44 0,-36 61 0,0 0 0,1 1 0,0 0 0,0 0 0,0 1 0,0-1 0,1 1 0,0 1 0,0-1 0,13-5 0,-8 5 0,1 1 0,0-1 0,0 2 0,0 0 0,21-2 0,-40 10 0,0 0 0,1 1 0,0 0 0,0 0 0,0 0 0,-5 9 0,0-1 0,-63 97 0,46-67 0,14-26 0,10-14 0,10-13 0,30-36 0,-25 32 0,-2 0 0,1 0 0,-2-1 0,9-16 0,-11 18 0,-1 0 0,16-18 0,-19 26 0,0 0 0,1 0 0,0 0 0,0 0 0,0 0 0,1 1 0,-1-1 0,1 1 0,5-2 0,-9 4 0,0 1 0,0 0 0,0 0 0,0-1 0,0 1 0,0 0 0,0 0 0,1 0 0,-1 0 0,0 0 0,0 0 0,0 0 0,0 1 0,0-1 0,0 0 0,0 1 0,0-1 0,0 0 0,0 1 0,0-1 0,0 1 0,0 0 0,-1-1 0,1 1 0,0 0 0,0-1 0,0 1 0,-1 0 0,1 0 0,0 0 0,-1 0 0,1 0 0,-1 0 0,1-1 0,-1 1 0,0 0 0,1 1 0,-1-1 0,0 0 0,0 0 0,1 1 0,0 2 0,0 0 0,-1 0 0,1 0 0,-1 0 0,0-1 0,0 1 0,0 0 0,0 0 0,-1 0 0,-1 5 0,-2 0 0,-1-1 0,0 1 0,-1-1 0,0-1 0,0 1 0,0-1 0,-10 8 0,-7 9 0,22-23 0,-20 20 0,21-21 0,-1 0 0,1 0 0,0 0 0,0 0 0,-1 1 0,1-1 0,0 0 0,0 0 0,-1 0 0,1 0 0,0 0 0,0 0 0,-1 0 0,1 0 0,0 0 0,-1 0 0,1 0 0,0 0 0,0 0 0,-1 0 0,1 0 0,0 0 0,0 0 0,-1 0 0,1 0 0,0-1 0,0 1 0,-1 0 0,1 0 0,0 0 0,-1-1 0,-1-15 0,2 14 0,1 0 0,-1-1 0,1 1 0,-1 0 0,1-1 0,0 1 0,0 0 0,0 0 0,0 0 0,0 0 0,1 0 0,-1 0 0,0 0 0,1 1 0,0-1 0,-1 0 0,4-1 0,4-4 0,-1 1 0,19-8 0,-20 10 0,0 1 0,0-2 0,0 1 0,8-8 0,14-24 0,-9 9 0,-16 24 0,0 0 0,-1 0 0,2 0 0,-1 1 0,0-1 0,0 1 0,1 0 0,0 1 0,-1-1 0,1 1 0,0 0 0,-1 0 0,6 0 0,-2 0 0,-1-1 0,0 0 0,0 0 0,9-4 0,-9 5 0,-9 10 0,-20 24 0,3-3 0,17-23 0,-1 1 0,1 0 0,1 0 0,0-1 0,0 1 0,0 14 0,1-13 0,-1 0 0,0 1 0,-3 13 0,4-23 0,0 1 0,0-1 0,0 1 0,0-1 0,0 1 0,0-1 0,-1 1 0,1-1 0,0 1 0,0-1 0,-1 1 0,1-1 0,0 1 0,-1-1 0,1 1 0,0-1 0,-1 0 0,1 1 0,-1-1 0,1 0 0,-1 1 0,1-1 0,-1 0 0,-8-5 0,-4-19 0,12 19 0,0 0 0,0 0 0,0-1 0,0 1 0,1 0 0,0 0 0,0-1 0,1 1 0,-1 0 0,1 0 0,0-1 0,1 1 0,1-6 0,5-6 0,0-1 0,14-21 0,-13 24 0,0-1 0,9-24 0,-17 36 0,1 1 0,0 0 0,0 0 0,-1 0 0,2 0 0,-1 0 0,0 0 0,1 0 0,-1 1 0,1-1 0,0 1 0,3-2 0,-3 2 0,0 0 0,0 0 0,-1 0 0,1-1 0,-1 1 0,0-1 0,1 1 0,-1-1 0,-1 0 0,1 0 0,0 0 0,0 0 0,-1 0 0,0 0 0,2-5 0,7-48 0,7-32 0,-14 78 0,0 0 0,1 0 0,0 0 0,0 0 0,1 1 0,8-11 0,4-9-1365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34.977"/>
    </inkml:context>
    <inkml:brush xml:id="br0">
      <inkml:brushProperty name="width" value="0.1" units="cm"/>
      <inkml:brushProperty name="height" value="0.1" units="cm"/>
      <inkml:brushProperty name="color" value="#FFFFFF"/>
    </inkml:brush>
  </inkml:definitions>
  <inkml:trace contextRef="#ctx0" brushRef="#br0">1943 114 24575,'-11'5'0,"0"-1"0,0-1 0,0 0 0,0 0 0,0-1 0,-13 0 0,-13 3 0,-247 33-839,-2-13-1,-444-18 0,657-10 870,-310-22 386,378 25-428,1-1 0,-1 1 0,0-1-1,0-1 1,1 1 0,-1-1 0,-6-3-1,10 5 76,-1-1-1,1 0 0,0 0 1,0 0-1,0 0 1,0 0-1,0 0 0,0-1 1,1 1-1,-1 0 1,0 0-1,0-1 0,1 1 1,-1 0-1,1-1 1,-1 1-1,1-1 0,0 1 1,0-1-1,-1 1 1,1 0-1,0-1 0,0 1 1,0-1-1,1 1 1,-1-3-1,2-8 18,0 0 0,0 0 1,1 0-1,0 0 0,6-13 0,-7 22-80,-1 0 1,1 0-1,0 0 0,0 0 0,0 0 0,0 1 1,0-1-1,1 1 0,-1-1 0,1 1 1,0 0-1,-1 0 0,1 0 0,0 0 0,0 0 1,0 1-1,0 0 0,1-1 0,-1 1 1,0 0-1,1 0 0,5 0 0,16 0-39,35 2-1,-35 0-1246,-6-1-5540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36.089"/>
    </inkml:context>
    <inkml:brush xml:id="br0">
      <inkml:brushProperty name="width" value="0.1" units="cm"/>
      <inkml:brushProperty name="height" value="0.1" units="cm"/>
      <inkml:brushProperty name="color" value="#FFFFFF"/>
    </inkml:brush>
  </inkml:definitions>
  <inkml:trace contextRef="#ctx0" brushRef="#br0">0 100 24575,'4'0'0,"12"0"0,23 0 0,19 0 0,22 0 0,25 0 0,8-3 0,-3-2 0,-9-3 0,-18-1 0,-19 1 0,-17 3 0,-17-3 0,-13-3 0,-9-3 0,-3 0 0,-1-1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33.142"/>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33.323"/>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33.594"/>
    </inkml:context>
    <inkml:brush xml:id="br0">
      <inkml:brushProperty name="width" value="0.1" units="cm"/>
      <inkml:brushProperty name="height" value="0.1" units="cm"/>
      <inkml:brushProperty name="color" value="#FFFFFF"/>
    </inkml:brush>
  </inkml:definitions>
  <inkml:trace contextRef="#ctx0" brushRef="#br0">0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03.289"/>
    </inkml:context>
    <inkml:brush xml:id="br0">
      <inkml:brushProperty name="width" value="0.1" units="cm"/>
      <inkml:brushProperty name="height" value="0.1" units="cm"/>
      <inkml:brushProperty name="color" value="#FFFFFF"/>
    </inkml:brush>
  </inkml:definitions>
  <inkml:trace contextRef="#ctx0" brushRef="#br0">1 1 24575,'0'0'-8191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05.351"/>
    </inkml:context>
    <inkml:brush xml:id="br0">
      <inkml:brushProperty name="width" value="0.1" units="cm"/>
      <inkml:brushProperty name="height" value="0.1" units="cm"/>
      <inkml:brushProperty name="color" value="#FFFFFF"/>
    </inkml:brush>
  </inkml:definitions>
  <inkml:trace contextRef="#ctx0" brushRef="#br0">274 2421 24575,'1'-27'0,"0"11"0,-1 0 0,-1 1 0,0-1 0,0 1 0,-2-1 0,0 1 0,-7-20 0,-51-98 0,35 78 0,1 0 0,-16-59 0,36 88 0,1 0 0,1 1 0,2-1 0,0 0 0,5-37 0,-1-11 0,-3-29 0,-1 163 0,0 25 0,4 1 0,13 87 0,5-45 0,-5 0 0,-2 148 0,-13-260 0,1 0 0,0-1 0,1 1 0,1-1 0,0 1 0,1-1 0,9 17 0,-5-9 0,11 41 0,-19-61 0,0-1 0,0 1 0,0-1 0,0 1 0,0-1 0,0 0 0,1 0 0,-1 1 0,1-1 0,2 3 0,-3-5 0,-1 1 0,0-1 0,1 0 0,-1 1 0,1-1 0,-1 0 0,1 0 0,-1 1 0,1-1 0,-1 0 0,1 0 0,-1 0 0,1 0 0,-1 1 0,1-1 0,-1 0 0,1 0 0,-1 0 0,1 0 0,-1 0 0,1 0 0,0-1 0,0 1 0,0-1 0,0 1 0,0-1 0,-1 0 0,1 1 0,0-1 0,0 0 0,-1 0 0,1 1 0,0-1 0,-1 0 0,1 0 0,-1 0 0,0 0 0,1 0 0,0-1 0,2-10 0,1 1 0,-2-1 0,1 0 0,0-13 0,-3 22 0,17-280 0,-16 268 0,5-331-546,-9-438-3106,-39-9 1245,32 690 2246,-25-114 0,33 206 161,1 5 0,0 0 0,0 1 0,0-1 0,-1 0 0,0 1 0,0-1 0,0 1 0,-1 0 0,0 0 0,0 0 0,0 0 0,-6-7 0,9 12 34,-1 0 1,1 0-1,-1 0 0,1-1 1,-1 1-1,1 0 0,-1 0 1,1 0-1,-1 0 0,1 0 1,-1 0-1,1 0 1,-1 0-1,1 0 0,-1 0 1,1 0-1,0 0 0,-1 1 1,1-1-1,-1 0 0,1 0 1,-1 0-1,1 1 1,-1-1-1,1 0 0,0 1 1,-1-1-1,1 0 0,0 1 1,-1-1-1,1 0 0,0 1 1,-1-1-1,1 1 1,0-1-1,0 0 0,0 1 1,-1-1-1,1 1 0,0-1 1,0 1-1,0-1 0,0 1 1,0 0-1,-9 26 2594,8-23-2188,-4 18-26,2 0 0,0 0 1,0 30-1,2-28-196,0 1 1,-9 37 0,-67 435-219,59-345 0,1 26 0,6 202 0,12 17 0,-5-356-1365,-1-23-5461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33.956"/>
    </inkml:context>
    <inkml:brush xml:id="br0">
      <inkml:brushProperty name="width" value="0.1" units="cm"/>
      <inkml:brushProperty name="height" value="0.1" units="cm"/>
      <inkml:brushProperty name="color" value="#FFFFFF"/>
    </inkml:brush>
  </inkml:definitions>
  <inkml:trace contextRef="#ctx0" brushRef="#br0">27 17 24575,'-4'0'0,"-1"-3"0,-4-2 0,1-3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34.113"/>
    </inkml:context>
    <inkml:brush xml:id="br0">
      <inkml:brushProperty name="width" value="0.1" units="cm"/>
      <inkml:brushProperty name="height" value="0.1" units="cm"/>
      <inkml:brushProperty name="color" value="#FFFFFF"/>
    </inkml:brush>
  </inkml:definitions>
  <inkml:trace contextRef="#ctx0" brushRef="#br0">13 0 24575,'0'4'0,"0"5"0,-4 1 0,-4-2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4T20:37:34.342"/>
    </inkml:context>
    <inkml:brush xml:id="br0">
      <inkml:brushProperty name="width" value="0.1" units="cm"/>
      <inkml:brushProperty name="height" value="0.1" units="cm"/>
      <inkml:brushProperty name="color" value="#FFFFFF"/>
    </inkml:brush>
  </inkml:definitions>
  <inkml:trace contextRef="#ctx0" brushRef="#br0">4 0 24575,'0'4'0,"-4"1"0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2820D6-F398-004D-A911-9589DBCE82D4}"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B19B24-28DE-1741-A46E-F88D8A6615BD}" type="slidenum">
              <a:rPr lang="en-US" smtClean="0"/>
              <a:t>‹#›</a:t>
            </a:fld>
            <a:endParaRPr lang="en-US"/>
          </a:p>
        </p:txBody>
      </p:sp>
    </p:spTree>
    <p:extLst>
      <p:ext uri="{BB962C8B-B14F-4D97-AF65-F5344CB8AC3E}">
        <p14:creationId xmlns:p14="http://schemas.microsoft.com/office/powerpoint/2010/main" val="15038424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Hopefully different picture from creative; don’t love this one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9440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533698-51BB-5688-F864-7E0D3B3B887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10D457-6F8A-BF35-8EF2-C3B0297E57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3A3588-25F3-C5D4-D516-5F658184339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10C6D2E-BFFF-AA3E-33EA-F398C2015FE5}"/>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42080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250D9-3A10-C8B9-BA0D-BEF883648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85529-2E69-5F1D-4CFB-E2A51CDBB9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FF023F-97AE-828E-9263-86BDEC07347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42BE9B-5CB8-3A05-D0FB-19823F8ADDD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8713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7F59B-EFFB-6497-838F-777D7B8AFA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0DD407-76D9-81CE-41BC-6D19D65E3E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F9FBE4-7C4C-FB46-7B52-E431C41A432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812B358-037D-14B1-27F7-AED049DB802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86030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0D9F7-FBA8-448E-9306-0FC0F3C583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3E2771-361B-6E86-73C9-968DDB2555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69860-01EE-207D-1105-F31A9097A18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38C8E68-A77D-336E-8E9D-4CC3E361D490}"/>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34669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675B9-2672-B6D0-063B-154E7EE240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6BB82C-EDC9-CCA2-E84B-B6230FA758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A9A034-495D-096C-79F3-6BE84F3E85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B90988C-81CC-78A9-F1F1-82172EEEF13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0632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2CA71C-BD38-005F-96CC-519754DE12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B3C344-3F5B-58A6-D5D7-2B2EFB517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25C421-7AE4-3F14-D160-90FA0FCE947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A0B0815-760E-7B5F-3850-9BAADBF654E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20582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1034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4EA50-E7F5-57BE-23DF-4B6DF1F165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CF3CAB-D6D4-639F-6D84-A543600E5A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6D93F8-4DC0-0773-C8C2-4D7A8404A8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E131873-87FB-B3BE-5038-305F4D53A6F9}"/>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3457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58830-7995-0BEF-7AB6-5AD1AFA082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403093-CEFD-FB81-C528-14B511C5AC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02E580-A9A6-1D36-8503-585FD100324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CAEB2D2-C490-B226-8439-77F610E22DA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42968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C7CF3B-CDF0-1DE5-5483-4B63F4AEF8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9685DD-B411-DD3D-5691-4B92C8012D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0F81DB-0573-303A-5CB0-2A0EF1F9D92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B8564E8-1956-9556-2E44-ECF25F57A79A}"/>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3164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08FFAE-38D4-B936-CD63-53F2AC25F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AFD254-A91C-EF85-32D9-F0FEC731C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46B4A8-E017-A856-BC6D-58F5DBD4DC4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E1BEDB2-E303-9C1C-4234-8FC0D7B4B73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8810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DB9B8-A858-6B47-58FF-1EF5FB0D2B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260E89-EE66-7A90-176D-DE2BA01C4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C9ABCF-1329-0D30-ECEE-54AB2CFFA3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4E6165A-5A61-E1AB-6B7A-A94192F3036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31604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B19B24-28DE-1741-A46E-F88D8A6615BD}" type="slidenum">
              <a:rPr lang="en-US" smtClean="0"/>
              <a:t>45</a:t>
            </a:fld>
            <a:endParaRPr lang="en-US"/>
          </a:p>
        </p:txBody>
      </p:sp>
    </p:spTree>
    <p:extLst>
      <p:ext uri="{BB962C8B-B14F-4D97-AF65-F5344CB8AC3E}">
        <p14:creationId xmlns:p14="http://schemas.microsoft.com/office/powerpoint/2010/main" val="10008873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Welcome to the GP3 Training Manual—your essential guide to delivering the Gold’s Premier Performance system with excellence. This manual is designed to empower trainers with a structured approach that ensures clarity, consistency, and client success.</a:t>
            </a:r>
          </a:p>
          <a:p>
            <a:endParaRPr/>
          </a:p>
          <a:p>
            <a:r>
              <a:t>We operate through a three-phase framework: Path, Program, and Progress. Each stage is engineered to assess, deliver, and re-engage with precision. Trainers will move beyond the basics, learning how to leverage tools and protocols that make every session impactful.</a:t>
            </a:r>
          </a:p>
          <a:p>
            <a:endParaRPr/>
          </a:p>
          <a:p>
            <a:r>
              <a:t>Ultimately, the goal is to create a client experience that is personalized, professional, and proven. This manual provides the blueprint to make that vision a reality from day one.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2358B-1C9E-D5A9-E61A-C18D3A91CC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106AD3-9673-4DF7-05F9-51B244E385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44C72C-E243-F35C-1BFD-9A5DB5D2156C}"/>
              </a:ext>
            </a:extLst>
          </p:cNvPr>
          <p:cNvSpPr>
            <a:spLocks noGrp="1"/>
          </p:cNvSpPr>
          <p:nvPr>
            <p:ph type="body" idx="1"/>
          </p:nvPr>
        </p:nvSpPr>
        <p:spPr/>
        <p:txBody>
          <a:bodyPr/>
          <a:lstStyle/>
          <a:p>
            <a:pPr marL="571500" indent="-571500">
              <a:buFont typeface="Arial" panose="020B0604020202020204" pitchFamily="34" charset="0"/>
              <a:buChar char="•"/>
            </a:pPr>
            <a:endParaRPr lang="en-US" sz="4400"/>
          </a:p>
        </p:txBody>
      </p:sp>
      <p:sp>
        <p:nvSpPr>
          <p:cNvPr id="4" name="Slide Number Placeholder 3">
            <a:extLst>
              <a:ext uri="{FF2B5EF4-FFF2-40B4-BE49-F238E27FC236}">
                <a16:creationId xmlns:a16="http://schemas.microsoft.com/office/drawing/2014/main" id="{19D10BDF-BBB2-4DCA-B9E0-C222F01AE8E2}"/>
              </a:ext>
            </a:extLst>
          </p:cNvPr>
          <p:cNvSpPr>
            <a:spLocks noGrp="1"/>
          </p:cNvSpPr>
          <p:nvPr>
            <p:ph type="sldNum" sz="quarter" idx="5"/>
          </p:nvPr>
        </p:nvSpPr>
        <p:spPr/>
        <p:txBody>
          <a:bodyPr/>
          <a:lstStyle/>
          <a:p>
            <a:fld id="{ABA2014D-F58D-F14C-803F-279200A32482}" type="slidenum">
              <a:rPr lang="en-US" smtClean="0"/>
              <a:t>54</a:t>
            </a:fld>
            <a:endParaRPr lang="en-US"/>
          </a:p>
        </p:txBody>
      </p:sp>
    </p:spTree>
    <p:extLst>
      <p:ext uri="{BB962C8B-B14F-4D97-AF65-F5344CB8AC3E}">
        <p14:creationId xmlns:p14="http://schemas.microsoft.com/office/powerpoint/2010/main" val="2032653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In Phase I of the GP3 system—Path—we initiate the client journey with intention and clarity. This starts with a warm, professional welcome that frames the training experience and aligns expectations from the very beginning.</a:t>
            </a:r>
          </a:p>
          <a:p>
            <a:endParaRPr/>
          </a:p>
          <a:p>
            <a:r>
              <a:t>Next, the InBody composition scan provides objective insight into body composition, enabling trainers to personalize coaching in a lifestyle-relevant language. This is followed by an AI-powered movement assessment using DEMOTU, helping trainers identify asymmetries and mobility limitations crucial for selecting the optimal training path.</a:t>
            </a:r>
          </a:p>
          <a:p>
            <a:endParaRPr/>
          </a:p>
          <a:p>
            <a:r>
              <a:t>The process concludes with a track recommendation tailored to the client's goals, and an optional 30-minute preview session that integrates the Protect, Progress, and Perform sequence. This thoughtful, data-driven onboarding lays the groundwork for a high-impact client journey.</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866E2-1369-C162-A5E5-AF41AB89AA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C5A5F4-49F2-72B8-0712-B2A431F0D785}"/>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F0BBF29-8BD9-9A84-0F45-825CDF9E1FD9}"/>
              </a:ext>
            </a:extLst>
          </p:cNvPr>
          <p:cNvSpPr>
            <a:spLocks noGrp="1"/>
          </p:cNvSpPr>
          <p:nvPr>
            <p:ph type="body" idx="1"/>
          </p:nvPr>
        </p:nvSpPr>
        <p:spPr/>
        <p:txBody>
          <a:bodyPr/>
          <a:lstStyle/>
          <a:p>
            <a:r>
              <a:t>In Phase I of the GP3 system—Path—we initiate the client journey with intention and clarity. This starts with a warm, professional welcome that frames the training experience and aligns expectations from the very beginning.</a:t>
            </a:r>
          </a:p>
          <a:p>
            <a:endParaRPr/>
          </a:p>
          <a:p>
            <a:r>
              <a:t>Next, the InBody composition scan provides objective insight into body composition, enabling trainers to personalize coaching in a lifestyle-relevant language. This is followed by an AI-powered movement assessment using DEMOTU, helping trainers identify asymmetries and mobility limitations crucial for selecting the optimal training path.</a:t>
            </a:r>
          </a:p>
          <a:p>
            <a:endParaRPr/>
          </a:p>
          <a:p>
            <a:r>
              <a:t>The process concludes with a track recommendation tailored to the client's goals, and an optional 30-minute preview session that integrates the Protect, Progress, and Perform sequence. This thoughtful, data-driven onboarding lays the groundwork for a high-impact client journey.</a:t>
            </a:r>
          </a:p>
        </p:txBody>
      </p:sp>
    </p:spTree>
    <p:extLst>
      <p:ext uri="{BB962C8B-B14F-4D97-AF65-F5344CB8AC3E}">
        <p14:creationId xmlns:p14="http://schemas.microsoft.com/office/powerpoint/2010/main" val="23973570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E715B-F19D-1FA6-D994-DEF03E5AF6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0C13E1-0788-2D8C-13C6-2769EACA1C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F54E56-3259-2079-729B-B171B8EB6102}"/>
              </a:ext>
            </a:extLst>
          </p:cNvPr>
          <p:cNvSpPr>
            <a:spLocks noGrp="1"/>
          </p:cNvSpPr>
          <p:nvPr>
            <p:ph type="body" idx="1"/>
          </p:nvPr>
        </p:nvSpPr>
        <p:spPr/>
        <p:txBody>
          <a:bodyPr/>
          <a:lstStyle/>
          <a:p>
            <a:endParaRPr lang="en-US" sz="4400"/>
          </a:p>
        </p:txBody>
      </p:sp>
      <p:sp>
        <p:nvSpPr>
          <p:cNvPr id="4" name="Slide Number Placeholder 3">
            <a:extLst>
              <a:ext uri="{FF2B5EF4-FFF2-40B4-BE49-F238E27FC236}">
                <a16:creationId xmlns:a16="http://schemas.microsoft.com/office/drawing/2014/main" id="{E914B0E8-DDA0-C71F-8337-AEC756C1FDC1}"/>
              </a:ext>
            </a:extLst>
          </p:cNvPr>
          <p:cNvSpPr>
            <a:spLocks noGrp="1"/>
          </p:cNvSpPr>
          <p:nvPr>
            <p:ph type="sldNum" sz="quarter" idx="5"/>
          </p:nvPr>
        </p:nvSpPr>
        <p:spPr/>
        <p:txBody>
          <a:bodyPr/>
          <a:lstStyle/>
          <a:p>
            <a:fld id="{ABA2014D-F58D-F14C-803F-279200A32482}" type="slidenum">
              <a:rPr lang="en-US" smtClean="0"/>
              <a:t>58</a:t>
            </a:fld>
            <a:endParaRPr lang="en-US"/>
          </a:p>
        </p:txBody>
      </p:sp>
    </p:spTree>
    <p:extLst>
      <p:ext uri="{BB962C8B-B14F-4D97-AF65-F5344CB8AC3E}">
        <p14:creationId xmlns:p14="http://schemas.microsoft.com/office/powerpoint/2010/main" val="34896041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E3052-4CD6-07FD-F539-FC1F0D7B00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CB8FF2-9105-D757-BF8D-6ECFDB1DE4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48D36E-13CC-223E-F126-B1736C3EEA88}"/>
              </a:ext>
            </a:extLst>
          </p:cNvPr>
          <p:cNvSpPr>
            <a:spLocks noGrp="1"/>
          </p:cNvSpPr>
          <p:nvPr>
            <p:ph type="body" idx="1"/>
          </p:nvPr>
        </p:nvSpPr>
        <p:spPr/>
        <p:txBody>
          <a:bodyPr/>
          <a:lstStyle/>
          <a:p>
            <a:pPr marL="571500" indent="-571500">
              <a:buFont typeface="Arial" panose="020B0604020202020204" pitchFamily="34" charset="0"/>
              <a:buChar char="•"/>
            </a:pPr>
            <a:r>
              <a:rPr lang="en-US" sz="4400"/>
              <a:t>Path starts with our enhanced CPTS: - Body Composition Assessment + Movement Assessment </a:t>
            </a:r>
          </a:p>
          <a:p>
            <a:pPr marL="571500" indent="-571500">
              <a:buFont typeface="Arial" panose="020B0604020202020204" pitchFamily="34" charset="0"/>
              <a:buChar char="•"/>
            </a:pPr>
            <a:r>
              <a:rPr lang="en-US" sz="4400"/>
              <a:t>Through our assessments, questionnaire and connecting with the member, we are confident in program recommendation</a:t>
            </a:r>
          </a:p>
          <a:p>
            <a:pPr marL="571500" indent="-571500">
              <a:buFont typeface="Arial" panose="020B0604020202020204" pitchFamily="34" charset="0"/>
              <a:buChar char="•"/>
            </a:pPr>
            <a:r>
              <a:rPr lang="en-US" sz="4400"/>
              <a:t>The PATH is our first impression –it has to be </a:t>
            </a:r>
            <a:r>
              <a:rPr lang="en-US" sz="4400" err="1"/>
              <a:t>meainingful</a:t>
            </a:r>
            <a:r>
              <a:rPr lang="en-US" sz="4400"/>
              <a:t>. . . Insightful. . . And most of all PERSONAL</a:t>
            </a:r>
          </a:p>
          <a:p>
            <a:endParaRPr lang="en-US" sz="4400"/>
          </a:p>
        </p:txBody>
      </p:sp>
      <p:sp>
        <p:nvSpPr>
          <p:cNvPr id="4" name="Slide Number Placeholder 3">
            <a:extLst>
              <a:ext uri="{FF2B5EF4-FFF2-40B4-BE49-F238E27FC236}">
                <a16:creationId xmlns:a16="http://schemas.microsoft.com/office/drawing/2014/main" id="{31459BC4-75EF-998D-41BB-7B01EBC9C812}"/>
              </a:ext>
            </a:extLst>
          </p:cNvPr>
          <p:cNvSpPr>
            <a:spLocks noGrp="1"/>
          </p:cNvSpPr>
          <p:nvPr>
            <p:ph type="sldNum" sz="quarter" idx="5"/>
          </p:nvPr>
        </p:nvSpPr>
        <p:spPr/>
        <p:txBody>
          <a:bodyPr/>
          <a:lstStyle/>
          <a:p>
            <a:fld id="{ABA2014D-F58D-F14C-803F-279200A32482}" type="slidenum">
              <a:rPr lang="en-US" smtClean="0"/>
              <a:t>59</a:t>
            </a:fld>
            <a:endParaRPr lang="en-US"/>
          </a:p>
        </p:txBody>
      </p:sp>
    </p:spTree>
    <p:extLst>
      <p:ext uri="{BB962C8B-B14F-4D97-AF65-F5344CB8AC3E}">
        <p14:creationId xmlns:p14="http://schemas.microsoft.com/office/powerpoint/2010/main" val="31394878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84FD5-BE25-4E36-41AC-AA6FE7B17F9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401128-8BDE-07BE-A29A-71A38B2ABB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13167C-AC80-52ED-5067-73E0875ADD66}"/>
              </a:ext>
            </a:extLst>
          </p:cNvPr>
          <p:cNvSpPr>
            <a:spLocks noGrp="1"/>
          </p:cNvSpPr>
          <p:nvPr>
            <p:ph type="body" idx="1"/>
          </p:nvPr>
        </p:nvSpPr>
        <p:spPr/>
        <p:txBody>
          <a:bodyPr/>
          <a:lstStyle/>
          <a:p>
            <a:pPr marL="571500" indent="-571500">
              <a:buFont typeface="Arial" panose="020B0604020202020204" pitchFamily="34" charset="0"/>
              <a:buChar char="•"/>
            </a:pPr>
            <a:r>
              <a:rPr lang="en-US" sz="4400"/>
              <a:t>Path starts with our enhanced CPTS: - Body Composition Assessment + Movement Assessment </a:t>
            </a:r>
          </a:p>
          <a:p>
            <a:pPr marL="571500" indent="-571500">
              <a:buFont typeface="Arial" panose="020B0604020202020204" pitchFamily="34" charset="0"/>
              <a:buChar char="•"/>
            </a:pPr>
            <a:r>
              <a:rPr lang="en-US" sz="4400"/>
              <a:t>Through our assessments, questionnaire and connecting with the member, we are confident in program recommendation</a:t>
            </a:r>
          </a:p>
          <a:p>
            <a:pPr marL="571500" indent="-571500">
              <a:buFont typeface="Arial" panose="020B0604020202020204" pitchFamily="34" charset="0"/>
              <a:buChar char="•"/>
            </a:pPr>
            <a:r>
              <a:rPr lang="en-US" sz="4400"/>
              <a:t>The PATH is our first impression –it has to be </a:t>
            </a:r>
            <a:r>
              <a:rPr lang="en-US" sz="4400" err="1"/>
              <a:t>meainingful</a:t>
            </a:r>
            <a:r>
              <a:rPr lang="en-US" sz="4400"/>
              <a:t>. . . Insightful. . . And most of all PERSONAL</a:t>
            </a:r>
          </a:p>
          <a:p>
            <a:endParaRPr lang="en-US" sz="4400"/>
          </a:p>
        </p:txBody>
      </p:sp>
      <p:sp>
        <p:nvSpPr>
          <p:cNvPr id="4" name="Slide Number Placeholder 3">
            <a:extLst>
              <a:ext uri="{FF2B5EF4-FFF2-40B4-BE49-F238E27FC236}">
                <a16:creationId xmlns:a16="http://schemas.microsoft.com/office/drawing/2014/main" id="{EFFB0038-ABB7-7A8E-E4DC-EDC9D6AFB8CD}"/>
              </a:ext>
            </a:extLst>
          </p:cNvPr>
          <p:cNvSpPr>
            <a:spLocks noGrp="1"/>
          </p:cNvSpPr>
          <p:nvPr>
            <p:ph type="sldNum" sz="quarter" idx="5"/>
          </p:nvPr>
        </p:nvSpPr>
        <p:spPr/>
        <p:txBody>
          <a:bodyPr/>
          <a:lstStyle/>
          <a:p>
            <a:fld id="{ABA2014D-F58D-F14C-803F-279200A32482}" type="slidenum">
              <a:rPr lang="en-US" smtClean="0"/>
              <a:t>62</a:t>
            </a:fld>
            <a:endParaRPr lang="en-US"/>
          </a:p>
        </p:txBody>
      </p:sp>
    </p:spTree>
    <p:extLst>
      <p:ext uri="{BB962C8B-B14F-4D97-AF65-F5344CB8AC3E}">
        <p14:creationId xmlns:p14="http://schemas.microsoft.com/office/powerpoint/2010/main" val="42306332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Phase II introduces the Program Framework—the heartbeat of GP3’s training delivery. Every session follows the same high-impact sequence: Protect, Progress, and Perform. This universal format allows trainers to customize while preserving consistency and quality.</a:t>
            </a:r>
          </a:p>
          <a:p>
            <a:endParaRPr/>
          </a:p>
          <a:p>
            <a:r>
              <a:t>Protect kicks things off with foundational warm-ups, mobility work, and injury prevention exercises. The Progress phase builds upon this with activation drills and plyometrics to prepare the nervous system and mechanics for the core lifts ahead.</a:t>
            </a:r>
          </a:p>
          <a:p>
            <a:endParaRPr/>
          </a:p>
          <a:p>
            <a:r>
              <a:t>In the Perform phase, clients engage in performance-driving work: major lifts, customized accessories, and cardio finishers. Throughout, trainers are expected to cue form, track load and reps, and modify based on the client's energy, movement, and goals. This system delivers both safety and progression—tailored to every fitness path.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821B6-0084-FCA0-D871-22A36AAB64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640F2-46C4-617A-EFBD-BD615E5182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38A2C5-06F9-171F-7320-5BC35232DB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DADB237-01EC-B056-8A8C-2C7B4A988491}"/>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8964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At the core of the GP3 training experience are five Premier Performance Programs. Despite the diversity of client goals, every session shares a unified structure: Protect, Progress, Perform. This standard ensures delivery is both predictable and adaptive.</a:t>
            </a:r>
          </a:p>
          <a:p>
            <a:endParaRPr/>
          </a:p>
          <a:p>
            <a:r>
              <a:t>Each track—Gains, O2, Live, Drive, and Specialized—caters to a different objective, from hypertrophy and cardiovascular endurance to advanced athletic performance. Trainers must be skilled at navigating between these formats while adhering to the consistent GP3 flow.</a:t>
            </a:r>
          </a:p>
          <a:p>
            <a:endParaRPr/>
          </a:p>
          <a:p>
            <a:r>
              <a:t>Execution involves more than just physical coaching. Trainers should log key metrics, provide clear cues, and use platforms like TeamBuildr to assign and monitor progress. This integrated method builds accountability, elevates results, and enhances the client experience.</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TeamBuildr is the digital engine that drives programming within the GP3 ecosystem. It allows coaches to create, assign, and adapt training programs with precision—all from a centralized dashboard.</a:t>
            </a:r>
          </a:p>
          <a:p>
            <a:endParaRPr/>
          </a:p>
          <a:p>
            <a:r>
              <a:t>With real-time analytics, trainers can review performance data and engagement levels. This helps inform program adjustments, recognize achievements, and troubleshoot client plateaus before they derail momentum.</a:t>
            </a:r>
          </a:p>
          <a:p>
            <a:endParaRPr/>
          </a:p>
          <a:p>
            <a:r>
              <a:t>The platform also facilitates strong communication and scheduling, increasing accountability and transparency. All trainers are required to complete the TeamBuildr training workflow: creating athlete profiles, assigning programs, customizing sessions, and leveraging dashboard analytics. Mastery of this tool ensures efficient, high-impact coaching.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Progress phase is essential for sustaining motivation and demonstrating value. Every 8 to 12 sessions, trainers should facilitate formal checkpoints using InBody and DEMOTU tools to reassess a client’s physical progress and movement quality.</a:t>
            </a:r>
          </a:p>
          <a:p>
            <a:endParaRPr/>
          </a:p>
          <a:p>
            <a:r>
              <a:t>To supplement this, optional performance testing can offer additional insights into gains in strength, endurance, or mobility. These evaluations provide a springboard for celebrating wins, tackling any stagnation, and fine-tuning the program.</a:t>
            </a:r>
          </a:p>
          <a:p>
            <a:endParaRPr/>
          </a:p>
          <a:p>
            <a:r>
              <a:t>Most importantly, this checkpoint is a moment to reengage: revisit goals, initiate new training blocks, and update session plans in TeamBuildr. By treating reassessment as an opportunity—not a routine—you keep clients progressing and inspired.</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This enhanced slide bridges the gap between assessment protocols and appropriate warm-up strategies. Each GP3 program category—Gains, O2, Live, Drive, and Specialized—requires a targeted warm-up to optimize testing outcomes and ensure safety.</a:t>
            </a:r>
          </a:p>
          <a:p>
            <a:endParaRPr/>
          </a:p>
          <a:p>
            <a:r>
              <a:t>Strength-focused programs like GAINS benefit from ramp-up sets and mobility work, while O2 demands cardiovascular readiness and controlled breathing. LIVE emphasizes neuromuscular control, requiring accessible tools like bands and stability drills.</a:t>
            </a:r>
          </a:p>
          <a:p>
            <a:endParaRPr/>
          </a:p>
          <a:p>
            <a:r>
              <a:t>For DRIVE, high-energy movement prep primes the body for sprints and explosive lifts. Specialized protocols must be individually tailored based on physical limitations or sport-specific goals. Warm-ups matter—they boost performance and reduce injury risk during assessments.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EF80E9-1E2A-4CD3-7B65-362A6CB058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416CB-244D-41BC-84BB-B6CFD66A7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F6D68E-C84F-C42E-6904-0B5AE7F37D72}"/>
              </a:ext>
            </a:extLst>
          </p:cNvPr>
          <p:cNvSpPr>
            <a:spLocks noGrp="1"/>
          </p:cNvSpPr>
          <p:nvPr>
            <p:ph type="body" idx="1"/>
          </p:nvPr>
        </p:nvSpPr>
        <p:spPr/>
        <p:txBody>
          <a:bodyPr/>
          <a:lstStyle/>
          <a:p>
            <a:r>
              <a:rPr lang="en-US" sz="4400"/>
              <a:t>Similar process, but now we’re looking at change.”</a:t>
            </a:r>
          </a:p>
          <a:p>
            <a:r>
              <a:rPr lang="en-US" sz="4400"/>
              <a:t>“What’s improved? What’s lagging? Where do we want to take the next steps?”</a:t>
            </a:r>
          </a:p>
          <a:p>
            <a:r>
              <a:rPr lang="en-US" sz="4400"/>
              <a:t>We are able to turn insight into action, and make sure every member stays on track. </a:t>
            </a:r>
          </a:p>
        </p:txBody>
      </p:sp>
      <p:sp>
        <p:nvSpPr>
          <p:cNvPr id="4" name="Slide Number Placeholder 3">
            <a:extLst>
              <a:ext uri="{FF2B5EF4-FFF2-40B4-BE49-F238E27FC236}">
                <a16:creationId xmlns:a16="http://schemas.microsoft.com/office/drawing/2014/main" id="{16AC612B-2269-7625-2EF2-ACBD6DC7F617}"/>
              </a:ext>
            </a:extLst>
          </p:cNvPr>
          <p:cNvSpPr>
            <a:spLocks noGrp="1"/>
          </p:cNvSpPr>
          <p:nvPr>
            <p:ph type="sldNum" sz="quarter" idx="5"/>
          </p:nvPr>
        </p:nvSpPr>
        <p:spPr/>
        <p:txBody>
          <a:bodyPr/>
          <a:lstStyle/>
          <a:p>
            <a:fld id="{ABA2014D-F58D-F14C-803F-279200A32482}" type="slidenum">
              <a:rPr lang="en-US" smtClean="0"/>
              <a:t>70</a:t>
            </a:fld>
            <a:endParaRPr lang="en-US"/>
          </a:p>
        </p:txBody>
      </p:sp>
    </p:spTree>
    <p:extLst>
      <p:ext uri="{BB962C8B-B14F-4D97-AF65-F5344CB8AC3E}">
        <p14:creationId xmlns:p14="http://schemas.microsoft.com/office/powerpoint/2010/main" val="35677546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6698AC-1D4B-A2C5-4DBD-6A5F5C6C11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766CA-48FA-0DC6-1614-B152A227242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9A8FB636-C5F5-4766-1CA4-29C329AA3D8E}"/>
              </a:ext>
            </a:extLst>
          </p:cNvPr>
          <p:cNvSpPr>
            <a:spLocks noGrp="1"/>
          </p:cNvSpPr>
          <p:nvPr>
            <p:ph type="body" idx="1"/>
          </p:nvPr>
        </p:nvSpPr>
        <p:spPr/>
        <p:txBody>
          <a:bodyPr/>
          <a:lstStyle/>
          <a:p>
            <a:endParaRPr/>
          </a:p>
        </p:txBody>
      </p:sp>
    </p:spTree>
    <p:extLst>
      <p:ext uri="{BB962C8B-B14F-4D97-AF65-F5344CB8AC3E}">
        <p14:creationId xmlns:p14="http://schemas.microsoft.com/office/powerpoint/2010/main" val="8956912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2389F-2DD4-2131-B1DF-8EA6531A50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36100-BD63-C1E0-2F7B-323EF4187FA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A622D808-A30E-85BF-9DE2-B76419346946}"/>
              </a:ext>
            </a:extLst>
          </p:cNvPr>
          <p:cNvSpPr>
            <a:spLocks noGrp="1"/>
          </p:cNvSpPr>
          <p:nvPr>
            <p:ph type="body" idx="1"/>
          </p:nvPr>
        </p:nvSpPr>
        <p:spPr/>
        <p:txBody>
          <a:bodyPr/>
          <a:lstStyle/>
          <a:p>
            <a:endParaRPr/>
          </a:p>
        </p:txBody>
      </p:sp>
    </p:spTree>
    <p:extLst>
      <p:ext uri="{BB962C8B-B14F-4D97-AF65-F5344CB8AC3E}">
        <p14:creationId xmlns:p14="http://schemas.microsoft.com/office/powerpoint/2010/main" val="4129021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5A573D-01F3-BC4D-0E9D-E8FA8716FF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E8B23-4BB8-FFCB-BCFB-D3C04F6E2503}"/>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4F4E5A7-F711-F88C-5854-581B8F94AB80}"/>
              </a:ext>
            </a:extLst>
          </p:cNvPr>
          <p:cNvSpPr>
            <a:spLocks noGrp="1"/>
          </p:cNvSpPr>
          <p:nvPr>
            <p:ph type="body" idx="1"/>
          </p:nvPr>
        </p:nvSpPr>
        <p:spPr/>
        <p:txBody>
          <a:bodyPr/>
          <a:lstStyle/>
          <a:p>
            <a:endParaRPr/>
          </a:p>
        </p:txBody>
      </p:sp>
    </p:spTree>
    <p:extLst>
      <p:ext uri="{BB962C8B-B14F-4D97-AF65-F5344CB8AC3E}">
        <p14:creationId xmlns:p14="http://schemas.microsoft.com/office/powerpoint/2010/main" val="25621363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502B01-4056-5A24-58A8-1F0600D0B5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05E375-841D-9623-A00C-E0A167AE7F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2B4D0-FCEF-2803-D940-39B7BCA6F96E}"/>
              </a:ext>
            </a:extLst>
          </p:cNvPr>
          <p:cNvSpPr>
            <a:spLocks noGrp="1"/>
          </p:cNvSpPr>
          <p:nvPr>
            <p:ph type="body" idx="1"/>
          </p:nvPr>
        </p:nvSpPr>
        <p:spPr/>
        <p:txBody>
          <a:bodyPr/>
          <a:lstStyle/>
          <a:p>
            <a:r>
              <a:rPr lang="en-US" sz="4400"/>
              <a:t>Similar process, but now we’re looking at change.”</a:t>
            </a:r>
          </a:p>
          <a:p>
            <a:r>
              <a:rPr lang="en-US" sz="4400"/>
              <a:t>“What’s improved? What’s lagging? Where do we want to take the next steps?”</a:t>
            </a:r>
          </a:p>
          <a:p>
            <a:r>
              <a:rPr lang="en-US" sz="4400"/>
              <a:t>We are able to turn insight into action, and make sure every member stays on track. </a:t>
            </a:r>
          </a:p>
        </p:txBody>
      </p:sp>
      <p:sp>
        <p:nvSpPr>
          <p:cNvPr id="4" name="Slide Number Placeholder 3">
            <a:extLst>
              <a:ext uri="{FF2B5EF4-FFF2-40B4-BE49-F238E27FC236}">
                <a16:creationId xmlns:a16="http://schemas.microsoft.com/office/drawing/2014/main" id="{8936C2D7-09DF-1D4A-DDF3-B28F6B2AC5E3}"/>
              </a:ext>
            </a:extLst>
          </p:cNvPr>
          <p:cNvSpPr>
            <a:spLocks noGrp="1"/>
          </p:cNvSpPr>
          <p:nvPr>
            <p:ph type="sldNum" sz="quarter" idx="5"/>
          </p:nvPr>
        </p:nvSpPr>
        <p:spPr/>
        <p:txBody>
          <a:bodyPr/>
          <a:lstStyle/>
          <a:p>
            <a:fld id="{ABA2014D-F58D-F14C-803F-279200A32482}" type="slidenum">
              <a:rPr lang="en-US" smtClean="0"/>
              <a:t>74</a:t>
            </a:fld>
            <a:endParaRPr lang="en-US"/>
          </a:p>
        </p:txBody>
      </p:sp>
    </p:spTree>
    <p:extLst>
      <p:ext uri="{BB962C8B-B14F-4D97-AF65-F5344CB8AC3E}">
        <p14:creationId xmlns:p14="http://schemas.microsoft.com/office/powerpoint/2010/main" val="2452349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The GP3 model integrates the entire client experience into three cohesive phases: Path, Program, and Progress. Each one plays a crucial role in building lasting, high-performance training outcomes.</a:t>
            </a:r>
          </a:p>
          <a:p>
            <a:endParaRPr/>
          </a:p>
          <a:p>
            <a:r>
              <a:t>In the Path phase, we conduct thorough assessments and align on goals using InBody and DEMOTU. This data-driven start ensures clients feel seen and understood from day one. Then in the Program phase, we apply a consistent yet flexible session format—Protect, Progress, Perform—across five tailored tracks.</a:t>
            </a:r>
          </a:p>
          <a:p>
            <a:endParaRPr/>
          </a:p>
          <a:p>
            <a:r>
              <a:t>Finally, in the Progress phase, we revisit results, adapt goals, and reengage clients through structured checkpoints. Together, these phases deliver on Gold’s promise: personalized, professional, and proven training.</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880D61-6696-2424-13B6-D3B24261E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46A232-A0F7-006F-E29C-8FC7D56A4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BF66F0-508C-389D-5DFE-D7C424977A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37DF3D-B60E-BA26-A615-DE081CD4592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07854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idx="1"/>
          </p:nvPr>
        </p:nvSpPr>
        <p:spPr/>
        <p:txBody>
          <a:bodyPr/>
          <a:lstStyle/>
          <a:p>
            <a:r>
              <a:t>As you bring GP3 to life for your clients, remember this: you're not just delivering workouts—you’re guiding transformative experiences. Every consultation, assessment, and session is a chance to show the value of structured, personalized training.</a:t>
            </a:r>
          </a:p>
          <a:p>
            <a:endParaRPr/>
          </a:p>
          <a:p>
            <a:r>
              <a:t>The more consistent you are in applying the GP3 phases—Path, Program, and Progress—the more confident your delivery becomes. Confidence drives client trust, adherence, and results.</a:t>
            </a:r>
          </a:p>
          <a:p>
            <a:endParaRPr/>
          </a:p>
          <a:p>
            <a:r>
              <a:t>And finally, selling is not about persuasion—it’s about belief. When you know the system works and can show that it works, clients buy in. Use this manual not just as a training tool, but as a confidence amplifier. Let’s elevate every experience.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B19B24-28DE-1741-A46E-F88D8A6615BD}" type="slidenum">
              <a:rPr lang="en-US" smtClean="0"/>
              <a:t>102</a:t>
            </a:fld>
            <a:endParaRPr lang="en-US"/>
          </a:p>
        </p:txBody>
      </p:sp>
    </p:spTree>
    <p:extLst>
      <p:ext uri="{BB962C8B-B14F-4D97-AF65-F5344CB8AC3E}">
        <p14:creationId xmlns:p14="http://schemas.microsoft.com/office/powerpoint/2010/main" val="2594317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9F293-6FF7-E8B1-5346-FD76DEC278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7E5033-9017-2747-424D-4A3C6EF144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1B5A3-7C04-D4B3-11D7-E45A5A68F29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4D2F8DE-D34E-7454-4268-F8EC8156DF99}"/>
              </a:ext>
            </a:extLst>
          </p:cNvPr>
          <p:cNvSpPr>
            <a:spLocks noGrp="1"/>
          </p:cNvSpPr>
          <p:nvPr>
            <p:ph type="sldNum" sz="quarter" idx="5"/>
          </p:nvPr>
        </p:nvSpPr>
        <p:spPr/>
        <p:txBody>
          <a:bodyPr/>
          <a:lstStyle/>
          <a:p>
            <a:fld id="{0DB19B24-28DE-1741-A46E-F88D8A6615BD}" type="slidenum">
              <a:rPr lang="en-US" smtClean="0"/>
              <a:t>103</a:t>
            </a:fld>
            <a:endParaRPr lang="en-US"/>
          </a:p>
        </p:txBody>
      </p:sp>
    </p:spTree>
    <p:extLst>
      <p:ext uri="{BB962C8B-B14F-4D97-AF65-F5344CB8AC3E}">
        <p14:creationId xmlns:p14="http://schemas.microsoft.com/office/powerpoint/2010/main" val="19406033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3E3EA-3361-EF4F-768A-7AE14B16FD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B047A-C397-0EF2-96B3-48BAD3725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DF5D4-8B41-4058-17A1-DA70A823C66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CCF2AC-43D9-9D1E-192B-86431BD0D917}"/>
              </a:ext>
            </a:extLst>
          </p:cNvPr>
          <p:cNvSpPr>
            <a:spLocks noGrp="1"/>
          </p:cNvSpPr>
          <p:nvPr>
            <p:ph type="sldNum" sz="quarter" idx="5"/>
          </p:nvPr>
        </p:nvSpPr>
        <p:spPr/>
        <p:txBody>
          <a:bodyPr/>
          <a:lstStyle/>
          <a:p>
            <a:fld id="{0DB19B24-28DE-1741-A46E-F88D8A6615BD}" type="slidenum">
              <a:rPr lang="en-US" smtClean="0"/>
              <a:t>104</a:t>
            </a:fld>
            <a:endParaRPr lang="en-US"/>
          </a:p>
        </p:txBody>
      </p:sp>
    </p:spTree>
    <p:extLst>
      <p:ext uri="{BB962C8B-B14F-4D97-AF65-F5344CB8AC3E}">
        <p14:creationId xmlns:p14="http://schemas.microsoft.com/office/powerpoint/2010/main" val="18910211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BFD37-18A3-C474-5B44-0B92FBD6AF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5518F3-E6DC-16F4-63B2-52EA96939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86FBE2-A287-E540-1FE8-CD1580319D60}"/>
              </a:ext>
            </a:extLst>
          </p:cNvPr>
          <p:cNvSpPr>
            <a:spLocks noGrp="1"/>
          </p:cNvSpPr>
          <p:nvPr>
            <p:ph type="body" idx="1"/>
          </p:nvPr>
        </p:nvSpPr>
        <p:spPr/>
        <p:txBody>
          <a:bodyPr/>
          <a:lstStyle/>
          <a:p>
            <a:pPr marL="285750" indent="-285750">
              <a:buFont typeface="System Font Regular"/>
              <a:buChar char="◉"/>
            </a:pPr>
            <a:r>
              <a:rPr lang="en-US" sz="1200">
                <a:latin typeface="Arial" panose="020B0604020202020204" pitchFamily="34" charset="0"/>
                <a:cs typeface="Arial" panose="020B0604020202020204" pitchFamily="34" charset="0"/>
              </a:rPr>
              <a:t>If entire cases of drinks or food shrink out this may indicate these were either missed or received incorrectly </a:t>
            </a:r>
          </a:p>
          <a:p>
            <a:endParaRPr lang="en-US"/>
          </a:p>
        </p:txBody>
      </p:sp>
      <p:sp>
        <p:nvSpPr>
          <p:cNvPr id="4" name="Slide Number Placeholder 3">
            <a:extLst>
              <a:ext uri="{FF2B5EF4-FFF2-40B4-BE49-F238E27FC236}">
                <a16:creationId xmlns:a16="http://schemas.microsoft.com/office/drawing/2014/main" id="{1FB8A534-E764-351B-0585-97B728EEE466}"/>
              </a:ext>
            </a:extLst>
          </p:cNvPr>
          <p:cNvSpPr>
            <a:spLocks noGrp="1"/>
          </p:cNvSpPr>
          <p:nvPr>
            <p:ph type="sldNum" sz="quarter" idx="5"/>
          </p:nvPr>
        </p:nvSpPr>
        <p:spPr/>
        <p:txBody>
          <a:bodyPr/>
          <a:lstStyle/>
          <a:p>
            <a:fld id="{0DB19B24-28DE-1741-A46E-F88D8A6615BD}" type="slidenum">
              <a:rPr lang="en-US" smtClean="0"/>
              <a:t>105</a:t>
            </a:fld>
            <a:endParaRPr lang="en-US"/>
          </a:p>
        </p:txBody>
      </p:sp>
    </p:spTree>
    <p:extLst>
      <p:ext uri="{BB962C8B-B14F-4D97-AF65-F5344CB8AC3E}">
        <p14:creationId xmlns:p14="http://schemas.microsoft.com/office/powerpoint/2010/main" val="27239651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05E11-619A-8117-D756-E31FD136A6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D6DB81-51DA-7F2E-7AF5-E4AB698B52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6F398A-B32F-07D8-379F-A2D7AA4DF5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140021B-07AD-A8B6-C54A-E6909DDD28E6}"/>
              </a:ext>
            </a:extLst>
          </p:cNvPr>
          <p:cNvSpPr>
            <a:spLocks noGrp="1"/>
          </p:cNvSpPr>
          <p:nvPr>
            <p:ph type="sldNum" sz="quarter" idx="5"/>
          </p:nvPr>
        </p:nvSpPr>
        <p:spPr/>
        <p:txBody>
          <a:bodyPr/>
          <a:lstStyle/>
          <a:p>
            <a:fld id="{0DB19B24-28DE-1741-A46E-F88D8A6615BD}" type="slidenum">
              <a:rPr lang="en-US" smtClean="0"/>
              <a:t>106</a:t>
            </a:fld>
            <a:endParaRPr lang="en-US"/>
          </a:p>
        </p:txBody>
      </p:sp>
    </p:spTree>
    <p:extLst>
      <p:ext uri="{BB962C8B-B14F-4D97-AF65-F5344CB8AC3E}">
        <p14:creationId xmlns:p14="http://schemas.microsoft.com/office/powerpoint/2010/main" val="274834254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F665A-3EBD-2B4C-1BCA-8EB57818F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ECC3B-1330-49EA-D31E-D1D11EFB70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B3C7D8-3521-8E6E-66E2-8DD307B56614}"/>
              </a:ext>
            </a:extLst>
          </p:cNvPr>
          <p:cNvSpPr>
            <a:spLocks noGrp="1"/>
          </p:cNvSpPr>
          <p:nvPr>
            <p:ph type="body" idx="1"/>
          </p:nvPr>
        </p:nvSpPr>
        <p:spPr/>
        <p:txBody>
          <a:bodyPr/>
          <a:lstStyle/>
          <a:p>
            <a:pPr marL="285750" indent="-285750">
              <a:buFont typeface="System Font Regular"/>
              <a:buChar char="◉"/>
            </a:pPr>
            <a:r>
              <a:rPr lang="en-US" sz="1200">
                <a:latin typeface="Arial" panose="020B0604020202020204" pitchFamily="34" charset="0"/>
                <a:cs typeface="Arial" panose="020B0604020202020204" pitchFamily="34" charset="0"/>
              </a:rPr>
              <a:t>If entire cases of drinks or food shrink out this may indicate these were either missed or received incorrectly </a:t>
            </a:r>
          </a:p>
          <a:p>
            <a:endParaRPr lang="en-US"/>
          </a:p>
        </p:txBody>
      </p:sp>
      <p:sp>
        <p:nvSpPr>
          <p:cNvPr id="4" name="Slide Number Placeholder 3">
            <a:extLst>
              <a:ext uri="{FF2B5EF4-FFF2-40B4-BE49-F238E27FC236}">
                <a16:creationId xmlns:a16="http://schemas.microsoft.com/office/drawing/2014/main" id="{CC76778E-236A-8F8F-C3B1-99D2B33BF2CE}"/>
              </a:ext>
            </a:extLst>
          </p:cNvPr>
          <p:cNvSpPr>
            <a:spLocks noGrp="1"/>
          </p:cNvSpPr>
          <p:nvPr>
            <p:ph type="sldNum" sz="quarter" idx="5"/>
          </p:nvPr>
        </p:nvSpPr>
        <p:spPr/>
        <p:txBody>
          <a:bodyPr/>
          <a:lstStyle/>
          <a:p>
            <a:fld id="{0DB19B24-28DE-1741-A46E-F88D8A6615BD}" type="slidenum">
              <a:rPr lang="en-US" smtClean="0"/>
              <a:t>107</a:t>
            </a:fld>
            <a:endParaRPr lang="en-US"/>
          </a:p>
        </p:txBody>
      </p:sp>
    </p:spTree>
    <p:extLst>
      <p:ext uri="{BB962C8B-B14F-4D97-AF65-F5344CB8AC3E}">
        <p14:creationId xmlns:p14="http://schemas.microsoft.com/office/powerpoint/2010/main" val="4141380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DB19B24-28DE-1741-A46E-F88D8A6615BD}" type="slidenum">
              <a:rPr lang="en-US" smtClean="0"/>
              <a:t>117</a:t>
            </a:fld>
            <a:endParaRPr lang="en-US"/>
          </a:p>
        </p:txBody>
      </p:sp>
    </p:spTree>
    <p:extLst>
      <p:ext uri="{BB962C8B-B14F-4D97-AF65-F5344CB8AC3E}">
        <p14:creationId xmlns:p14="http://schemas.microsoft.com/office/powerpoint/2010/main" val="9055648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C12A5-B716-7877-89D0-BC59D71474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735FAD-0F7C-3C49-2144-37D07532A7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E0EDD4-73CE-A6EF-B485-563B1A9616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4A2B72-1D78-BFCA-D0B2-CCF5AE988F56}"/>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61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B0080-8BB6-51C4-417F-220C9CCB3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5C049-1466-B833-9AA8-B263927701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676269-87B9-EB00-5A01-50A2ECC3DCD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375BE35-64A8-F9E9-5B8D-2EA8929E8E4B}"/>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3341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C6E52-5F24-9533-3BE3-4685DBBA1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03F98E-B4A5-7281-93E8-43F2A1D925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7A3CD0-0C3C-4F2C-6A98-50575A859D1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1A64EA2-C731-2076-83EB-8E9E2EB2B16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0420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98B17A-D1E9-D1E6-55CC-C90400242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DAEE2E-2D55-2457-9EC8-60A37B21A6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14BB77-5481-CEA5-AABD-2FF2BFDBC07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523742F-9DD5-9194-8BE8-DE37FAF867AE}"/>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8208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FAED6D-6195-0D23-55D5-84CA2B86B2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02DCD0-B2A5-7DB0-AEAE-0F84DBD75F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6C6CF7-BCC4-4235-6692-E4397FEB53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0901FB1-A955-5B36-8B54-4C8423A89197}"/>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B19B24-28DE-1741-A46E-F88D8A6615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20510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p:cNvSpPr>
            <a:spLocks noGrp="1"/>
          </p:cNvSpPr>
          <p:nvPr>
            <p:ph type="dt" sz="half" idx="10"/>
          </p:nvPr>
        </p:nvSpPr>
        <p:spPr/>
        <p:txBody>
          <a:bodyPr/>
          <a:lstStyle/>
          <a:p>
            <a:fld id="{0AA2AB96-2995-114B-A6E8-6C85E8FACA6F}"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4280016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A2AB96-2995-114B-A6E8-6C85E8FACA6F}"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1684098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A2AB96-2995-114B-A6E8-6C85E8FACA6F}"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32954773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userDrawn="1">
  <p:cSld name="Agenda">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hasCustomPrompt="1"/>
          </p:nvPr>
        </p:nvSpPr>
        <p:spPr>
          <a:xfrm>
            <a:off x="311700" y="0"/>
            <a:ext cx="8520600" cy="712925"/>
          </a:xfrm>
          <a:prstGeom prst="rect">
            <a:avLst/>
          </a:prstGeom>
        </p:spPr>
        <p:txBody>
          <a:bodyPr spcFirstLastPara="1" wrap="square" lIns="91425" tIns="91425" rIns="91425" bIns="91425" anchor="ctr"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a:t>Agenda</a:t>
            </a:r>
            <a:endParaRPr/>
          </a:p>
        </p:txBody>
      </p:sp>
      <p:sp>
        <p:nvSpPr>
          <p:cNvPr id="26" name="Google Shape;26;p5"/>
          <p:cNvSpPr txBox="1">
            <a:spLocks noGrp="1"/>
          </p:cNvSpPr>
          <p:nvPr>
            <p:ph type="body" idx="1"/>
          </p:nvPr>
        </p:nvSpPr>
        <p:spPr>
          <a:xfrm>
            <a:off x="311700" y="1194734"/>
            <a:ext cx="8520600" cy="3850965"/>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832297" y="4863993"/>
            <a:ext cx="311411" cy="192824"/>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10" name="Subtitle 1">
            <a:extLst>
              <a:ext uri="{FF2B5EF4-FFF2-40B4-BE49-F238E27FC236}">
                <a16:creationId xmlns:a16="http://schemas.microsoft.com/office/drawing/2014/main" id="{0D296A4F-FF01-A06E-7AAA-3D203B6399A4}"/>
              </a:ext>
            </a:extLst>
          </p:cNvPr>
          <p:cNvSpPr>
            <a:spLocks noGrp="1"/>
          </p:cNvSpPr>
          <p:nvPr>
            <p:ph type="subTitle" idx="13"/>
          </p:nvPr>
        </p:nvSpPr>
        <p:spPr>
          <a:xfrm>
            <a:off x="311699" y="712926"/>
            <a:ext cx="8520599" cy="481810"/>
          </a:xfrm>
        </p:spPr>
        <p:txBody>
          <a:bodyPr tIns="0" anchor="t">
            <a:normAutofit/>
          </a:bodyPr>
          <a:lstStyle>
            <a:lvl1pPr marL="0" indent="0" algn="l">
              <a:lnSpc>
                <a:spcPct val="100000"/>
              </a:lnSpc>
              <a:buNone/>
              <a:defRPr sz="1600"/>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p>
        </p:txBody>
      </p:sp>
    </p:spTree>
    <p:extLst>
      <p:ext uri="{BB962C8B-B14F-4D97-AF65-F5344CB8AC3E}">
        <p14:creationId xmlns:p14="http://schemas.microsoft.com/office/powerpoint/2010/main" val="967885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A2AB96-2995-114B-A6E8-6C85E8FACA6F}"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3829076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A2AB96-2995-114B-A6E8-6C85E8FACA6F}" type="datetimeFigureOut">
              <a:rPr lang="en-US" smtClean="0"/>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1460611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A2AB96-2995-114B-A6E8-6C85E8FACA6F}"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2397682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A2AB96-2995-114B-A6E8-6C85E8FACA6F}" type="datetimeFigureOut">
              <a:rPr lang="en-US" smtClean="0"/>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19254145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A2AB96-2995-114B-A6E8-6C85E8FACA6F}" type="datetimeFigureOut">
              <a:rPr lang="en-US" smtClean="0"/>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999053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A2AB96-2995-114B-A6E8-6C85E8FACA6F}" type="datetimeFigureOut">
              <a:rPr lang="en-US" smtClean="0"/>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3723211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AA2AB96-2995-114B-A6E8-6C85E8FACA6F}"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2604563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0AA2AB96-2995-114B-A6E8-6C85E8FACA6F}" type="datetimeFigureOut">
              <a:rPr lang="en-US" smtClean="0"/>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93DD3B-B726-5241-82D0-AAB9AAF8081C}" type="slidenum">
              <a:rPr lang="en-US" smtClean="0"/>
              <a:t>‹#›</a:t>
            </a:fld>
            <a:endParaRPr lang="en-US"/>
          </a:p>
        </p:txBody>
      </p:sp>
    </p:spTree>
    <p:extLst>
      <p:ext uri="{BB962C8B-B14F-4D97-AF65-F5344CB8AC3E}">
        <p14:creationId xmlns:p14="http://schemas.microsoft.com/office/powerpoint/2010/main" val="13574177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AA2AB96-2995-114B-A6E8-6C85E8FACA6F}" type="datetimeFigureOut">
              <a:rPr lang="en-US" smtClean="0"/>
              <a:t>12/2/2025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93DD3B-B726-5241-82D0-AAB9AAF8081C}" type="slidenum">
              <a:rPr lang="en-US" smtClean="0"/>
              <a:t>‹#›</a:t>
            </a:fld>
            <a:endParaRPr lang="en-US"/>
          </a:p>
        </p:txBody>
      </p:sp>
    </p:spTree>
    <p:extLst>
      <p:ext uri="{BB962C8B-B14F-4D97-AF65-F5344CB8AC3E}">
        <p14:creationId xmlns:p14="http://schemas.microsoft.com/office/powerpoint/2010/main" val="299474736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png"/><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6.jpe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7.png"/><Relationship Id="rId4" Type="http://schemas.microsoft.com/office/2007/relationships/hdphoto" Target="../media/hdphoto1.wdp"/></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8.png"/><Relationship Id="rId4" Type="http://schemas.microsoft.com/office/2007/relationships/hdphoto" Target="../media/hdphoto1.wdp"/></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9.jpeg"/><Relationship Id="rId4" Type="http://schemas.microsoft.com/office/2007/relationships/hdphoto" Target="../media/hdphoto1.wdp"/></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microsoft.com/office/2007/relationships/hdphoto" Target="../media/hdphoto1.wdp"/></Relationships>
</file>

<file path=ppt/slides/_rels/slide106.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2.png"/><Relationship Id="rId7" Type="http://schemas.openxmlformats.org/officeDocument/2006/relationships/image" Target="../media/image8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3.png"/><Relationship Id="rId5" Type="http://schemas.microsoft.com/office/2007/relationships/hdphoto" Target="../media/hdphoto1.wdp"/><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6.png"/><Relationship Id="rId7" Type="http://schemas.openxmlformats.org/officeDocument/2006/relationships/image" Target="../media/image88.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87.png"/><Relationship Id="rId5" Type="http://schemas.microsoft.com/office/2007/relationships/hdphoto" Target="../media/hdphoto1.wdp"/><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1.jpeg"/><Relationship Id="rId4" Type="http://schemas.openxmlformats.org/officeDocument/2006/relationships/image" Target="../media/image90.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5.png"/><Relationship Id="rId4" Type="http://schemas.microsoft.com/office/2007/relationships/hdphoto" Target="../media/hdphoto1.wdp"/></Relationships>
</file>

<file path=ppt/slides/_rels/slide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s>
</file>

<file path=ppt/slides/_rels/slide1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9.jpeg"/><Relationship Id="rId4" Type="http://schemas.microsoft.com/office/2007/relationships/hdphoto" Target="../media/hdphoto1.wdp"/></Relationships>
</file>

<file path=ppt/slides/_rels/slide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1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1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6.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8.jpe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1.xml"/><Relationship Id="rId7" Type="http://schemas.openxmlformats.org/officeDocument/2006/relationships/image" Target="../media/image3.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9.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microsoft.com/office/2007/relationships/hdphoto" Target="../media/hdphoto1.wdp"/></Relationships>
</file>

<file path=ppt/slides/_rels/slide2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4.png"/><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microsoft.com/office/2007/relationships/hdphoto" Target="../media/hdphoto1.wdp"/><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0.jpeg"/><Relationship Id="rId4"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37.sv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jpeg"/></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mailto:Cancellations@goldsgym.com" TargetMode="Externa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09.png"/><Relationship Id="rId18" Type="http://schemas.openxmlformats.org/officeDocument/2006/relationships/customXml" Target="../ink/ink9.xml"/><Relationship Id="rId26" Type="http://schemas.openxmlformats.org/officeDocument/2006/relationships/image" Target="../media/image42.png"/><Relationship Id="rId3" Type="http://schemas.microsoft.com/office/2007/relationships/hdphoto" Target="../media/hdphoto1.wdp"/><Relationship Id="rId21" Type="http://schemas.openxmlformats.org/officeDocument/2006/relationships/image" Target="../media/image113.png"/><Relationship Id="rId7" Type="http://schemas.openxmlformats.org/officeDocument/2006/relationships/customXml" Target="../ink/ink2.xml"/><Relationship Id="rId12" Type="http://schemas.openxmlformats.org/officeDocument/2006/relationships/customXml" Target="../ink/ink6.xml"/><Relationship Id="rId17" Type="http://schemas.openxmlformats.org/officeDocument/2006/relationships/image" Target="../media/image111.png"/><Relationship Id="rId25" Type="http://schemas.openxmlformats.org/officeDocument/2006/relationships/image" Target="../media/image41.png"/><Relationship Id="rId2" Type="http://schemas.openxmlformats.org/officeDocument/2006/relationships/image" Target="../media/image3.png"/><Relationship Id="rId16" Type="http://schemas.openxmlformats.org/officeDocument/2006/relationships/customXml" Target="../ink/ink8.xml"/><Relationship Id="rId20" Type="http://schemas.openxmlformats.org/officeDocument/2006/relationships/customXml" Target="../ink/ink10.xml"/><Relationship Id="rId29"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107.png"/><Relationship Id="rId11" Type="http://schemas.openxmlformats.org/officeDocument/2006/relationships/customXml" Target="../ink/ink5.xml"/><Relationship Id="rId24" Type="http://schemas.openxmlformats.org/officeDocument/2006/relationships/image" Target="../media/image40.png"/><Relationship Id="rId5" Type="http://schemas.openxmlformats.org/officeDocument/2006/relationships/customXml" Target="../ink/ink1.xml"/><Relationship Id="rId15" Type="http://schemas.openxmlformats.org/officeDocument/2006/relationships/image" Target="../media/image110.png"/><Relationship Id="rId23" Type="http://schemas.openxmlformats.org/officeDocument/2006/relationships/image" Target="../media/image114.png"/><Relationship Id="rId28" Type="http://schemas.openxmlformats.org/officeDocument/2006/relationships/image" Target="../media/image44.png"/><Relationship Id="rId10" Type="http://schemas.openxmlformats.org/officeDocument/2006/relationships/customXml" Target="../ink/ink4.xml"/><Relationship Id="rId19" Type="http://schemas.openxmlformats.org/officeDocument/2006/relationships/image" Target="../media/image112.png"/><Relationship Id="rId31" Type="http://schemas.openxmlformats.org/officeDocument/2006/relationships/image" Target="../media/image47.png"/><Relationship Id="rId4" Type="http://schemas.openxmlformats.org/officeDocument/2006/relationships/image" Target="../media/image39.png"/><Relationship Id="rId9" Type="http://schemas.openxmlformats.org/officeDocument/2006/relationships/customXml" Target="../ink/ink3.xml"/><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43.png"/><Relationship Id="rId30"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51.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2.png"/><Relationship Id="rId4" Type="http://schemas.microsoft.com/office/2007/relationships/hdphoto" Target="../media/hdphoto1.wdp"/></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54.png"/><Relationship Id="rId5" Type="http://schemas.openxmlformats.org/officeDocument/2006/relationships/image" Target="../media/image5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microsoft.com/office/2007/relationships/hdphoto" Target="../media/hdphoto1.wdp"/></Relationships>
</file>

<file path=ppt/slides/_rels/slide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7.png"/><Relationship Id="rId7"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1.png"/><Relationship Id="rId7"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microsoft.com/office/2007/relationships/hdphoto" Target="../media/hdphoto1.wdp"/></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microsoft.com/office/2007/relationships/hdphoto" Target="../media/hdphoto1.wdp"/></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microsoft.com/office/2007/relationships/hdphoto" Target="../media/hdphoto1.wdp"/></Relationships>
</file>

<file path=ppt/slides/_rels/slide7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9.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0.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4.png"/><Relationship Id="rId4" Type="http://schemas.microsoft.com/office/2007/relationships/hdphoto" Target="../media/hdphoto1.wdp"/></Relationships>
</file>

<file path=ppt/slides/_rels/slide9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4.png"/><Relationship Id="rId3" Type="http://schemas.openxmlformats.org/officeDocument/2006/relationships/diagramLayout" Target="../diagrams/layout3.xml"/><Relationship Id="rId7" Type="http://schemas.openxmlformats.org/officeDocument/2006/relationships/image" Target="../media/image3.png"/><Relationship Id="rId12" Type="http://schemas.openxmlformats.org/officeDocument/2006/relationships/image" Target="../media/image73.sv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72.png"/><Relationship Id="rId5" Type="http://schemas.openxmlformats.org/officeDocument/2006/relationships/diagramColors" Target="../diagrams/colors3.xml"/><Relationship Id="rId10" Type="http://schemas.openxmlformats.org/officeDocument/2006/relationships/image" Target="../media/image37.svg"/><Relationship Id="rId4" Type="http://schemas.openxmlformats.org/officeDocument/2006/relationships/diagramQuickStyle" Target="../diagrams/quickStyle3.xml"/><Relationship Id="rId9" Type="http://schemas.openxmlformats.org/officeDocument/2006/relationships/image" Target="../media/image36.png"/><Relationship Id="rId14" Type="http://schemas.openxmlformats.org/officeDocument/2006/relationships/image" Target="../media/image75.svg"/></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27EF2-4C9F-B4DF-761B-82802F80A5B7}"/>
            </a:ext>
          </a:extLst>
        </p:cNvPr>
        <p:cNvGrpSpPr/>
        <p:nvPr/>
      </p:nvGrpSpPr>
      <p:grpSpPr>
        <a:xfrm>
          <a:off x="0" y="0"/>
          <a:ext cx="0" cy="0"/>
          <a:chOff x="0" y="0"/>
          <a:chExt cx="0" cy="0"/>
        </a:xfrm>
      </p:grpSpPr>
      <p:pic>
        <p:nvPicPr>
          <p:cNvPr id="2" name="Image">
            <a:extLst>
              <a:ext uri="{FF2B5EF4-FFF2-40B4-BE49-F238E27FC236}">
                <a16:creationId xmlns:a16="http://schemas.microsoft.com/office/drawing/2014/main" id="{AC2FF908-D28A-8FAC-F54B-26E95832739C}"/>
              </a:ext>
            </a:extLst>
          </p:cNvPr>
          <p:cNvPicPr>
            <a:picLocks noChangeAspect="1"/>
          </p:cNvPicPr>
          <p:nvPr/>
        </p:nvPicPr>
        <p:blipFill rotWithShape="1">
          <a:blip r:embed="rId2"/>
          <a:srcRect l="645" t="13784" r="25251" b="23668"/>
          <a:stretch/>
        </p:blipFill>
        <p:spPr>
          <a:xfrm>
            <a:off x="-2" y="0"/>
            <a:ext cx="9144000" cy="5143500"/>
          </a:xfrm>
          <a:prstGeom prst="rect">
            <a:avLst/>
          </a:prstGeom>
        </p:spPr>
      </p:pic>
      <p:sp>
        <p:nvSpPr>
          <p:cNvPr id="4" name="Rectangle 3">
            <a:extLst>
              <a:ext uri="{FF2B5EF4-FFF2-40B4-BE49-F238E27FC236}">
                <a16:creationId xmlns:a16="http://schemas.microsoft.com/office/drawing/2014/main" id="{B23D231A-B6B4-42B8-163E-FAF52F2A0985}"/>
              </a:ext>
            </a:extLst>
          </p:cNvPr>
          <p:cNvSpPr/>
          <p:nvPr/>
        </p:nvSpPr>
        <p:spPr>
          <a:xfrm rot="10800000">
            <a:off x="-5" y="812800"/>
            <a:ext cx="9143999" cy="4330700"/>
          </a:xfrm>
          <a:prstGeom prst="rect">
            <a:avLst/>
          </a:prstGeom>
          <a:gradFill flip="none" rotWithShape="1">
            <a:gsLst>
              <a:gs pos="0">
                <a:schemeClr val="tx1">
                  <a:lumMod val="0"/>
                  <a:alpha val="51319"/>
                </a:schemeClr>
              </a:gs>
              <a:gs pos="100000">
                <a:schemeClr val="tx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C3D2E660-E997-9371-C85C-AFF82EF652AC}"/>
              </a:ext>
            </a:extLst>
          </p:cNvPr>
          <p:cNvPicPr>
            <a:picLocks noChangeAspect="1"/>
          </p:cNvPicPr>
          <p:nvPr/>
        </p:nvPicPr>
        <p:blipFill>
          <a:blip r:embed="rId3"/>
          <a:stretch>
            <a:fillRect/>
          </a:stretch>
        </p:blipFill>
        <p:spPr>
          <a:xfrm>
            <a:off x="505174" y="430030"/>
            <a:ext cx="530669" cy="530669"/>
          </a:xfrm>
          <a:prstGeom prst="rect">
            <a:avLst/>
          </a:prstGeom>
        </p:spPr>
      </p:pic>
      <p:sp>
        <p:nvSpPr>
          <p:cNvPr id="19" name="TextBox 18">
            <a:extLst>
              <a:ext uri="{FF2B5EF4-FFF2-40B4-BE49-F238E27FC236}">
                <a16:creationId xmlns:a16="http://schemas.microsoft.com/office/drawing/2014/main" id="{CF2E7C60-7D44-D2C9-D93F-4D58953CEB78}"/>
              </a:ext>
            </a:extLst>
          </p:cNvPr>
          <p:cNvSpPr txBox="1"/>
          <p:nvPr/>
        </p:nvSpPr>
        <p:spPr>
          <a:xfrm>
            <a:off x="505174" y="1456619"/>
            <a:ext cx="4576423" cy="2308324"/>
          </a:xfrm>
          <a:prstGeom prst="rect">
            <a:avLst/>
          </a:prstGeom>
          <a:noFill/>
        </p:spPr>
        <p:txBody>
          <a:bodyPr wrap="square" rtlCol="0">
            <a:spAutoFit/>
          </a:bodyPr>
          <a:lstStyle/>
          <a:p>
            <a:r>
              <a:rPr lang="en-US" sz="4800" b="1">
                <a:solidFill>
                  <a:schemeClr val="bg1"/>
                </a:solidFill>
                <a:latin typeface="Arial Black" panose="020B0604020202020204" pitchFamily="34" charset="0"/>
                <a:cs typeface="Arial Black" panose="020B0604020202020204" pitchFamily="34" charset="0"/>
              </a:rPr>
              <a:t>STRONG</a:t>
            </a:r>
          </a:p>
          <a:p>
            <a:r>
              <a:rPr lang="en-US" sz="4800" b="1">
                <a:solidFill>
                  <a:schemeClr val="bg1"/>
                </a:solidFill>
                <a:latin typeface="Arial Black" panose="020B0604020202020204" pitchFamily="34" charset="0"/>
                <a:cs typeface="Arial Black" panose="020B0604020202020204" pitchFamily="34" charset="0"/>
              </a:rPr>
              <a:t>OPERATING MODEL</a:t>
            </a:r>
          </a:p>
        </p:txBody>
      </p:sp>
    </p:spTree>
    <p:extLst>
      <p:ext uri="{BB962C8B-B14F-4D97-AF65-F5344CB8AC3E}">
        <p14:creationId xmlns:p14="http://schemas.microsoft.com/office/powerpoint/2010/main" val="327822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36765-8B67-81D6-4132-E4F79C4495B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0FEB1CC-FCB5-142C-6911-BB7E5D06029A}"/>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31AEB4F1-1BD6-F1DA-E6C5-4944357F715B}"/>
              </a:ext>
            </a:extLst>
          </p:cNvPr>
          <p:cNvSpPr>
            <a:spLocks noGrp="1"/>
          </p:cNvSpPr>
          <p:nvPr>
            <p:ph type="body" idx="1"/>
          </p:nvPr>
        </p:nvSpPr>
        <p:spPr>
          <a:xfrm>
            <a:off x="115015" y="1023346"/>
            <a:ext cx="4980857" cy="617934"/>
          </a:xfrm>
        </p:spPr>
        <p:txBody>
          <a:bodyPr>
            <a:noAutofit/>
          </a:bodyPr>
          <a:lstStyle/>
          <a:p>
            <a:r>
              <a:rPr lang="en-US" sz="2100"/>
              <a:t> </a:t>
            </a:r>
          </a:p>
        </p:txBody>
      </p:sp>
      <p:sp>
        <p:nvSpPr>
          <p:cNvPr id="12" name="Rectangle 11">
            <a:extLst>
              <a:ext uri="{FF2B5EF4-FFF2-40B4-BE49-F238E27FC236}">
                <a16:creationId xmlns:a16="http://schemas.microsoft.com/office/drawing/2014/main" id="{3BA20631-493D-9B73-ED47-64D0B9E03D5B}"/>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26DC87A-866F-E591-3268-968FC5D64A1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Logo&#10;&#10;Description automatically generated">
            <a:extLst>
              <a:ext uri="{FF2B5EF4-FFF2-40B4-BE49-F238E27FC236}">
                <a16:creationId xmlns:a16="http://schemas.microsoft.com/office/drawing/2014/main" id="{43F9E05C-594E-EDD6-63C4-5E0EC4B8EFF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pic>
        <p:nvPicPr>
          <p:cNvPr id="13" name="Picture 12" descr="A room with a couch and a lamp&#10;&#10;AI-generated content may be incorrect.">
            <a:extLst>
              <a:ext uri="{FF2B5EF4-FFF2-40B4-BE49-F238E27FC236}">
                <a16:creationId xmlns:a16="http://schemas.microsoft.com/office/drawing/2014/main" id="{83B970CE-7D94-6993-798C-4A18AFE6BB44}"/>
              </a:ext>
            </a:extLst>
          </p:cNvPr>
          <p:cNvPicPr>
            <a:picLocks noChangeAspect="1"/>
          </p:cNvPicPr>
          <p:nvPr/>
        </p:nvPicPr>
        <p:blipFill>
          <a:blip r:embed="rId5"/>
          <a:stretch>
            <a:fillRect/>
          </a:stretch>
        </p:blipFill>
        <p:spPr>
          <a:xfrm>
            <a:off x="281937" y="1715407"/>
            <a:ext cx="3350278" cy="3139864"/>
          </a:xfrm>
          <a:prstGeom prst="rect">
            <a:avLst/>
          </a:prstGeom>
        </p:spPr>
      </p:pic>
      <p:sp>
        <p:nvSpPr>
          <p:cNvPr id="19" name="Rectangle: Rounded Corners 18">
            <a:extLst>
              <a:ext uri="{FF2B5EF4-FFF2-40B4-BE49-F238E27FC236}">
                <a16:creationId xmlns:a16="http://schemas.microsoft.com/office/drawing/2014/main" id="{98864FC3-6218-3ED5-7A68-7A53AF53547B}"/>
              </a:ext>
            </a:extLst>
          </p:cNvPr>
          <p:cNvSpPr/>
          <p:nvPr/>
        </p:nvSpPr>
        <p:spPr>
          <a:xfrm>
            <a:off x="3895017" y="1830055"/>
            <a:ext cx="4354286" cy="2952890"/>
          </a:xfrm>
          <a:prstGeom prst="roundRect">
            <a:avLst>
              <a:gd name="adj" fmla="val 4403"/>
            </a:avLst>
          </a:prstGeom>
          <a:gradFill>
            <a:gsLst>
              <a:gs pos="0">
                <a:schemeClr val="bg1">
                  <a:alpha val="88000"/>
                </a:schemeClr>
              </a:gs>
              <a:gs pos="100000">
                <a:schemeClr val="bg1">
                  <a:alpha val="24000"/>
                </a:schemeClr>
              </a:gs>
            </a:gsLst>
            <a:lin ang="0" scaled="0"/>
          </a:gradFill>
          <a:ln w="28575">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lIns="91440" tIns="45720" rIns="91440" bIns="45720" rtlCol="0" anchor="ctr"/>
          <a:lstStyle/>
          <a:p>
            <a:pPr algn="l" rtl="0">
              <a:lnSpc>
                <a:spcPts val="1275"/>
              </a:lnSpc>
            </a:pPr>
            <a:r>
              <a:rPr lang="en-US" sz="1100" b="1" i="0" u="none" strike="noStrike" baseline="0">
                <a:solidFill>
                  <a:srgbClr val="000000"/>
                </a:solidFill>
                <a:latin typeface="Arial"/>
                <a:ea typeface="Arial"/>
                <a:cs typeface="Arial"/>
              </a:rPr>
              <a:t>Our objective is to establish warmth, trust, enthusiasm/excitement with guest. </a:t>
            </a:r>
            <a:r>
              <a:rPr lang="en-US" sz="1100" b="1" i="0">
                <a:solidFill>
                  <a:srgbClr val="000000"/>
                </a:solidFill>
                <a:latin typeface="Arial"/>
                <a:ea typeface="Arial"/>
                <a:cs typeface="Arial"/>
              </a:rPr>
              <a:t>​</a:t>
            </a:r>
          </a:p>
          <a:p>
            <a:pPr algn="l" rtl="0">
              <a:lnSpc>
                <a:spcPts val="1275"/>
              </a:lnSpc>
            </a:pPr>
            <a:r>
              <a:rPr lang="en-US" sz="1100" b="0" i="0">
                <a:solidFill>
                  <a:srgbClr val="000000"/>
                </a:solidFill>
                <a:latin typeface="Arial"/>
                <a:ea typeface="Arial"/>
                <a:cs typeface="Arial"/>
              </a:rPr>
              <a:t>​</a:t>
            </a:r>
          </a:p>
          <a:p>
            <a:pPr algn="l" rtl="0">
              <a:lnSpc>
                <a:spcPts val="1275"/>
              </a:lnSpc>
            </a:pPr>
            <a:r>
              <a:rPr lang="en-US" sz="1100" b="0" i="0" u="sng" baseline="0">
                <a:solidFill>
                  <a:srgbClr val="000000"/>
                </a:solidFill>
                <a:latin typeface="Arial"/>
                <a:ea typeface="Arial"/>
                <a:cs typeface="Arial"/>
              </a:rPr>
              <a:t>Considerations</a:t>
            </a:r>
            <a:r>
              <a:rPr lang="en-US" sz="1100" b="0" i="0" u="none" strike="noStrike" baseline="0">
                <a:solidFill>
                  <a:srgbClr val="000000"/>
                </a:solidFill>
                <a:latin typeface="Arial"/>
                <a:ea typeface="Arial"/>
                <a:cs typeface="Arial"/>
              </a:rPr>
              <a:t> </a:t>
            </a:r>
            <a:r>
              <a:rPr lang="en-US" sz="1100" b="0" i="0">
                <a:solidFill>
                  <a:srgbClr val="000000"/>
                </a:solidFill>
                <a:latin typeface="Arial"/>
                <a:ea typeface="Arial"/>
                <a:cs typeface="Arial"/>
              </a:rPr>
              <a:t>​</a:t>
            </a:r>
          </a:p>
          <a:p>
            <a:pPr marL="257175" lvl="0" indent="-257175" algn="l" rtl="0">
              <a:lnSpc>
                <a:spcPts val="975"/>
              </a:lnSpc>
              <a:buFont typeface="Symbol,Sans-Serif"/>
              <a:buChar char=""/>
            </a:pPr>
            <a:r>
              <a:rPr lang="en-US" sz="1100" b="0" i="0" u="none" strike="noStrike" baseline="0">
                <a:solidFill>
                  <a:srgbClr val="000000"/>
                </a:solidFill>
                <a:latin typeface="Arial"/>
                <a:ea typeface="Arial"/>
                <a:cs typeface="Arial"/>
              </a:rPr>
              <a:t>Gauge the temperature of a guest </a:t>
            </a:r>
            <a:r>
              <a:rPr lang="en-US" sz="1100" b="0" i="0">
                <a:solidFill>
                  <a:srgbClr val="000000"/>
                </a:solidFill>
                <a:latin typeface="Arial"/>
                <a:ea typeface="Arial"/>
                <a:cs typeface="Arial"/>
              </a:rPr>
              <a:t>​</a:t>
            </a:r>
          </a:p>
          <a:p>
            <a:pPr marL="257175" lvl="0" indent="-257175" algn="l" rtl="0">
              <a:lnSpc>
                <a:spcPts val="975"/>
              </a:lnSpc>
              <a:buFont typeface="Symbol,Sans-Serif"/>
              <a:buChar char=""/>
            </a:pPr>
            <a:r>
              <a:rPr lang="en-US" sz="1100" b="0" i="0" u="none" strike="noStrike" baseline="0">
                <a:solidFill>
                  <a:srgbClr val="000000"/>
                </a:solidFill>
                <a:latin typeface="Arial"/>
                <a:ea typeface="Arial"/>
                <a:cs typeface="Arial"/>
              </a:rPr>
              <a:t>Are they excited? Do they have time? Are they in a rush?</a:t>
            </a:r>
            <a:r>
              <a:rPr lang="en-US" sz="1100" b="0" i="0">
                <a:solidFill>
                  <a:srgbClr val="000000"/>
                </a:solidFill>
                <a:latin typeface="Arial"/>
                <a:ea typeface="Arial"/>
                <a:cs typeface="Arial"/>
              </a:rPr>
              <a:t>​</a:t>
            </a:r>
          </a:p>
          <a:p>
            <a:pPr marL="257175" lvl="0" indent="-257175" algn="l" rtl="0">
              <a:lnSpc>
                <a:spcPts val="975"/>
              </a:lnSpc>
              <a:buFont typeface="Symbol,Sans-Serif"/>
              <a:buChar char=""/>
            </a:pPr>
            <a:r>
              <a:rPr lang="en-US" sz="1100" b="0" i="0" u="none" strike="noStrike" baseline="0">
                <a:solidFill>
                  <a:srgbClr val="000000"/>
                </a:solidFill>
                <a:latin typeface="Arial"/>
                <a:ea typeface="Arial"/>
                <a:cs typeface="Arial"/>
              </a:rPr>
              <a:t>Most are intimidated by the gym or the process</a:t>
            </a:r>
            <a:r>
              <a:rPr lang="en-US" sz="1100" b="0" i="0">
                <a:solidFill>
                  <a:srgbClr val="000000"/>
                </a:solidFill>
                <a:latin typeface="Arial"/>
                <a:ea typeface="Arial"/>
                <a:cs typeface="Arial"/>
              </a:rPr>
              <a:t>​</a:t>
            </a:r>
          </a:p>
          <a:p>
            <a:pPr marL="257175" lvl="0" indent="-257175" algn="l" rtl="0">
              <a:lnSpc>
                <a:spcPts val="1050"/>
              </a:lnSpc>
              <a:buFont typeface="Symbol,Sans-Serif"/>
              <a:buChar char=""/>
            </a:pPr>
            <a:r>
              <a:rPr lang="en-US" sz="1100" b="0" i="0" u="none" strike="noStrike" baseline="0">
                <a:solidFill>
                  <a:srgbClr val="000000"/>
                </a:solidFill>
                <a:latin typeface="Arial"/>
                <a:ea typeface="Arial"/>
                <a:cs typeface="Arial"/>
              </a:rPr>
              <a:t>We want them to have a relaxed and fun experience</a:t>
            </a:r>
            <a:r>
              <a:rPr lang="en-US" sz="1100" b="0" i="0">
                <a:solidFill>
                  <a:srgbClr val="000000"/>
                </a:solidFill>
                <a:latin typeface="Arial"/>
                <a:ea typeface="Arial"/>
                <a:cs typeface="Arial"/>
              </a:rPr>
              <a:t>​</a:t>
            </a:r>
          </a:p>
          <a:p>
            <a:pPr algn="l" rtl="0">
              <a:lnSpc>
                <a:spcPts val="975"/>
              </a:lnSpc>
            </a:pPr>
            <a:r>
              <a:rPr lang="en-US" sz="1100" b="0" i="0" u="none" strike="noStrike" baseline="0">
                <a:solidFill>
                  <a:srgbClr val="262626"/>
                </a:solidFill>
                <a:latin typeface="Arial"/>
                <a:ea typeface="Arial"/>
                <a:cs typeface="Arial"/>
              </a:rPr>
              <a:t> </a:t>
            </a:r>
            <a:r>
              <a:rPr lang="en-US" sz="1100" b="0" i="0">
                <a:solidFill>
                  <a:srgbClr val="000000"/>
                </a:solidFill>
                <a:latin typeface="Arial"/>
                <a:ea typeface="Arial"/>
                <a:cs typeface="Arial"/>
              </a:rPr>
              <a:t>​</a:t>
            </a:r>
          </a:p>
          <a:p>
            <a:pPr algn="l" rtl="0">
              <a:lnSpc>
                <a:spcPts val="1125"/>
              </a:lnSpc>
            </a:pPr>
            <a:r>
              <a:rPr lang="en-US" sz="1100" b="1" i="0" u="sng" baseline="0">
                <a:solidFill>
                  <a:srgbClr val="404040"/>
                </a:solidFill>
                <a:latin typeface="Arial"/>
                <a:ea typeface="Arial"/>
                <a:cs typeface="Arial"/>
              </a:rPr>
              <a:t>Discovery/Qualification</a:t>
            </a:r>
            <a:r>
              <a:rPr lang="en-US" sz="1100" b="0" i="0">
                <a:solidFill>
                  <a:srgbClr val="000000"/>
                </a:solidFill>
                <a:latin typeface="Arial"/>
                <a:ea typeface="Arial"/>
                <a:cs typeface="Arial"/>
              </a:rPr>
              <a:t>​</a:t>
            </a:r>
          </a:p>
          <a:p>
            <a:pPr marL="257175" lvl="0" indent="-257175" algn="l" rtl="0">
              <a:lnSpc>
                <a:spcPts val="1050"/>
              </a:lnSpc>
              <a:buFont typeface="Symbol,Sans-Serif"/>
              <a:buChar char=""/>
            </a:pPr>
            <a:r>
              <a:rPr lang="en-US" sz="1100" b="0" i="0" u="none" strike="noStrike" baseline="0">
                <a:solidFill>
                  <a:srgbClr val="000000"/>
                </a:solidFill>
                <a:latin typeface="Arial"/>
                <a:ea typeface="Arial"/>
                <a:cs typeface="Arial"/>
              </a:rPr>
              <a:t>Best if we can sit down to GTKY</a:t>
            </a:r>
            <a:r>
              <a:rPr lang="en-US" sz="1100" b="0" i="0">
                <a:solidFill>
                  <a:srgbClr val="000000"/>
                </a:solidFill>
                <a:latin typeface="Arial"/>
                <a:ea typeface="Arial"/>
                <a:cs typeface="Arial"/>
              </a:rPr>
              <a:t>​</a:t>
            </a:r>
          </a:p>
          <a:p>
            <a:pPr marL="257175" lvl="0" indent="-257175" algn="l" rtl="0">
              <a:lnSpc>
                <a:spcPts val="1050"/>
              </a:lnSpc>
              <a:buFont typeface="Symbol,Sans-Serif"/>
              <a:buChar char=""/>
            </a:pPr>
            <a:r>
              <a:rPr lang="en-US" sz="1100" b="0" i="0" u="none" strike="noStrike" baseline="0">
                <a:solidFill>
                  <a:srgbClr val="000000"/>
                </a:solidFill>
                <a:latin typeface="Arial"/>
                <a:ea typeface="Arial"/>
                <a:cs typeface="Arial"/>
              </a:rPr>
              <a:t>Small table by FD, lobby area, or maybe adjacent office that is comfortable</a:t>
            </a:r>
            <a:r>
              <a:rPr lang="en-US" sz="1100" b="0" i="0">
                <a:solidFill>
                  <a:srgbClr val="000000"/>
                </a:solidFill>
                <a:latin typeface="Arial"/>
                <a:ea typeface="Arial"/>
                <a:cs typeface="Arial"/>
              </a:rPr>
              <a:t>​</a:t>
            </a:r>
          </a:p>
          <a:p>
            <a:pPr marL="257175" lvl="0" indent="-257175" algn="l" rtl="0">
              <a:lnSpc>
                <a:spcPts val="1050"/>
              </a:lnSpc>
              <a:buFont typeface="Symbol,Sans-Serif"/>
              <a:buChar char=""/>
            </a:pPr>
            <a:r>
              <a:rPr lang="en-US" sz="1100" b="0" i="0" u="none" strike="noStrike" baseline="0">
                <a:solidFill>
                  <a:srgbClr val="000000"/>
                </a:solidFill>
                <a:latin typeface="Arial"/>
                <a:ea typeface="Arial"/>
                <a:cs typeface="Arial"/>
              </a:rPr>
              <a:t>This step is optional and a great opportunity for us to learn, listen, and take notes </a:t>
            </a:r>
            <a:r>
              <a:rPr lang="en-US" sz="1100" b="0" i="0">
                <a:solidFill>
                  <a:srgbClr val="000000"/>
                </a:solidFill>
                <a:latin typeface="Arial"/>
                <a:ea typeface="Arial"/>
                <a:cs typeface="Arial"/>
              </a:rPr>
              <a:t>​</a:t>
            </a:r>
          </a:p>
          <a:p>
            <a:pPr marL="257175" lvl="0" indent="-257175" algn="l" rtl="0">
              <a:lnSpc>
                <a:spcPts val="1050"/>
              </a:lnSpc>
              <a:buFont typeface="Symbol,Sans-Serif"/>
              <a:buChar char=""/>
            </a:pPr>
            <a:r>
              <a:rPr lang="en-US" sz="1100" b="0" i="0" u="none" strike="noStrike" baseline="0">
                <a:solidFill>
                  <a:srgbClr val="000000"/>
                </a:solidFill>
                <a:latin typeface="Arial"/>
                <a:ea typeface="Arial"/>
                <a:cs typeface="Arial"/>
              </a:rPr>
              <a:t>If you prefer to engage in DISCOVERY questions o</a:t>
            </a:r>
            <a:r>
              <a:rPr lang="en-US" sz="1200" b="0" i="0" u="none" strike="noStrike" baseline="0">
                <a:solidFill>
                  <a:srgbClr val="000000"/>
                </a:solidFill>
                <a:latin typeface="ConduitITCStd Light"/>
                <a:ea typeface="Arial"/>
                <a:cs typeface="Arial"/>
              </a:rPr>
              <a:t>n a walk/talk tour, do what is most comfortable to you</a:t>
            </a:r>
            <a:endParaRPr lang="en-US">
              <a:solidFill>
                <a:prstClr val="black"/>
              </a:solidFill>
              <a:latin typeface="Century Gothic" panose="020B0502020202020204"/>
            </a:endParaRPr>
          </a:p>
        </p:txBody>
      </p:sp>
      <p:sp>
        <p:nvSpPr>
          <p:cNvPr id="2" name="TextBox 1">
            <a:extLst>
              <a:ext uri="{FF2B5EF4-FFF2-40B4-BE49-F238E27FC236}">
                <a16:creationId xmlns:a16="http://schemas.microsoft.com/office/drawing/2014/main" id="{30679333-32B9-6DA0-22F7-88E8CBBC7CED}"/>
              </a:ext>
            </a:extLst>
          </p:cNvPr>
          <p:cNvSpPr txBox="1"/>
          <p:nvPr/>
        </p:nvSpPr>
        <p:spPr>
          <a:xfrm>
            <a:off x="563574" y="832564"/>
            <a:ext cx="7547972" cy="461665"/>
          </a:xfrm>
          <a:prstGeom prst="rect">
            <a:avLst/>
          </a:prstGeom>
          <a:noFill/>
        </p:spPr>
        <p:txBody>
          <a:bodyPr wrap="square" lIns="91440" tIns="45720" rIns="91440" bIns="45720" anchor="t">
            <a:spAutoFit/>
          </a:bodyPr>
          <a:lstStyle/>
          <a:p>
            <a:r>
              <a:rPr lang="en-US" sz="2400" b="1">
                <a:latin typeface="Arial"/>
                <a:cs typeface="Arial"/>
              </a:rPr>
              <a:t>OUR SERVICE: BUILDING RAPPORT </a:t>
            </a:r>
          </a:p>
        </p:txBody>
      </p:sp>
    </p:spTree>
    <p:extLst>
      <p:ext uri="{BB962C8B-B14F-4D97-AF65-F5344CB8AC3E}">
        <p14:creationId xmlns:p14="http://schemas.microsoft.com/office/powerpoint/2010/main" val="233245037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9B85F2-1E09-4A48-B2E7-43EFABB8281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0637796B-E23C-E9F1-F814-0B191CB5BF35}"/>
              </a:ext>
            </a:extLst>
          </p:cNvPr>
          <p:cNvSpPr txBox="1"/>
          <p:nvPr/>
        </p:nvSpPr>
        <p:spPr>
          <a:xfrm>
            <a:off x="848510" y="898701"/>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QUARTERLY</a:t>
            </a:r>
          </a:p>
        </p:txBody>
      </p:sp>
      <p:sp>
        <p:nvSpPr>
          <p:cNvPr id="6" name="Rounded Rectangle 5">
            <a:extLst>
              <a:ext uri="{FF2B5EF4-FFF2-40B4-BE49-F238E27FC236}">
                <a16:creationId xmlns:a16="http://schemas.microsoft.com/office/drawing/2014/main" id="{7AB1C3A9-7E2C-BC07-9D07-4E88454AF5CE}"/>
              </a:ext>
            </a:extLst>
          </p:cNvPr>
          <p:cNvSpPr/>
          <p:nvPr/>
        </p:nvSpPr>
        <p:spPr>
          <a:xfrm>
            <a:off x="977051" y="1741144"/>
            <a:ext cx="1001864" cy="18568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A81C422-3A1F-E69F-ED4E-F62C78E36183}"/>
              </a:ext>
            </a:extLst>
          </p:cNvPr>
          <p:cNvGrpSpPr/>
          <p:nvPr/>
        </p:nvGrpSpPr>
        <p:grpSpPr>
          <a:xfrm>
            <a:off x="1324094" y="1582248"/>
            <a:ext cx="307777" cy="317791"/>
            <a:chOff x="2449210" y="1605396"/>
            <a:chExt cx="307777" cy="317791"/>
          </a:xfrm>
        </p:grpSpPr>
        <p:sp>
          <p:nvSpPr>
            <p:cNvPr id="12" name="Oval 11">
              <a:extLst>
                <a:ext uri="{FF2B5EF4-FFF2-40B4-BE49-F238E27FC236}">
                  <a16:creationId xmlns:a16="http://schemas.microsoft.com/office/drawing/2014/main" id="{0904A13B-7DA0-4801-400D-C70DF757D050}"/>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7EECE4F7-73DB-2F5B-E476-04E63ECFF110}"/>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1</a:t>
              </a:r>
              <a:endParaRPr lang="en-US" sz="1400">
                <a:latin typeface="Arial" panose="020B0604020202020204" pitchFamily="34" charset="0"/>
                <a:cs typeface="Arial" panose="020B0604020202020204" pitchFamily="34" charset="0"/>
              </a:endParaRPr>
            </a:p>
          </p:txBody>
        </p:sp>
      </p:grpSp>
      <p:sp>
        <p:nvSpPr>
          <p:cNvPr id="15" name="Rounded Rectangle 14">
            <a:extLst>
              <a:ext uri="{FF2B5EF4-FFF2-40B4-BE49-F238E27FC236}">
                <a16:creationId xmlns:a16="http://schemas.microsoft.com/office/drawing/2014/main" id="{6CBA55B6-E02B-AD5B-2CF6-5C3C5623654B}"/>
              </a:ext>
            </a:extLst>
          </p:cNvPr>
          <p:cNvSpPr/>
          <p:nvPr/>
        </p:nvSpPr>
        <p:spPr>
          <a:xfrm>
            <a:off x="2230516" y="1741144"/>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4051EF23-9022-018F-681B-B3B233379458}"/>
              </a:ext>
            </a:extLst>
          </p:cNvPr>
          <p:cNvGrpSpPr/>
          <p:nvPr/>
        </p:nvGrpSpPr>
        <p:grpSpPr>
          <a:xfrm>
            <a:off x="2577559" y="1582248"/>
            <a:ext cx="307777" cy="317791"/>
            <a:chOff x="2449210" y="1605396"/>
            <a:chExt cx="307777" cy="317791"/>
          </a:xfrm>
        </p:grpSpPr>
        <p:sp>
          <p:nvSpPr>
            <p:cNvPr id="18" name="Oval 17">
              <a:extLst>
                <a:ext uri="{FF2B5EF4-FFF2-40B4-BE49-F238E27FC236}">
                  <a16:creationId xmlns:a16="http://schemas.microsoft.com/office/drawing/2014/main" id="{89DF2818-827C-2EEB-9535-33F5DC3532C9}"/>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5EEDC946-AC10-139C-D91F-4FC01B7FCCCA}"/>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2</a:t>
              </a:r>
              <a:endParaRPr lang="en-US" sz="140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F880B376-49BF-7ACB-A42B-25A83478800C}"/>
              </a:ext>
            </a:extLst>
          </p:cNvPr>
          <p:cNvSpPr/>
          <p:nvPr/>
        </p:nvSpPr>
        <p:spPr>
          <a:xfrm>
            <a:off x="956653" y="1802356"/>
            <a:ext cx="1017710" cy="1795232"/>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Retail Audit</a:t>
            </a:r>
          </a:p>
          <a:p>
            <a:pPr algn="ctr"/>
            <a:endParaRPr lang="en-US" sz="900" b="1">
              <a:effectLst/>
              <a:latin typeface="Arial" panose="020B0604020202020204" pitchFamily="34" charset="0"/>
              <a:ea typeface="Times New Roman" panose="02020603050405020304" pitchFamily="18" charset="0"/>
              <a:cs typeface="Arial" panose="020B0604020202020204" pitchFamily="34" charset="0"/>
            </a:endParaRPr>
          </a:p>
          <a:p>
            <a:pPr algn="ctr"/>
            <a:r>
              <a:rPr lang="en-US" sz="900" b="1">
                <a:latin typeface="Arial" panose="020B0604020202020204" pitchFamily="34" charset="0"/>
                <a:ea typeface="Times New Roman" panose="02020603050405020304" pitchFamily="18" charset="0"/>
                <a:cs typeface="Arial" panose="020B0604020202020204" pitchFamily="34" charset="0"/>
              </a:rPr>
              <a:t>Full retail audit with scoring of your pro shop performed by R&amp;C Team</a:t>
            </a:r>
            <a:endParaRPr lang="en-US" sz="900">
              <a:effectLst/>
              <a:latin typeface="Arial" panose="020B0604020202020204" pitchFamily="34" charset="0"/>
              <a:ea typeface="Times New Roman" panose="02020603050405020304" pitchFamily="18" charset="0"/>
              <a:cs typeface="Arial" panose="020B0604020202020204" pitchFamily="34" charset="0"/>
            </a:endParaRPr>
          </a:p>
        </p:txBody>
      </p:sp>
      <p:sp>
        <p:nvSpPr>
          <p:cNvPr id="58" name="Rectangle 57">
            <a:extLst>
              <a:ext uri="{FF2B5EF4-FFF2-40B4-BE49-F238E27FC236}">
                <a16:creationId xmlns:a16="http://schemas.microsoft.com/office/drawing/2014/main" id="{796D87A7-6DA8-E2EF-1313-9ABD8BAF027D}"/>
              </a:ext>
            </a:extLst>
          </p:cNvPr>
          <p:cNvSpPr/>
          <p:nvPr/>
        </p:nvSpPr>
        <p:spPr>
          <a:xfrm>
            <a:off x="1020735" y="3039811"/>
            <a:ext cx="913113" cy="65084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71450" indent="-171450">
              <a:buFont typeface="System Font Regular"/>
              <a:buChar char="●"/>
            </a:pPr>
            <a:endParaRPr lang="en-US" sz="1000">
              <a:latin typeface="Acumin Pro ExtraCondensed" panose="020B0508020202020204" pitchFamily="34" charset="77"/>
            </a:endParaRPr>
          </a:p>
        </p:txBody>
      </p:sp>
      <p:sp>
        <p:nvSpPr>
          <p:cNvPr id="59" name="TextBox 58">
            <a:extLst>
              <a:ext uri="{FF2B5EF4-FFF2-40B4-BE49-F238E27FC236}">
                <a16:creationId xmlns:a16="http://schemas.microsoft.com/office/drawing/2014/main" id="{AC7D9236-B0FB-BC8A-FCF7-597C121FD279}"/>
              </a:ext>
            </a:extLst>
          </p:cNvPr>
          <p:cNvSpPr txBox="1"/>
          <p:nvPr/>
        </p:nvSpPr>
        <p:spPr>
          <a:xfrm>
            <a:off x="945907" y="4083723"/>
            <a:ext cx="7203826" cy="10214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0" lvl="1" defTabSz="400050">
              <a:lnSpc>
                <a:spcPct val="90000"/>
              </a:lnSpc>
              <a:spcBef>
                <a:spcPct val="0"/>
              </a:spcBef>
              <a:spcAft>
                <a:spcPct val="15000"/>
              </a:spcAft>
            </a:pPr>
            <a:r>
              <a:rPr lang="en-US" sz="1050" kern="1200">
                <a:solidFill>
                  <a:schemeClr val="tx1"/>
                </a:solidFill>
                <a:latin typeface="Arial" panose="020B0604020202020204" pitchFamily="34" charset="0"/>
                <a:cs typeface="Arial" panose="020B0604020202020204" pitchFamily="34" charset="0"/>
              </a:rPr>
              <a:t>Our </a:t>
            </a:r>
            <a:r>
              <a:rPr lang="en-US" sz="1050">
                <a:solidFill>
                  <a:schemeClr val="tx1"/>
                </a:solidFill>
                <a:latin typeface="Arial" panose="020B0604020202020204" pitchFamily="34" charset="0"/>
                <a:cs typeface="Arial" panose="020B0604020202020204" pitchFamily="34" charset="0"/>
              </a:rPr>
              <a:t>quarterly audit and strategy review provides a chance to ensure standards are being met while identifying areas of growth and improvement in the future.</a:t>
            </a:r>
            <a:r>
              <a:rPr lang="en-US" sz="1050" kern="1200">
                <a:solidFill>
                  <a:schemeClr val="tx1"/>
                </a:solidFill>
                <a:latin typeface="Arial" panose="020B0604020202020204" pitchFamily="34" charset="0"/>
                <a:cs typeface="Arial" panose="020B0604020202020204" pitchFamily="34" charset="0"/>
              </a:rPr>
              <a:t> </a:t>
            </a:r>
            <a:endParaRPr lang="en-US" sz="900" kern="12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309E4FA9-2E1E-ABDA-7AD3-830863944F13}"/>
              </a:ext>
            </a:extLst>
          </p:cNvPr>
          <p:cNvSpPr/>
          <p:nvPr/>
        </p:nvSpPr>
        <p:spPr>
          <a:xfrm>
            <a:off x="2256628" y="1859509"/>
            <a:ext cx="1001864" cy="1717985"/>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Strategy Review/Discussion</a:t>
            </a:r>
          </a:p>
          <a:p>
            <a:pPr algn="ctr"/>
            <a:endParaRPr lang="en-US" sz="900" b="1">
              <a:effectLst/>
              <a:latin typeface="Arial" panose="020B0604020202020204" pitchFamily="34" charset="0"/>
              <a:ea typeface="Times New Roman" panose="02020603050405020304" pitchFamily="18" charset="0"/>
              <a:cs typeface="Arial" panose="020B0604020202020204" pitchFamily="34" charset="0"/>
            </a:endParaRPr>
          </a:p>
          <a:p>
            <a:pPr algn="ctr"/>
            <a:r>
              <a:rPr lang="en-US" sz="900" b="1">
                <a:latin typeface="Arial" panose="020B0604020202020204" pitchFamily="34" charset="0"/>
                <a:ea typeface="Times New Roman" panose="02020603050405020304" pitchFamily="18" charset="0"/>
                <a:cs typeface="Arial" panose="020B0604020202020204" pitchFamily="34" charset="0"/>
              </a:rPr>
              <a:t>Actionable items and strategy discussion between managers and R&amp;C team</a:t>
            </a:r>
            <a:endParaRPr lang="en-US" sz="900">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a:extLst>
              <a:ext uri="{FF2B5EF4-FFF2-40B4-BE49-F238E27FC236}">
                <a16:creationId xmlns:a16="http://schemas.microsoft.com/office/drawing/2014/main" id="{D1A69FC8-1F4C-8692-14AF-BDBB4864598E}"/>
              </a:ext>
            </a:extLst>
          </p:cNvPr>
          <p:cNvGrpSpPr/>
          <p:nvPr/>
        </p:nvGrpSpPr>
        <p:grpSpPr>
          <a:xfrm>
            <a:off x="8348871" y="4344849"/>
            <a:ext cx="795129" cy="798651"/>
            <a:chOff x="8348871" y="4344849"/>
            <a:chExt cx="795129" cy="798651"/>
          </a:xfrm>
        </p:grpSpPr>
        <p:sp>
          <p:nvSpPr>
            <p:cNvPr id="11" name="Rectangle 10">
              <a:extLst>
                <a:ext uri="{FF2B5EF4-FFF2-40B4-BE49-F238E27FC236}">
                  <a16:creationId xmlns:a16="http://schemas.microsoft.com/office/drawing/2014/main" id="{BD017078-D3BF-DF7F-D922-BFA6221FB0B7}"/>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C73C965D-2004-2020-E443-F3445E2BB7E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0" name="Rectangle 19">
            <a:extLst>
              <a:ext uri="{FF2B5EF4-FFF2-40B4-BE49-F238E27FC236}">
                <a16:creationId xmlns:a16="http://schemas.microsoft.com/office/drawing/2014/main" id="{526A1BF0-E063-DDED-9D0B-D8669C87B033}"/>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7A24AB1B-ABA6-0831-F7BF-B5A908E15BAD}"/>
              </a:ext>
            </a:extLst>
          </p:cNvPr>
          <p:cNvSpPr txBox="1"/>
          <p:nvPr/>
        </p:nvSpPr>
        <p:spPr>
          <a:xfrm>
            <a:off x="848510" y="3883582"/>
            <a:ext cx="3156816" cy="276999"/>
          </a:xfrm>
          <a:prstGeom prst="rect">
            <a:avLst/>
          </a:prstGeom>
          <a:noFill/>
        </p:spPr>
        <p:txBody>
          <a:bodyPr wrap="square">
            <a:spAutoFit/>
          </a:bodyPr>
          <a:lstStyle/>
          <a:p>
            <a:pPr>
              <a:spcAft>
                <a:spcPts val="600"/>
              </a:spcAft>
            </a:pPr>
            <a:r>
              <a:rPr lang="en-US" sz="1200" b="1" u="sng">
                <a:latin typeface="Arial" panose="020B0604020202020204" pitchFamily="34" charset="0"/>
                <a:cs typeface="Arial" panose="020B0604020202020204" pitchFamily="34" charset="0"/>
              </a:rPr>
              <a:t>WHY WE DO THIS  </a:t>
            </a:r>
          </a:p>
        </p:txBody>
      </p:sp>
    </p:spTree>
    <p:extLst>
      <p:ext uri="{BB962C8B-B14F-4D97-AF65-F5344CB8AC3E}">
        <p14:creationId xmlns:p14="http://schemas.microsoft.com/office/powerpoint/2010/main" val="1948498016"/>
      </p:ext>
    </p:extLst>
  </p:cSld>
  <p:clrMapOvr>
    <a:masterClrMapping/>
  </p:clrMapOvr>
  <p:transition spd="slow">
    <p:push/>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2EAB3-DAE7-0758-AB3A-0C948E551396}"/>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515231D-DE31-E55F-A2BE-C3E18223D28D}"/>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4B77EC55-A93E-2AFE-DC58-64802B2C0AE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AFD7AC1B-88CA-4E84-AE5D-FED4E664C5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58081CAB-4EFA-877B-AE9F-9D4DDE3B5B35}"/>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9982838-E585-339D-91E1-70370C41926A}"/>
              </a:ext>
            </a:extLst>
          </p:cNvPr>
          <p:cNvGrpSpPr/>
          <p:nvPr/>
        </p:nvGrpSpPr>
        <p:grpSpPr>
          <a:xfrm>
            <a:off x="2902747" y="1997998"/>
            <a:ext cx="182880" cy="261610"/>
            <a:chOff x="730636" y="2625585"/>
            <a:chExt cx="182880" cy="261610"/>
          </a:xfrm>
        </p:grpSpPr>
        <p:sp>
          <p:nvSpPr>
            <p:cNvPr id="30" name="Oval 29">
              <a:extLst>
                <a:ext uri="{FF2B5EF4-FFF2-40B4-BE49-F238E27FC236}">
                  <a16:creationId xmlns:a16="http://schemas.microsoft.com/office/drawing/2014/main" id="{1C02BB85-2985-8165-995E-769F1912865A}"/>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9B667539-F80E-7C4B-F85D-AAA81D3DCAB6}"/>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5B1A6043-7F59-11FD-D0F5-062BD97681F2}"/>
              </a:ext>
            </a:extLst>
          </p:cNvPr>
          <p:cNvGrpSpPr/>
          <p:nvPr/>
        </p:nvGrpSpPr>
        <p:grpSpPr>
          <a:xfrm>
            <a:off x="2938212" y="3247350"/>
            <a:ext cx="182880" cy="261610"/>
            <a:chOff x="730636" y="2609486"/>
            <a:chExt cx="182880" cy="261610"/>
          </a:xfrm>
        </p:grpSpPr>
        <p:sp>
          <p:nvSpPr>
            <p:cNvPr id="33" name="Oval 32">
              <a:extLst>
                <a:ext uri="{FF2B5EF4-FFF2-40B4-BE49-F238E27FC236}">
                  <a16:creationId xmlns:a16="http://schemas.microsoft.com/office/drawing/2014/main" id="{20B0B1B1-E3B4-3C47-C7CD-F21C579293CA}"/>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0133137-F87D-1432-A5E2-F453DA4CBAEE}"/>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152C11EE-187E-1455-7BE7-9979E2D849A6}"/>
              </a:ext>
            </a:extLst>
          </p:cNvPr>
          <p:cNvSpPr txBox="1"/>
          <p:nvPr/>
        </p:nvSpPr>
        <p:spPr>
          <a:xfrm>
            <a:off x="2658693" y="2210302"/>
            <a:ext cx="6010623" cy="1277273"/>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Action plan highlighting new product with suggestive selling tips, promotions/deals, and sampling outline</a:t>
            </a:r>
          </a:p>
          <a:p>
            <a:pPr marL="742950" lvl="1" indent="-285750">
              <a:buFont typeface="System Font Regular"/>
              <a:buChar char="◉"/>
            </a:pPr>
            <a:r>
              <a:rPr lang="en-US" sz="1100">
                <a:latin typeface="Arial" panose="020B0604020202020204" pitchFamily="34" charset="0"/>
                <a:cs typeface="Arial" panose="020B0604020202020204" pitchFamily="34" charset="0"/>
              </a:rPr>
              <a:t>Managers should print and laminate (using Staples/Amazon laminating sheets)</a:t>
            </a:r>
          </a:p>
          <a:p>
            <a:pPr marL="742950" lvl="1" indent="-285750">
              <a:buFont typeface="System Font Regular"/>
              <a:buChar char="◉"/>
            </a:pPr>
            <a:r>
              <a:rPr lang="en-US" sz="1100">
                <a:latin typeface="Arial" panose="020B0604020202020204" pitchFamily="34" charset="0"/>
                <a:cs typeface="Arial" panose="020B0604020202020204" pitchFamily="34" charset="0"/>
              </a:rPr>
              <a:t>Store at the FD along with Shift Goals and Cooler POG</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4326D9BC-23E2-5EBE-49C8-36C37FAF3408}"/>
              </a:ext>
            </a:extLst>
          </p:cNvPr>
          <p:cNvSpPr txBox="1"/>
          <p:nvPr/>
        </p:nvSpPr>
        <p:spPr>
          <a:xfrm>
            <a:off x="3121092" y="1974914"/>
            <a:ext cx="2639833" cy="307777"/>
          </a:xfrm>
          <a:prstGeom prst="rect">
            <a:avLst/>
          </a:prstGeom>
          <a:noFill/>
        </p:spPr>
        <p:txBody>
          <a:bodyPr wrap="square" rtlCol="0">
            <a:spAutoFit/>
          </a:bodyPr>
          <a:lstStyle/>
          <a:p>
            <a:r>
              <a:rPr lang="en-US" sz="1400" b="1"/>
              <a:t>OVERVIEW </a:t>
            </a:r>
          </a:p>
        </p:txBody>
      </p:sp>
      <p:sp>
        <p:nvSpPr>
          <p:cNvPr id="43" name="TextBox 42">
            <a:extLst>
              <a:ext uri="{FF2B5EF4-FFF2-40B4-BE49-F238E27FC236}">
                <a16:creationId xmlns:a16="http://schemas.microsoft.com/office/drawing/2014/main" id="{BE0D91C2-F297-49D8-22B7-1C991E268F43}"/>
              </a:ext>
            </a:extLst>
          </p:cNvPr>
          <p:cNvSpPr txBox="1"/>
          <p:nvPr/>
        </p:nvSpPr>
        <p:spPr>
          <a:xfrm>
            <a:off x="3098853" y="3247350"/>
            <a:ext cx="2639833" cy="307777"/>
          </a:xfrm>
          <a:prstGeom prst="rect">
            <a:avLst/>
          </a:prstGeom>
          <a:noFill/>
        </p:spPr>
        <p:txBody>
          <a:bodyPr wrap="square" rtlCol="0">
            <a:spAutoFit/>
          </a:bodyPr>
          <a:lstStyle/>
          <a:p>
            <a:r>
              <a:rPr lang="en-US" sz="1400" b="1"/>
              <a:t>REVIEW   </a:t>
            </a:r>
          </a:p>
        </p:txBody>
      </p:sp>
      <p:sp>
        <p:nvSpPr>
          <p:cNvPr id="44" name="TextBox 43">
            <a:extLst>
              <a:ext uri="{FF2B5EF4-FFF2-40B4-BE49-F238E27FC236}">
                <a16:creationId xmlns:a16="http://schemas.microsoft.com/office/drawing/2014/main" id="{1652E975-5013-944D-629C-CE5889FDAF42}"/>
              </a:ext>
            </a:extLst>
          </p:cNvPr>
          <p:cNvSpPr txBox="1"/>
          <p:nvPr/>
        </p:nvSpPr>
        <p:spPr>
          <a:xfrm>
            <a:off x="2658693" y="3499641"/>
            <a:ext cx="6010623" cy="1615827"/>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Awareness of new product launches and product highlights</a:t>
            </a:r>
          </a:p>
          <a:p>
            <a:pPr marL="742950" lvl="1" indent="-285750">
              <a:buFont typeface="System Font Regular"/>
              <a:buChar char="◉"/>
            </a:pPr>
            <a:r>
              <a:rPr lang="en-US" sz="1100">
                <a:latin typeface="Arial" panose="020B0604020202020204" pitchFamily="34" charset="0"/>
                <a:cs typeface="Arial" panose="020B0604020202020204" pitchFamily="34" charset="0"/>
              </a:rPr>
              <a:t>Understand promotions (+ contests) and how to correctly ring up in MOSO</a:t>
            </a:r>
          </a:p>
          <a:p>
            <a:pPr marL="742950" lvl="1" indent="-285750">
              <a:buFont typeface="System Font Regular"/>
              <a:buChar char="◉"/>
            </a:pPr>
            <a:r>
              <a:rPr lang="en-US" sz="1100">
                <a:latin typeface="Arial" panose="020B0604020202020204" pitchFamily="34" charset="0"/>
                <a:cs typeface="Arial" panose="020B0604020202020204" pitchFamily="34" charset="0"/>
              </a:rPr>
              <a:t>Understanding sampling guidelines and supplies needed- will also send sampling tool checklist 1 week before the new month to ensure compliance</a:t>
            </a:r>
          </a:p>
          <a:p>
            <a:pPr marL="742950" lvl="1" indent="-285750">
              <a:buFont typeface="System Font Regular"/>
              <a:buChar char="◉"/>
            </a:pPr>
            <a:r>
              <a:rPr lang="en-US" sz="1100">
                <a:latin typeface="Arial" panose="020B0604020202020204" pitchFamily="34" charset="0"/>
                <a:cs typeface="Arial" panose="020B0604020202020204" pitchFamily="34" charset="0"/>
              </a:rPr>
              <a:t>Correctly merchandise new products and execute sale and/or promotional tables when directed. </a:t>
            </a: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7A17EC7-0281-5B0D-282F-75E27C50EDEF}"/>
              </a:ext>
            </a:extLst>
          </p:cNvPr>
          <p:cNvSpPr txBox="1"/>
          <p:nvPr/>
        </p:nvSpPr>
        <p:spPr>
          <a:xfrm>
            <a:off x="1074688" y="577949"/>
            <a:ext cx="67548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R&amp;C Monthly Action Plan</a:t>
            </a:r>
          </a:p>
        </p:txBody>
      </p:sp>
      <p:sp>
        <p:nvSpPr>
          <p:cNvPr id="3" name="TextBox 2">
            <a:extLst>
              <a:ext uri="{FF2B5EF4-FFF2-40B4-BE49-F238E27FC236}">
                <a16:creationId xmlns:a16="http://schemas.microsoft.com/office/drawing/2014/main" id="{3EFAD2B4-5073-9257-ED90-11CC2D6EB1AD}"/>
              </a:ext>
            </a:extLst>
          </p:cNvPr>
          <p:cNvSpPr txBox="1"/>
          <p:nvPr/>
        </p:nvSpPr>
        <p:spPr>
          <a:xfrm>
            <a:off x="879400" y="1333055"/>
            <a:ext cx="7559305" cy="261610"/>
          </a:xfrm>
          <a:prstGeom prst="rect">
            <a:avLst/>
          </a:prstGeom>
          <a:noFill/>
        </p:spPr>
        <p:txBody>
          <a:bodyPr wrap="square">
            <a:spAutoFit/>
          </a:bodyPr>
          <a:lstStyle/>
          <a:p>
            <a:pPr>
              <a:spcAft>
                <a:spcPts val="450"/>
              </a:spcAft>
              <a:buSzPct val="100000"/>
            </a:pPr>
            <a:r>
              <a:rPr lang="en-US" sz="1100" b="1" u="none" strike="noStrike">
                <a:solidFill>
                  <a:srgbClr val="000000"/>
                </a:solidFill>
                <a:effectLst/>
                <a:latin typeface="Arial" panose="020B0604020202020204" pitchFamily="34" charset="0"/>
                <a:cs typeface="Arial" panose="020B0604020202020204" pitchFamily="34" charset="0"/>
              </a:rPr>
              <a:t>To provide a standardized member experience, the support team will publish a one page guide each month.</a:t>
            </a:r>
            <a:endParaRPr lang="en-US" sz="1100" b="1" u="none" strike="noStrike">
              <a:effectLst/>
              <a:latin typeface="Arial" panose="020B0604020202020204" pitchFamily="34" charset="0"/>
              <a:cs typeface="Arial" panose="020B0604020202020204" pitchFamily="34" charset="0"/>
            </a:endParaRPr>
          </a:p>
        </p:txBody>
      </p:sp>
      <p:pic>
        <p:nvPicPr>
          <p:cNvPr id="9" name="Picture 8" descr="A yellow and black list with yellow text&#10;&#10;AI-generated content may be incorrect.">
            <a:extLst>
              <a:ext uri="{FF2B5EF4-FFF2-40B4-BE49-F238E27FC236}">
                <a16:creationId xmlns:a16="http://schemas.microsoft.com/office/drawing/2014/main" id="{B195BA68-3E34-6E1D-4686-299258635EF7}"/>
              </a:ext>
            </a:extLst>
          </p:cNvPr>
          <p:cNvPicPr>
            <a:picLocks noChangeAspect="1"/>
          </p:cNvPicPr>
          <p:nvPr/>
        </p:nvPicPr>
        <p:blipFill>
          <a:blip r:embed="rId4"/>
          <a:stretch>
            <a:fillRect/>
          </a:stretch>
        </p:blipFill>
        <p:spPr>
          <a:xfrm>
            <a:off x="199138" y="1681144"/>
            <a:ext cx="2493228" cy="322653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88635267"/>
      </p:ext>
    </p:extLst>
  </p:cSld>
  <p:clrMapOvr>
    <a:masterClrMapping/>
  </p:clrMapOvr>
  <p:transition spd="slow">
    <p:push/>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468EA-3C1C-7280-C214-4CC1D4AB35A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979B4EB-BAC2-7090-9BAE-DB9F808CA91E}"/>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D85E1AF6-6C19-7FA3-D495-B1CC30ECD568}"/>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F60D3553-FC0C-35FA-A67E-A56A3C9021B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662CBBDD-167C-E275-1F13-A1D2BEC9A3A3}"/>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CFD8E7D-BC99-4E46-CDB8-0528AFD7948A}"/>
              </a:ext>
            </a:extLst>
          </p:cNvPr>
          <p:cNvGrpSpPr/>
          <p:nvPr/>
        </p:nvGrpSpPr>
        <p:grpSpPr>
          <a:xfrm>
            <a:off x="2902747" y="1997998"/>
            <a:ext cx="182880" cy="261610"/>
            <a:chOff x="730636" y="2625585"/>
            <a:chExt cx="182880" cy="261610"/>
          </a:xfrm>
        </p:grpSpPr>
        <p:sp>
          <p:nvSpPr>
            <p:cNvPr id="30" name="Oval 29">
              <a:extLst>
                <a:ext uri="{FF2B5EF4-FFF2-40B4-BE49-F238E27FC236}">
                  <a16:creationId xmlns:a16="http://schemas.microsoft.com/office/drawing/2014/main" id="{8A0F29C0-0448-9DE7-6494-B39EEAF15E95}"/>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70177FF8-B9C7-E027-0C1F-E7C0370FB6FE}"/>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9252297B-D76A-B78C-F892-0AF4CA71410E}"/>
              </a:ext>
            </a:extLst>
          </p:cNvPr>
          <p:cNvGrpSpPr/>
          <p:nvPr/>
        </p:nvGrpSpPr>
        <p:grpSpPr>
          <a:xfrm>
            <a:off x="2938212" y="3247350"/>
            <a:ext cx="182880" cy="261610"/>
            <a:chOff x="730636" y="2609486"/>
            <a:chExt cx="182880" cy="261610"/>
          </a:xfrm>
        </p:grpSpPr>
        <p:sp>
          <p:nvSpPr>
            <p:cNvPr id="33" name="Oval 32">
              <a:extLst>
                <a:ext uri="{FF2B5EF4-FFF2-40B4-BE49-F238E27FC236}">
                  <a16:creationId xmlns:a16="http://schemas.microsoft.com/office/drawing/2014/main" id="{4ED48DDA-C4A6-7480-44D1-D98FC1FD572F}"/>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DB9E028B-EC03-E3CC-AA76-E84154ECC8E9}"/>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414B41DB-2A7E-CDD0-3B23-F6BB626658BD}"/>
              </a:ext>
            </a:extLst>
          </p:cNvPr>
          <p:cNvSpPr txBox="1"/>
          <p:nvPr/>
        </p:nvSpPr>
        <p:spPr>
          <a:xfrm>
            <a:off x="2658693" y="2210302"/>
            <a:ext cx="6010623" cy="1107996"/>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Scheduled quarterly and separate from Operations Audit</a:t>
            </a:r>
          </a:p>
          <a:p>
            <a:pPr marL="742950" lvl="1" indent="-285750">
              <a:buFont typeface="System Font Regular"/>
              <a:buChar char="◉"/>
            </a:pPr>
            <a:r>
              <a:rPr lang="en-US" sz="1100">
                <a:latin typeface="Arial" panose="020B0604020202020204" pitchFamily="34" charset="0"/>
                <a:cs typeface="Arial" panose="020B0604020202020204" pitchFamily="34" charset="0"/>
              </a:rPr>
              <a:t>Pass/Fail needing 80% to pass</a:t>
            </a:r>
          </a:p>
          <a:p>
            <a:pPr marL="742950" lvl="1" indent="-285750">
              <a:buFont typeface="System Font Regular"/>
              <a:buChar char="◉"/>
            </a:pPr>
            <a:r>
              <a:rPr lang="en-US" sz="1100">
                <a:latin typeface="Arial" panose="020B0604020202020204" pitchFamily="34" charset="0"/>
                <a:cs typeface="Arial" panose="020B0604020202020204" pitchFamily="34" charset="0"/>
              </a:rPr>
              <a:t>Designed to improve your retail functions and celebrate your successes</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078ADEFF-80E2-592C-A3AB-3AB1970B3DBF}"/>
              </a:ext>
            </a:extLst>
          </p:cNvPr>
          <p:cNvSpPr txBox="1"/>
          <p:nvPr/>
        </p:nvSpPr>
        <p:spPr>
          <a:xfrm>
            <a:off x="3121092" y="1974914"/>
            <a:ext cx="2639833" cy="307777"/>
          </a:xfrm>
          <a:prstGeom prst="rect">
            <a:avLst/>
          </a:prstGeom>
          <a:noFill/>
        </p:spPr>
        <p:txBody>
          <a:bodyPr wrap="square" rtlCol="0">
            <a:spAutoFit/>
          </a:bodyPr>
          <a:lstStyle/>
          <a:p>
            <a:r>
              <a:rPr lang="en-US" sz="1400" b="1"/>
              <a:t>OVERVIEW </a:t>
            </a:r>
          </a:p>
        </p:txBody>
      </p:sp>
      <p:sp>
        <p:nvSpPr>
          <p:cNvPr id="43" name="TextBox 42">
            <a:extLst>
              <a:ext uri="{FF2B5EF4-FFF2-40B4-BE49-F238E27FC236}">
                <a16:creationId xmlns:a16="http://schemas.microsoft.com/office/drawing/2014/main" id="{532A68C2-E6E9-16A2-2743-8FBAE94DAAB3}"/>
              </a:ext>
            </a:extLst>
          </p:cNvPr>
          <p:cNvSpPr txBox="1"/>
          <p:nvPr/>
        </p:nvSpPr>
        <p:spPr>
          <a:xfrm>
            <a:off x="3098853" y="3247350"/>
            <a:ext cx="2639833" cy="307777"/>
          </a:xfrm>
          <a:prstGeom prst="rect">
            <a:avLst/>
          </a:prstGeom>
          <a:noFill/>
        </p:spPr>
        <p:txBody>
          <a:bodyPr wrap="square" rtlCol="0">
            <a:spAutoFit/>
          </a:bodyPr>
          <a:lstStyle/>
          <a:p>
            <a:r>
              <a:rPr lang="en-US" sz="1400" b="1"/>
              <a:t>REVIEW   </a:t>
            </a:r>
          </a:p>
        </p:txBody>
      </p:sp>
      <p:sp>
        <p:nvSpPr>
          <p:cNvPr id="44" name="TextBox 43">
            <a:extLst>
              <a:ext uri="{FF2B5EF4-FFF2-40B4-BE49-F238E27FC236}">
                <a16:creationId xmlns:a16="http://schemas.microsoft.com/office/drawing/2014/main" id="{BF64B876-9F75-9AC6-2779-4D2DC643C378}"/>
              </a:ext>
            </a:extLst>
          </p:cNvPr>
          <p:cNvSpPr txBox="1"/>
          <p:nvPr/>
        </p:nvSpPr>
        <p:spPr>
          <a:xfrm>
            <a:off x="2658693" y="3499641"/>
            <a:ext cx="6010623" cy="1785104"/>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Focused on 5 main areas of your pro shop </a:t>
            </a:r>
          </a:p>
          <a:p>
            <a:pPr marL="1200150" lvl="2" indent="-285750">
              <a:buFont typeface="System Font Regular"/>
              <a:buChar char="◉"/>
            </a:pPr>
            <a:r>
              <a:rPr lang="en-US" sz="1100">
                <a:latin typeface="Arial" panose="020B0604020202020204" pitchFamily="34" charset="0"/>
                <a:cs typeface="Arial" panose="020B0604020202020204" pitchFamily="34" charset="0"/>
              </a:rPr>
              <a:t>Merchandising</a:t>
            </a:r>
          </a:p>
          <a:p>
            <a:pPr marL="1200150" lvl="2" indent="-285750">
              <a:buFont typeface="System Font Regular"/>
              <a:buChar char="◉"/>
            </a:pPr>
            <a:r>
              <a:rPr lang="en-US" sz="1100">
                <a:latin typeface="Arial" panose="020B0604020202020204" pitchFamily="34" charset="0"/>
                <a:cs typeface="Arial" panose="020B0604020202020204" pitchFamily="34" charset="0"/>
              </a:rPr>
              <a:t>Signage/POP</a:t>
            </a:r>
          </a:p>
          <a:p>
            <a:pPr marL="1200150" lvl="2" indent="-285750">
              <a:buFont typeface="System Font Regular"/>
              <a:buChar char="◉"/>
            </a:pPr>
            <a:r>
              <a:rPr lang="en-US" sz="1100">
                <a:latin typeface="Arial" panose="020B0604020202020204" pitchFamily="34" charset="0"/>
                <a:cs typeface="Arial" panose="020B0604020202020204" pitchFamily="34" charset="0"/>
              </a:rPr>
              <a:t>Stock Room and Inventory Management</a:t>
            </a:r>
          </a:p>
          <a:p>
            <a:pPr marL="1200150" lvl="2" indent="-285750">
              <a:buFont typeface="System Font Regular"/>
              <a:buChar char="◉"/>
            </a:pPr>
            <a:r>
              <a:rPr lang="en-US" sz="1100">
                <a:latin typeface="Arial" panose="020B0604020202020204" pitchFamily="34" charset="0"/>
                <a:cs typeface="Arial" panose="020B0604020202020204" pitchFamily="34" charset="0"/>
              </a:rPr>
              <a:t>Customer Service/Member Engagement</a:t>
            </a:r>
          </a:p>
          <a:p>
            <a:pPr marL="1200150" lvl="2" indent="-285750">
              <a:buFont typeface="System Font Regular"/>
              <a:buChar char="◉"/>
            </a:pPr>
            <a:r>
              <a:rPr lang="en-US" sz="1100">
                <a:latin typeface="Arial" panose="020B0604020202020204" pitchFamily="34" charset="0"/>
                <a:cs typeface="Arial" panose="020B0604020202020204" pitchFamily="34" charset="0"/>
              </a:rPr>
              <a:t>Systems Knowledge (MOSO &amp; Clearspider)</a:t>
            </a:r>
          </a:p>
          <a:p>
            <a:pPr marL="1200150" lvl="2"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2EA04456-D702-D348-90F8-1C2A86F16E64}"/>
              </a:ext>
            </a:extLst>
          </p:cNvPr>
          <p:cNvSpPr txBox="1"/>
          <p:nvPr/>
        </p:nvSpPr>
        <p:spPr>
          <a:xfrm>
            <a:off x="1074688" y="577949"/>
            <a:ext cx="7473319" cy="461665"/>
          </a:xfrm>
          <a:prstGeom prst="rect">
            <a:avLst/>
          </a:prstGeom>
          <a:noFill/>
        </p:spPr>
        <p:txBody>
          <a:bodyPr wrap="square" lIns="91440" tIns="45720" rIns="91440" bIns="45720" anchor="t">
            <a:spAutoFit/>
          </a:bodyPr>
          <a:lstStyle/>
          <a:p>
            <a:r>
              <a:rPr lang="en-US" sz="2400" b="1">
                <a:latin typeface="Arial"/>
                <a:cs typeface="Arial"/>
              </a:rPr>
              <a:t>OUR PROCESSES: Quarterly R&amp;C Audit</a:t>
            </a:r>
          </a:p>
        </p:txBody>
      </p:sp>
      <p:sp>
        <p:nvSpPr>
          <p:cNvPr id="3" name="TextBox 2">
            <a:extLst>
              <a:ext uri="{FF2B5EF4-FFF2-40B4-BE49-F238E27FC236}">
                <a16:creationId xmlns:a16="http://schemas.microsoft.com/office/drawing/2014/main" id="{DEA4CDC6-1444-CE3C-95EE-A5DF586B0314}"/>
              </a:ext>
            </a:extLst>
          </p:cNvPr>
          <p:cNvSpPr txBox="1"/>
          <p:nvPr/>
        </p:nvSpPr>
        <p:spPr>
          <a:xfrm>
            <a:off x="792347" y="1242468"/>
            <a:ext cx="7559305" cy="430887"/>
          </a:xfrm>
          <a:prstGeom prst="rect">
            <a:avLst/>
          </a:prstGeom>
          <a:noFill/>
        </p:spPr>
        <p:txBody>
          <a:bodyPr wrap="square">
            <a:spAutoFit/>
          </a:bodyPr>
          <a:lstStyle/>
          <a:p>
            <a:pPr>
              <a:spcAft>
                <a:spcPts val="450"/>
              </a:spcAft>
              <a:buSzPct val="100000"/>
            </a:pPr>
            <a:r>
              <a:rPr lang="en-US" sz="1100" u="none" strike="noStrike">
                <a:solidFill>
                  <a:srgbClr val="000000"/>
                </a:solidFill>
                <a:effectLst/>
                <a:latin typeface="Arial" panose="020B0604020202020204" pitchFamily="34" charset="0"/>
                <a:cs typeface="Arial" panose="020B0604020202020204" pitchFamily="34" charset="0"/>
              </a:rPr>
              <a:t>This new pass/fail audit will be performed quarterly bu</a:t>
            </a:r>
            <a:r>
              <a:rPr lang="en-US" sz="1100">
                <a:solidFill>
                  <a:srgbClr val="000000"/>
                </a:solidFill>
                <a:latin typeface="Arial" panose="020B0604020202020204" pitchFamily="34" charset="0"/>
                <a:cs typeface="Arial" panose="020B0604020202020204" pitchFamily="34" charset="0"/>
              </a:rPr>
              <a:t>y our retail field merchandiser highlighting areas of strength and areas needing improvement. </a:t>
            </a:r>
            <a:endParaRPr lang="en-US" sz="1100" b="1" u="none" strike="noStrike">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C2374F6-1B2D-1B09-1029-2D8AA8522403}"/>
              </a:ext>
            </a:extLst>
          </p:cNvPr>
          <p:cNvPicPr>
            <a:picLocks noChangeAspect="1"/>
          </p:cNvPicPr>
          <p:nvPr/>
        </p:nvPicPr>
        <p:blipFill>
          <a:blip r:embed="rId5"/>
          <a:stretch>
            <a:fillRect/>
          </a:stretch>
        </p:blipFill>
        <p:spPr>
          <a:xfrm>
            <a:off x="260847" y="1790418"/>
            <a:ext cx="2442762" cy="31682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96609321"/>
      </p:ext>
    </p:extLst>
  </p:cSld>
  <p:clrMapOvr>
    <a:masterClrMapping/>
  </p:clrMapOvr>
  <p:transition spd="slow">
    <p:push/>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C1873-E0C8-7C16-FB42-F9AA1DBDCC0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066B0680-8C1F-77C8-9D6D-4990C21F7CEE}"/>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9601F698-8442-385F-84FA-D10FA384C948}"/>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ACE3F466-0F87-E969-744C-D7935D72412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3A04700B-2EA4-2360-D63A-BBF23F063263}"/>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6B7EFEA2-1254-98D7-B288-345A3B7F76AE}"/>
              </a:ext>
            </a:extLst>
          </p:cNvPr>
          <p:cNvGrpSpPr/>
          <p:nvPr/>
        </p:nvGrpSpPr>
        <p:grpSpPr>
          <a:xfrm>
            <a:off x="3371081" y="2020474"/>
            <a:ext cx="182880" cy="261610"/>
            <a:chOff x="730636" y="2625585"/>
            <a:chExt cx="182880" cy="261610"/>
          </a:xfrm>
        </p:grpSpPr>
        <p:sp>
          <p:nvSpPr>
            <p:cNvPr id="30" name="Oval 29">
              <a:extLst>
                <a:ext uri="{FF2B5EF4-FFF2-40B4-BE49-F238E27FC236}">
                  <a16:creationId xmlns:a16="http://schemas.microsoft.com/office/drawing/2014/main" id="{4B3B075B-A8A5-CC85-01EC-1CD7F8A5C8A8}"/>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80F3D979-DA9E-CEA2-D598-FD585F0FD952}"/>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A84CAF6A-7A11-162D-EB6D-2AA5E82E886A}"/>
              </a:ext>
            </a:extLst>
          </p:cNvPr>
          <p:cNvSpPr txBox="1"/>
          <p:nvPr/>
        </p:nvSpPr>
        <p:spPr>
          <a:xfrm>
            <a:off x="3133377" y="2232778"/>
            <a:ext cx="6010623" cy="1785104"/>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Performed once a month</a:t>
            </a:r>
          </a:p>
          <a:p>
            <a:pPr marL="742950" lvl="1" indent="-285750">
              <a:buFont typeface="System Font Regular"/>
              <a:buChar char="◉"/>
            </a:pPr>
            <a:r>
              <a:rPr lang="en-US" sz="1100">
                <a:latin typeface="Arial" panose="020B0604020202020204" pitchFamily="34" charset="0"/>
                <a:cs typeface="Arial" panose="020B0604020202020204" pitchFamily="34" charset="0"/>
              </a:rPr>
              <a:t>Dates provided by R&amp;C team and listed on GRIP</a:t>
            </a:r>
          </a:p>
          <a:p>
            <a:pPr marL="1200150" lvl="2" indent="-285750">
              <a:buFont typeface="System Font Regular"/>
              <a:buChar char="◉"/>
            </a:pPr>
            <a:r>
              <a:rPr lang="en-US" sz="1100">
                <a:latin typeface="Arial" panose="020B0604020202020204" pitchFamily="34" charset="0"/>
                <a:cs typeface="Arial" panose="020B0604020202020204" pitchFamily="34" charset="0"/>
              </a:rPr>
              <a:t>Accommodations can be made </a:t>
            </a:r>
            <a:r>
              <a:rPr lang="en-US" sz="1100" b="1">
                <a:latin typeface="Arial" panose="020B0604020202020204" pitchFamily="34" charset="0"/>
                <a:cs typeface="Arial" panose="020B0604020202020204" pitchFamily="34" charset="0"/>
              </a:rPr>
              <a:t>with</a:t>
            </a:r>
            <a:r>
              <a:rPr lang="en-US" sz="1100">
                <a:latin typeface="Arial" panose="020B0604020202020204" pitchFamily="34" charset="0"/>
                <a:cs typeface="Arial" panose="020B0604020202020204" pitchFamily="34" charset="0"/>
              </a:rPr>
              <a:t> approval of R&amp;C team</a:t>
            </a:r>
          </a:p>
          <a:p>
            <a:pPr marL="742950" lvl="1" indent="-285750">
              <a:buFont typeface="System Font Regular"/>
              <a:buChar char="◉"/>
            </a:pPr>
            <a:r>
              <a:rPr lang="en-US" sz="1100">
                <a:latin typeface="Arial" panose="020B0604020202020204" pitchFamily="34" charset="0"/>
                <a:cs typeface="Arial" panose="020B0604020202020204" pitchFamily="34" charset="0"/>
              </a:rPr>
              <a:t>Provides a report of </a:t>
            </a:r>
            <a:r>
              <a:rPr lang="en-US" sz="1100" b="1">
                <a:latin typeface="Arial" panose="020B0604020202020204" pitchFamily="34" charset="0"/>
                <a:cs typeface="Arial" panose="020B0604020202020204" pitchFamily="34" charset="0"/>
              </a:rPr>
              <a:t>all</a:t>
            </a:r>
            <a:r>
              <a:rPr lang="en-US" sz="1100">
                <a:latin typeface="Arial" panose="020B0604020202020204" pitchFamily="34" charset="0"/>
                <a:cs typeface="Arial" panose="020B0604020202020204" pitchFamily="34" charset="0"/>
              </a:rPr>
              <a:t> items currently in your gym</a:t>
            </a:r>
          </a:p>
          <a:p>
            <a:pPr marL="742950" lvl="1" indent="-285750">
              <a:buFont typeface="System Font Regular"/>
              <a:buChar char="◉"/>
            </a:pPr>
            <a:r>
              <a:rPr lang="en-US" sz="1100">
                <a:latin typeface="Arial" panose="020B0604020202020204" pitchFamily="34" charset="0"/>
                <a:cs typeface="Arial" panose="020B0604020202020204" pitchFamily="34" charset="0"/>
              </a:rPr>
              <a:t>Inventory Count and Reconciliation Procedure </a:t>
            </a:r>
            <a:r>
              <a:rPr lang="en-US" sz="1100" b="1">
                <a:latin typeface="Arial" panose="020B0604020202020204" pitchFamily="34" charset="0"/>
                <a:cs typeface="Arial" panose="020B0604020202020204" pitchFamily="34" charset="0"/>
              </a:rPr>
              <a:t>must</a:t>
            </a:r>
            <a:r>
              <a:rPr lang="en-US" sz="1100">
                <a:latin typeface="Arial" panose="020B0604020202020204" pitchFamily="34" charset="0"/>
                <a:cs typeface="Arial" panose="020B0604020202020204" pitchFamily="34" charset="0"/>
              </a:rPr>
              <a:t> be executed on the same day</a:t>
            </a:r>
          </a:p>
          <a:p>
            <a:pPr marL="742950" lvl="1" indent="-285750">
              <a:buFont typeface="System Font Regular"/>
              <a:buChar char="◉"/>
            </a:pPr>
            <a:r>
              <a:rPr lang="en-US" sz="1100">
                <a:latin typeface="Arial" panose="020B0604020202020204" pitchFamily="34" charset="0"/>
                <a:cs typeface="Arial" panose="020B0604020202020204" pitchFamily="34" charset="0"/>
              </a:rPr>
              <a:t>The Inventory Count is the count of all apparel, bars, snacks, drinks, and supplements in your gym</a:t>
            </a:r>
          </a:p>
          <a:p>
            <a:pPr marL="742950" lvl="1" indent="-285750">
              <a:buFont typeface="System Font Regular"/>
              <a:buChar char="◉"/>
            </a:pPr>
            <a:r>
              <a:rPr lang="en-US" sz="1100">
                <a:latin typeface="Arial" panose="020B0604020202020204" pitchFamily="34" charset="0"/>
                <a:cs typeface="Arial" panose="020B0604020202020204" pitchFamily="34" charset="0"/>
              </a:rPr>
              <a:t>The Reconciliation Procedure allows you to correct counting mistakes and double check any losses and gains </a:t>
            </a:r>
          </a:p>
        </p:txBody>
      </p:sp>
      <p:sp>
        <p:nvSpPr>
          <p:cNvPr id="42" name="TextBox 41">
            <a:extLst>
              <a:ext uri="{FF2B5EF4-FFF2-40B4-BE49-F238E27FC236}">
                <a16:creationId xmlns:a16="http://schemas.microsoft.com/office/drawing/2014/main" id="{3F43422A-4560-E627-BB70-BAF98550EE54}"/>
              </a:ext>
            </a:extLst>
          </p:cNvPr>
          <p:cNvSpPr txBox="1"/>
          <p:nvPr/>
        </p:nvSpPr>
        <p:spPr>
          <a:xfrm>
            <a:off x="3589426" y="1997390"/>
            <a:ext cx="2639833" cy="307777"/>
          </a:xfrm>
          <a:prstGeom prst="rect">
            <a:avLst/>
          </a:prstGeom>
          <a:noFill/>
        </p:spPr>
        <p:txBody>
          <a:bodyPr wrap="square" rtlCol="0">
            <a:spAutoFit/>
          </a:bodyPr>
          <a:lstStyle/>
          <a:p>
            <a:r>
              <a:rPr lang="en-US" sz="1400" b="1"/>
              <a:t>OVERVIEW </a:t>
            </a:r>
          </a:p>
        </p:txBody>
      </p:sp>
      <p:sp>
        <p:nvSpPr>
          <p:cNvPr id="2" name="TextBox 1">
            <a:extLst>
              <a:ext uri="{FF2B5EF4-FFF2-40B4-BE49-F238E27FC236}">
                <a16:creationId xmlns:a16="http://schemas.microsoft.com/office/drawing/2014/main" id="{6F9303C5-D8F5-DC5D-8081-006E84A9C86A}"/>
              </a:ext>
            </a:extLst>
          </p:cNvPr>
          <p:cNvSpPr txBox="1"/>
          <p:nvPr/>
        </p:nvSpPr>
        <p:spPr>
          <a:xfrm>
            <a:off x="731521" y="685255"/>
            <a:ext cx="7967828" cy="830997"/>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Inventory Count &amp; Reconciliation Procedure </a:t>
            </a:r>
          </a:p>
        </p:txBody>
      </p:sp>
      <p:pic>
        <p:nvPicPr>
          <p:cNvPr id="8" name="Picture Placeholder 13" descr="A store with shelves of clothing&#10;&#10;AI-generated content may be incorrect.">
            <a:extLst>
              <a:ext uri="{FF2B5EF4-FFF2-40B4-BE49-F238E27FC236}">
                <a16:creationId xmlns:a16="http://schemas.microsoft.com/office/drawing/2014/main" id="{605AE52B-0588-FBA4-3207-F1BBCE47E44D}"/>
              </a:ext>
            </a:extLst>
          </p:cNvPr>
          <p:cNvPicPr>
            <a:picLocks noChangeAspect="1"/>
          </p:cNvPicPr>
          <p:nvPr/>
        </p:nvPicPr>
        <p:blipFill>
          <a:blip r:embed="rId5"/>
          <a:srcRect l="7776" r="7776"/>
          <a:stretch>
            <a:fillRect/>
          </a:stretch>
        </p:blipFill>
        <p:spPr bwMode="auto">
          <a:xfrm>
            <a:off x="155829" y="1997390"/>
            <a:ext cx="3055468" cy="24126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706155"/>
      </p:ext>
    </p:extLst>
  </p:cSld>
  <p:clrMapOvr>
    <a:masterClrMapping/>
  </p:clrMapOvr>
  <p:transition spd="slow">
    <p:push/>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7040C-6DD1-BED7-61FA-7ACA9D38D91F}"/>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72D9B876-288B-E384-569C-740C24B36EC7}"/>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59285C8D-F5FB-D1E4-1AF8-A1977499B683}"/>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68841DA8-EE11-45BE-35D1-61AB76CD1C3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D8A531ED-C1BF-40BB-FAB8-E7B30A2F9B14}"/>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3EB1A387-216C-1EFF-70E3-6AB126726384}"/>
              </a:ext>
            </a:extLst>
          </p:cNvPr>
          <p:cNvSpPr txBox="1"/>
          <p:nvPr/>
        </p:nvSpPr>
        <p:spPr>
          <a:xfrm>
            <a:off x="-191775" y="2105782"/>
            <a:ext cx="4048473" cy="3308598"/>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Charge your inventory scanner the day before performing inventory</a:t>
            </a:r>
          </a:p>
          <a:p>
            <a:pPr marL="742950" lvl="1" indent="-285750">
              <a:buFont typeface="System Font Regular"/>
              <a:buChar char="◉"/>
            </a:pPr>
            <a:r>
              <a:rPr lang="en-US" sz="1100">
                <a:latin typeface="Arial" panose="020B0604020202020204" pitchFamily="34" charset="0"/>
                <a:cs typeface="Arial" panose="020B0604020202020204" pitchFamily="34" charset="0"/>
              </a:rPr>
              <a:t>The earlier in the day you upload inventory the more accurate it will be</a:t>
            </a:r>
          </a:p>
          <a:p>
            <a:pPr marL="742950" lvl="1" indent="-285750">
              <a:buFont typeface="System Font Regular"/>
              <a:buChar char="◉"/>
            </a:pPr>
            <a:r>
              <a:rPr lang="en-US" sz="1100">
                <a:latin typeface="Arial" panose="020B0604020202020204" pitchFamily="34" charset="0"/>
                <a:cs typeface="Arial" panose="020B0604020202020204" pitchFamily="34" charset="0"/>
              </a:rPr>
              <a:t>Keep your storeroom organized to ensure products are not missed during scanning</a:t>
            </a:r>
          </a:p>
          <a:p>
            <a:pPr marL="742950" lvl="1" indent="-285750">
              <a:buFont typeface="System Font Regular"/>
              <a:buChar char="◉"/>
            </a:pPr>
            <a:r>
              <a:rPr lang="en-US" sz="1100">
                <a:latin typeface="Arial" panose="020B0604020202020204" pitchFamily="34" charset="0"/>
                <a:cs typeface="Arial" panose="020B0604020202020204" pitchFamily="34" charset="0"/>
              </a:rPr>
              <a:t>Start the inventory count process in your storeroom and then lock until inventory is complete and uploaded</a:t>
            </a:r>
          </a:p>
          <a:p>
            <a:pPr marL="1200150" lvl="2" indent="-285750">
              <a:buFont typeface="System Font Regular"/>
              <a:buChar char="◉"/>
            </a:pPr>
            <a:r>
              <a:rPr lang="en-US" sz="1100">
                <a:latin typeface="Arial" panose="020B0604020202020204" pitchFamily="34" charset="0"/>
                <a:cs typeface="Arial" panose="020B0604020202020204" pitchFamily="34" charset="0"/>
              </a:rPr>
              <a:t>Any restocking done during inventory will result in inaccurate reporting</a:t>
            </a:r>
          </a:p>
          <a:p>
            <a:pPr marL="742950" lvl="1" indent="-285750">
              <a:buFont typeface="System Font Regular"/>
              <a:buChar char="◉"/>
            </a:pPr>
            <a:r>
              <a:rPr lang="en-US" sz="1100">
                <a:latin typeface="Arial" panose="020B0604020202020204" pitchFamily="34" charset="0"/>
                <a:cs typeface="Arial" panose="020B0604020202020204" pitchFamily="34" charset="0"/>
              </a:rPr>
              <a:t>Items with missing UPCs should be manually added into your report and retagged prior to the next inventory</a:t>
            </a:r>
          </a:p>
          <a:p>
            <a:pPr marL="742950" lvl="1" indent="-285750">
              <a:buFont typeface="System Font Regular"/>
              <a:buChar char="◉"/>
            </a:pPr>
            <a:r>
              <a:rPr lang="en-US" sz="1100">
                <a:latin typeface="Arial" panose="020B0604020202020204" pitchFamily="34" charset="0"/>
                <a:cs typeface="Arial" panose="020B0604020202020204" pitchFamily="34" charset="0"/>
              </a:rPr>
              <a:t>Any scanning or upload issues should be brought to the attention of the R&amp;C Team ASAP</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E10CB504-C12C-4F8A-A8C6-1A83680A0084}"/>
              </a:ext>
            </a:extLst>
          </p:cNvPr>
          <p:cNvSpPr txBox="1"/>
          <p:nvPr/>
        </p:nvSpPr>
        <p:spPr>
          <a:xfrm>
            <a:off x="294899" y="1699374"/>
            <a:ext cx="1778067" cy="307777"/>
          </a:xfrm>
          <a:prstGeom prst="rect">
            <a:avLst/>
          </a:prstGeom>
          <a:noFill/>
        </p:spPr>
        <p:txBody>
          <a:bodyPr wrap="square" rtlCol="0">
            <a:spAutoFit/>
          </a:bodyPr>
          <a:lstStyle/>
          <a:p>
            <a:r>
              <a:rPr lang="en-US" sz="1400" b="1"/>
              <a:t>BEST PRACTICES</a:t>
            </a:r>
          </a:p>
        </p:txBody>
      </p:sp>
      <p:sp>
        <p:nvSpPr>
          <p:cNvPr id="2" name="TextBox 1">
            <a:extLst>
              <a:ext uri="{FF2B5EF4-FFF2-40B4-BE49-F238E27FC236}">
                <a16:creationId xmlns:a16="http://schemas.microsoft.com/office/drawing/2014/main" id="{64F52496-6052-F715-5F60-B49C3DD9AA57}"/>
              </a:ext>
            </a:extLst>
          </p:cNvPr>
          <p:cNvSpPr txBox="1"/>
          <p:nvPr/>
        </p:nvSpPr>
        <p:spPr>
          <a:xfrm>
            <a:off x="381043" y="856478"/>
            <a:ext cx="7967828"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Inventory Count Best Practices</a:t>
            </a:r>
          </a:p>
        </p:txBody>
      </p:sp>
      <p:pic>
        <p:nvPicPr>
          <p:cNvPr id="3" name="Picture Placeholder 13" descr="A room with shelves of beverages and cans&#10;&#10;AI-generated content may be incorrect.">
            <a:extLst>
              <a:ext uri="{FF2B5EF4-FFF2-40B4-BE49-F238E27FC236}">
                <a16:creationId xmlns:a16="http://schemas.microsoft.com/office/drawing/2014/main" id="{0F004EB7-3099-80A3-22C1-34F757C3B55A}"/>
              </a:ext>
            </a:extLst>
          </p:cNvPr>
          <p:cNvPicPr>
            <a:picLocks noChangeAspect="1"/>
          </p:cNvPicPr>
          <p:nvPr/>
        </p:nvPicPr>
        <p:blipFill>
          <a:blip r:embed="rId5"/>
          <a:srcRect l="2498" r="2498"/>
          <a:stretch>
            <a:fillRect/>
          </a:stretch>
        </p:blipFill>
        <p:spPr>
          <a:xfrm>
            <a:off x="4325607" y="1740648"/>
            <a:ext cx="3824126" cy="301956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00934C4F-957D-4F35-7358-B870CB520B63}"/>
              </a:ext>
            </a:extLst>
          </p:cNvPr>
          <p:cNvSpPr txBox="1"/>
          <p:nvPr/>
        </p:nvSpPr>
        <p:spPr>
          <a:xfrm>
            <a:off x="5222847" y="4841469"/>
            <a:ext cx="2616200" cy="261610"/>
          </a:xfrm>
          <a:prstGeom prst="rect">
            <a:avLst/>
          </a:prstGeom>
          <a:noFill/>
        </p:spPr>
        <p:txBody>
          <a:bodyPr wrap="square" rtlCol="0">
            <a:spAutoFit/>
          </a:bodyPr>
          <a:lstStyle/>
          <a:p>
            <a:r>
              <a:rPr lang="en-US" sz="1100">
                <a:solidFill>
                  <a:srgbClr val="FF0000"/>
                </a:solidFill>
              </a:rPr>
              <a:t>Example: College Station</a:t>
            </a:r>
          </a:p>
        </p:txBody>
      </p:sp>
    </p:spTree>
    <p:extLst>
      <p:ext uri="{BB962C8B-B14F-4D97-AF65-F5344CB8AC3E}">
        <p14:creationId xmlns:p14="http://schemas.microsoft.com/office/powerpoint/2010/main" val="460780879"/>
      </p:ext>
    </p:extLst>
  </p:cSld>
  <p:clrMapOvr>
    <a:masterClrMapping/>
  </p:clrMapOvr>
  <p:transition spd="slow">
    <p:push/>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791968-2008-FCB5-07C1-A3B8F561F9F2}"/>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45E6D190-0CFE-7320-7C8D-BD606668464F}"/>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837CABF5-BAC6-26B2-3B96-30CD5F24E78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5C79378E-7E60-C515-CE7D-006514D5EF3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D82F4269-3987-20B6-9A62-5521CECB536B}"/>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C1CB6857-549A-C902-DC8A-D77823CA0688}"/>
              </a:ext>
            </a:extLst>
          </p:cNvPr>
          <p:cNvSpPr txBox="1"/>
          <p:nvPr/>
        </p:nvSpPr>
        <p:spPr>
          <a:xfrm>
            <a:off x="-169854" y="1956376"/>
            <a:ext cx="4048473" cy="2123658"/>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Reconciliation Procedure/reviewing your Variance Report is an </a:t>
            </a:r>
            <a:r>
              <a:rPr lang="en-US" sz="1100" b="1">
                <a:latin typeface="Arial" panose="020B0604020202020204" pitchFamily="34" charset="0"/>
                <a:cs typeface="Arial" panose="020B0604020202020204" pitchFamily="34" charset="0"/>
              </a:rPr>
              <a:t>essential</a:t>
            </a:r>
            <a:r>
              <a:rPr lang="en-US" sz="1100">
                <a:latin typeface="Arial" panose="020B0604020202020204" pitchFamily="34" charset="0"/>
                <a:cs typeface="Arial" panose="020B0604020202020204" pitchFamily="34" charset="0"/>
              </a:rPr>
              <a:t> party of the inventory procedure</a:t>
            </a:r>
          </a:p>
          <a:p>
            <a:pPr marL="742950" lvl="1" indent="-285750">
              <a:buFont typeface="System Font Regular"/>
              <a:buChar char="◉"/>
            </a:pPr>
            <a:r>
              <a:rPr lang="en-US" sz="1100">
                <a:latin typeface="Arial" panose="020B0604020202020204" pitchFamily="34" charset="0"/>
                <a:cs typeface="Arial" panose="020B0604020202020204" pitchFamily="34" charset="0"/>
              </a:rPr>
              <a:t>If the value of the items for any category is positive this is a concern</a:t>
            </a:r>
          </a:p>
          <a:p>
            <a:pPr marL="742950" lvl="1" indent="-285750">
              <a:buFont typeface="System Font Regular"/>
              <a:buChar char="◉"/>
            </a:pPr>
            <a:r>
              <a:rPr lang="en-US" sz="1100">
                <a:latin typeface="Arial" panose="020B0604020202020204" pitchFamily="34" charset="0"/>
                <a:cs typeface="Arial" panose="020B0604020202020204" pitchFamily="34" charset="0"/>
              </a:rPr>
              <a:t>If items from an open PO(see My To Do List on ClearSpider) are positive in similar quantities as those on order, this is a concern</a:t>
            </a:r>
          </a:p>
          <a:p>
            <a:pPr marL="742950" lvl="1" indent="-285750">
              <a:buFont typeface="System Font Regular"/>
              <a:buChar char="◉"/>
            </a:pPr>
            <a:r>
              <a:rPr lang="en-US" sz="1100">
                <a:latin typeface="Arial" panose="020B0604020202020204" pitchFamily="34" charset="0"/>
                <a:cs typeface="Arial" panose="020B0604020202020204" pitchFamily="34" charset="0"/>
              </a:rPr>
              <a:t>If entire cases of drinks or food shrink out this may indicate these were either missed or received incorrectly </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29D47AFC-87A3-D2AC-B0B2-E506D7CA6B85}"/>
              </a:ext>
            </a:extLst>
          </p:cNvPr>
          <p:cNvSpPr txBox="1"/>
          <p:nvPr/>
        </p:nvSpPr>
        <p:spPr>
          <a:xfrm>
            <a:off x="278715" y="1636208"/>
            <a:ext cx="1778067" cy="307777"/>
          </a:xfrm>
          <a:prstGeom prst="rect">
            <a:avLst/>
          </a:prstGeom>
          <a:noFill/>
        </p:spPr>
        <p:txBody>
          <a:bodyPr wrap="square" rtlCol="0">
            <a:spAutoFit/>
          </a:bodyPr>
          <a:lstStyle/>
          <a:p>
            <a:r>
              <a:rPr lang="en-US" sz="1400" b="1"/>
              <a:t>BEST PRACTICES</a:t>
            </a:r>
          </a:p>
        </p:txBody>
      </p:sp>
      <p:sp>
        <p:nvSpPr>
          <p:cNvPr id="2" name="TextBox 1">
            <a:extLst>
              <a:ext uri="{FF2B5EF4-FFF2-40B4-BE49-F238E27FC236}">
                <a16:creationId xmlns:a16="http://schemas.microsoft.com/office/drawing/2014/main" id="{9EF72F45-2680-9FF3-9E31-8784249695E3}"/>
              </a:ext>
            </a:extLst>
          </p:cNvPr>
          <p:cNvSpPr txBox="1"/>
          <p:nvPr/>
        </p:nvSpPr>
        <p:spPr>
          <a:xfrm>
            <a:off x="588086" y="783554"/>
            <a:ext cx="8555914"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RECONCILIATION BEST PRACTICES</a:t>
            </a:r>
          </a:p>
        </p:txBody>
      </p:sp>
      <p:pic>
        <p:nvPicPr>
          <p:cNvPr id="6" name="Picture 5" descr="A screenshot of a computer&#10;&#10;AI-generated content may be incorrect.">
            <a:extLst>
              <a:ext uri="{FF2B5EF4-FFF2-40B4-BE49-F238E27FC236}">
                <a16:creationId xmlns:a16="http://schemas.microsoft.com/office/drawing/2014/main" id="{BEAB9C22-C276-00C2-FEBA-F6F1AC76CC81}"/>
              </a:ext>
            </a:extLst>
          </p:cNvPr>
          <p:cNvPicPr>
            <a:picLocks noChangeAspect="1"/>
          </p:cNvPicPr>
          <p:nvPr/>
        </p:nvPicPr>
        <p:blipFill>
          <a:blip r:embed="rId5"/>
          <a:stretch>
            <a:fillRect/>
          </a:stretch>
        </p:blipFill>
        <p:spPr>
          <a:xfrm>
            <a:off x="3935341" y="1788656"/>
            <a:ext cx="4374922" cy="3300295"/>
          </a:xfrm>
          <a:prstGeom prst="rect">
            <a:avLst/>
          </a:prstGeom>
        </p:spPr>
      </p:pic>
      <p:pic>
        <p:nvPicPr>
          <p:cNvPr id="8" name="Picture 7">
            <a:extLst>
              <a:ext uri="{FF2B5EF4-FFF2-40B4-BE49-F238E27FC236}">
                <a16:creationId xmlns:a16="http://schemas.microsoft.com/office/drawing/2014/main" id="{17E5667B-E168-7F3D-EAD4-DB5BDE56DFF2}"/>
              </a:ext>
            </a:extLst>
          </p:cNvPr>
          <p:cNvPicPr>
            <a:picLocks noChangeAspect="1"/>
          </p:cNvPicPr>
          <p:nvPr/>
        </p:nvPicPr>
        <p:blipFill>
          <a:blip r:embed="rId6"/>
          <a:stretch>
            <a:fillRect/>
          </a:stretch>
        </p:blipFill>
        <p:spPr>
          <a:xfrm>
            <a:off x="101007" y="4001562"/>
            <a:ext cx="2292888" cy="970712"/>
          </a:xfrm>
          <a:prstGeom prst="rect">
            <a:avLst/>
          </a:prstGeom>
          <a:effectLst>
            <a:outerShdw blurRad="50800" dist="38100" dir="2700000" algn="tl" rotWithShape="0">
              <a:prstClr val="black">
                <a:alpha val="40000"/>
              </a:prstClr>
            </a:outerShdw>
          </a:effectLst>
        </p:spPr>
      </p:pic>
      <p:grpSp>
        <p:nvGrpSpPr>
          <p:cNvPr id="9" name="Group 8">
            <a:extLst>
              <a:ext uri="{FF2B5EF4-FFF2-40B4-BE49-F238E27FC236}">
                <a16:creationId xmlns:a16="http://schemas.microsoft.com/office/drawing/2014/main" id="{21285ADA-B4D9-8EF9-2536-6CB8F6A8D0CF}"/>
              </a:ext>
            </a:extLst>
          </p:cNvPr>
          <p:cNvGrpSpPr/>
          <p:nvPr/>
        </p:nvGrpSpPr>
        <p:grpSpPr>
          <a:xfrm>
            <a:off x="2833039" y="3840356"/>
            <a:ext cx="214236" cy="261610"/>
            <a:chOff x="2449210" y="1593349"/>
            <a:chExt cx="307777" cy="360021"/>
          </a:xfrm>
        </p:grpSpPr>
        <p:sp>
          <p:nvSpPr>
            <p:cNvPr id="10" name="Oval 9">
              <a:extLst>
                <a:ext uri="{FF2B5EF4-FFF2-40B4-BE49-F238E27FC236}">
                  <a16:creationId xmlns:a16="http://schemas.microsoft.com/office/drawing/2014/main" id="{9F510405-1CE9-DD54-8608-EDD08104EFA7}"/>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D55F0313-B588-9E30-00F6-386ED28659A8}"/>
                </a:ext>
              </a:extLst>
            </p:cNvPr>
            <p:cNvSpPr txBox="1"/>
            <p:nvPr/>
          </p:nvSpPr>
          <p:spPr>
            <a:xfrm>
              <a:off x="2498312" y="1593349"/>
              <a:ext cx="215763" cy="360021"/>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12" name="TextBox 11">
            <a:extLst>
              <a:ext uri="{FF2B5EF4-FFF2-40B4-BE49-F238E27FC236}">
                <a16:creationId xmlns:a16="http://schemas.microsoft.com/office/drawing/2014/main" id="{BF1F5DD1-FC1B-9167-4531-20C8BBF968C6}"/>
              </a:ext>
            </a:extLst>
          </p:cNvPr>
          <p:cNvSpPr txBox="1"/>
          <p:nvPr/>
        </p:nvSpPr>
        <p:spPr>
          <a:xfrm>
            <a:off x="2856616" y="4092425"/>
            <a:ext cx="962550" cy="938719"/>
          </a:xfrm>
          <a:prstGeom prst="rect">
            <a:avLst/>
          </a:prstGeom>
          <a:noFill/>
        </p:spPr>
        <p:txBody>
          <a:bodyPr wrap="square" rtlCol="0">
            <a:spAutoFit/>
          </a:bodyPr>
          <a:lstStyle/>
          <a:p>
            <a:r>
              <a:rPr lang="en-US" sz="1100" b="1" i="1"/>
              <a:t>Use cycle count function to fix counting errors</a:t>
            </a:r>
          </a:p>
        </p:txBody>
      </p:sp>
      <p:grpSp>
        <p:nvGrpSpPr>
          <p:cNvPr id="13" name="Group 12">
            <a:extLst>
              <a:ext uri="{FF2B5EF4-FFF2-40B4-BE49-F238E27FC236}">
                <a16:creationId xmlns:a16="http://schemas.microsoft.com/office/drawing/2014/main" id="{BF8B76C5-6355-C1C1-A972-6A39FB4E6D49}"/>
              </a:ext>
            </a:extLst>
          </p:cNvPr>
          <p:cNvGrpSpPr/>
          <p:nvPr/>
        </p:nvGrpSpPr>
        <p:grpSpPr>
          <a:xfrm>
            <a:off x="3912798" y="1472961"/>
            <a:ext cx="235745" cy="261610"/>
            <a:chOff x="2449210" y="1593348"/>
            <a:chExt cx="307777" cy="341561"/>
          </a:xfrm>
        </p:grpSpPr>
        <p:sp>
          <p:nvSpPr>
            <p:cNvPr id="14" name="Oval 13">
              <a:extLst>
                <a:ext uri="{FF2B5EF4-FFF2-40B4-BE49-F238E27FC236}">
                  <a16:creationId xmlns:a16="http://schemas.microsoft.com/office/drawing/2014/main" id="{EAE5EABE-CD89-D930-920C-2629C29746A6}"/>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9DD78F2-E655-A898-23C8-AF5007E3A158}"/>
                </a:ext>
              </a:extLst>
            </p:cNvPr>
            <p:cNvSpPr txBox="1"/>
            <p:nvPr/>
          </p:nvSpPr>
          <p:spPr>
            <a:xfrm>
              <a:off x="2498310" y="1593348"/>
              <a:ext cx="215762" cy="341561"/>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F87944D5-01E0-8307-9F18-DC1BEADAD0C8}"/>
              </a:ext>
            </a:extLst>
          </p:cNvPr>
          <p:cNvSpPr txBox="1"/>
          <p:nvPr/>
        </p:nvSpPr>
        <p:spPr>
          <a:xfrm>
            <a:off x="4172394" y="1388322"/>
            <a:ext cx="3518891" cy="430887"/>
          </a:xfrm>
          <a:prstGeom prst="rect">
            <a:avLst/>
          </a:prstGeom>
          <a:noFill/>
        </p:spPr>
        <p:txBody>
          <a:bodyPr wrap="square" rtlCol="0">
            <a:spAutoFit/>
          </a:bodyPr>
          <a:lstStyle/>
          <a:p>
            <a:r>
              <a:rPr lang="en-US" sz="1100" b="1" i="1"/>
              <a:t>Copy and Paste the report from ClearSpider to Excel to save a copy (email to R&amp;C team once reviewed)</a:t>
            </a:r>
          </a:p>
        </p:txBody>
      </p:sp>
    </p:spTree>
    <p:extLst>
      <p:ext uri="{BB962C8B-B14F-4D97-AF65-F5344CB8AC3E}">
        <p14:creationId xmlns:p14="http://schemas.microsoft.com/office/powerpoint/2010/main" val="2938504334"/>
      </p:ext>
    </p:extLst>
  </p:cSld>
  <p:clrMapOvr>
    <a:masterClrMapping/>
  </p:clrMapOvr>
  <p:transition spd="slow">
    <p:push/>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DB3C7E-B93B-18A4-3EC7-D1EF465D36E8}"/>
            </a:ext>
          </a:extLst>
        </p:cNvPr>
        <p:cNvGrpSpPr/>
        <p:nvPr/>
      </p:nvGrpSpPr>
      <p:grpSpPr>
        <a:xfrm>
          <a:off x="0" y="0"/>
          <a:ext cx="0" cy="0"/>
          <a:chOff x="0" y="0"/>
          <a:chExt cx="0" cy="0"/>
        </a:xfrm>
      </p:grpSpPr>
      <p:pic>
        <p:nvPicPr>
          <p:cNvPr id="84" name="Picture 83">
            <a:extLst>
              <a:ext uri="{FF2B5EF4-FFF2-40B4-BE49-F238E27FC236}">
                <a16:creationId xmlns:a16="http://schemas.microsoft.com/office/drawing/2014/main" id="{67D5A570-F494-35CD-B551-FDE13CC9619B}"/>
              </a:ext>
            </a:extLst>
          </p:cNvPr>
          <p:cNvPicPr>
            <a:picLocks noChangeAspect="1"/>
          </p:cNvPicPr>
          <p:nvPr/>
        </p:nvPicPr>
        <p:blipFill>
          <a:blip r:embed="rId3"/>
          <a:stretch>
            <a:fillRect/>
          </a:stretch>
        </p:blipFill>
        <p:spPr>
          <a:xfrm>
            <a:off x="3300851" y="2450122"/>
            <a:ext cx="4757762" cy="2693378"/>
          </a:xfrm>
          <a:prstGeom prst="rect">
            <a:avLst/>
          </a:prstGeom>
        </p:spPr>
      </p:pic>
      <p:grpSp>
        <p:nvGrpSpPr>
          <p:cNvPr id="18" name="Group 17">
            <a:extLst>
              <a:ext uri="{FF2B5EF4-FFF2-40B4-BE49-F238E27FC236}">
                <a16:creationId xmlns:a16="http://schemas.microsoft.com/office/drawing/2014/main" id="{98B4D1AE-DA35-1B2A-A681-BF20CA2F2CAD}"/>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FEF40324-F23F-2669-E2C4-9E65230EDEA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86AA0335-E1A7-61C9-5F88-78F8A5B5248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B61563AC-D353-1D71-1695-DD3ED9D5F9F7}"/>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14312DAE-9AC9-9F94-F4EE-7DFAB6DAD956}"/>
              </a:ext>
            </a:extLst>
          </p:cNvPr>
          <p:cNvGrpSpPr/>
          <p:nvPr/>
        </p:nvGrpSpPr>
        <p:grpSpPr>
          <a:xfrm>
            <a:off x="2991066" y="1320015"/>
            <a:ext cx="182880" cy="261610"/>
            <a:chOff x="730636" y="2625585"/>
            <a:chExt cx="182880" cy="261610"/>
          </a:xfrm>
        </p:grpSpPr>
        <p:sp>
          <p:nvSpPr>
            <p:cNvPr id="30" name="Oval 29">
              <a:extLst>
                <a:ext uri="{FF2B5EF4-FFF2-40B4-BE49-F238E27FC236}">
                  <a16:creationId xmlns:a16="http://schemas.microsoft.com/office/drawing/2014/main" id="{04928D2D-67DD-BE81-F18F-E3B2D87A8F73}"/>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47265BC5-BFED-E881-F6FB-D5B0DFED4FC7}"/>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DDE26AA2-5FA4-E5F5-8360-AC1F9FA7B5FB}"/>
              </a:ext>
            </a:extLst>
          </p:cNvPr>
          <p:cNvSpPr txBox="1"/>
          <p:nvPr/>
        </p:nvSpPr>
        <p:spPr>
          <a:xfrm>
            <a:off x="2934239" y="1555300"/>
            <a:ext cx="6010623" cy="938719"/>
          </a:xfrm>
          <a:prstGeom prst="rect">
            <a:avLst/>
          </a:prstGeom>
          <a:noFill/>
        </p:spPr>
        <p:txBody>
          <a:bodyPr wrap="square">
            <a:spAutoFit/>
          </a:bodyPr>
          <a:lstStyle/>
          <a:p>
            <a:pPr marL="285750" indent="-285750">
              <a:buFont typeface="System Font Regular"/>
              <a:buChar char="◉"/>
            </a:pPr>
            <a:r>
              <a:rPr lang="en-US" sz="1100">
                <a:latin typeface="Arial" panose="020B0604020202020204" pitchFamily="34" charset="0"/>
                <a:cs typeface="Arial" panose="020B0604020202020204" pitchFamily="34" charset="0"/>
              </a:rPr>
              <a:t>As you receive deliveries use the invoice as worksheet to record quantities, out of stock (OOS) and, missing or damaged items</a:t>
            </a:r>
          </a:p>
          <a:p>
            <a:pPr marL="285750" indent="-285750">
              <a:buFont typeface="System Font Regular"/>
              <a:buChar char="◉"/>
            </a:pPr>
            <a:r>
              <a:rPr lang="en-US" sz="1100" b="1">
                <a:latin typeface="Arial" panose="020B0604020202020204" pitchFamily="34" charset="0"/>
                <a:cs typeface="Arial" panose="020B0604020202020204" pitchFamily="34" charset="0"/>
              </a:rPr>
              <a:t>DO NOT </a:t>
            </a:r>
            <a:r>
              <a:rPr lang="en-US" sz="1100">
                <a:latin typeface="Arial" panose="020B0604020202020204" pitchFamily="34" charset="0"/>
                <a:cs typeface="Arial" panose="020B0604020202020204" pitchFamily="34" charset="0"/>
              </a:rPr>
              <a:t>receive orders in ClearSpider without an Invoice</a:t>
            </a:r>
          </a:p>
          <a:p>
            <a:pPr marL="742950" lvl="1" indent="-285750">
              <a:buFont typeface="System Font Regular"/>
              <a:buChar char="◉"/>
            </a:pPr>
            <a:r>
              <a:rPr lang="en-US" sz="1100">
                <a:latin typeface="Arial" panose="020B0604020202020204" pitchFamily="34" charset="0"/>
                <a:cs typeface="Arial" panose="020B0604020202020204" pitchFamily="34" charset="0"/>
              </a:rPr>
              <a:t>Reach out to R&amp;C team to obtain a copy</a:t>
            </a:r>
          </a:p>
          <a:p>
            <a:pPr marL="285750"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8F02C75A-B7D2-5F45-E9CF-27A629C7A65E}"/>
              </a:ext>
            </a:extLst>
          </p:cNvPr>
          <p:cNvSpPr txBox="1"/>
          <p:nvPr/>
        </p:nvSpPr>
        <p:spPr>
          <a:xfrm>
            <a:off x="3209411" y="1296931"/>
            <a:ext cx="2639833" cy="307777"/>
          </a:xfrm>
          <a:prstGeom prst="rect">
            <a:avLst/>
          </a:prstGeom>
          <a:noFill/>
        </p:spPr>
        <p:txBody>
          <a:bodyPr wrap="square" rtlCol="0">
            <a:spAutoFit/>
          </a:bodyPr>
          <a:lstStyle/>
          <a:p>
            <a:r>
              <a:rPr lang="en-US" sz="1400" b="1"/>
              <a:t>OVERVIEW </a:t>
            </a:r>
          </a:p>
        </p:txBody>
      </p:sp>
      <p:sp>
        <p:nvSpPr>
          <p:cNvPr id="2" name="TextBox 1">
            <a:extLst>
              <a:ext uri="{FF2B5EF4-FFF2-40B4-BE49-F238E27FC236}">
                <a16:creationId xmlns:a16="http://schemas.microsoft.com/office/drawing/2014/main" id="{32CC1D5C-58AD-F9F1-2EC3-9DAC5195DCC3}"/>
              </a:ext>
            </a:extLst>
          </p:cNvPr>
          <p:cNvSpPr txBox="1"/>
          <p:nvPr/>
        </p:nvSpPr>
        <p:spPr>
          <a:xfrm>
            <a:off x="569679" y="793114"/>
            <a:ext cx="8849449"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READING AND RECEIVING INVOICES</a:t>
            </a:r>
          </a:p>
        </p:txBody>
      </p:sp>
      <p:pic>
        <p:nvPicPr>
          <p:cNvPr id="3" name="Image 10" descr=" ">
            <a:extLst>
              <a:ext uri="{FF2B5EF4-FFF2-40B4-BE49-F238E27FC236}">
                <a16:creationId xmlns:a16="http://schemas.microsoft.com/office/drawing/2014/main" id="{3E99F1AE-985E-DE54-E2A5-036F9F62A6BC}"/>
              </a:ext>
            </a:extLst>
          </p:cNvPr>
          <p:cNvPicPr>
            <a:picLocks noChangeAspect="1"/>
          </p:cNvPicPr>
          <p:nvPr/>
        </p:nvPicPr>
        <p:blipFill>
          <a:blip r:embed="rId6"/>
          <a:stretch>
            <a:fillRect/>
          </a:stretch>
        </p:blipFill>
        <p:spPr>
          <a:xfrm>
            <a:off x="199138" y="1556286"/>
            <a:ext cx="2399095" cy="3103584"/>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67090766-4387-541D-FC26-84A9F739F5F8}"/>
              </a:ext>
            </a:extLst>
          </p:cNvPr>
          <p:cNvSpPr txBox="1"/>
          <p:nvPr/>
        </p:nvSpPr>
        <p:spPr>
          <a:xfrm>
            <a:off x="731521" y="4744174"/>
            <a:ext cx="2616200" cy="261610"/>
          </a:xfrm>
          <a:prstGeom prst="rect">
            <a:avLst/>
          </a:prstGeom>
          <a:noFill/>
        </p:spPr>
        <p:txBody>
          <a:bodyPr wrap="square" rtlCol="0">
            <a:spAutoFit/>
          </a:bodyPr>
          <a:lstStyle/>
          <a:p>
            <a:r>
              <a:rPr lang="en-US" sz="1100">
                <a:solidFill>
                  <a:srgbClr val="FF0000"/>
                </a:solidFill>
              </a:rPr>
              <a:t>Example Invoice</a:t>
            </a:r>
          </a:p>
        </p:txBody>
      </p:sp>
      <p:grpSp>
        <p:nvGrpSpPr>
          <p:cNvPr id="5" name="Group 4">
            <a:extLst>
              <a:ext uri="{FF2B5EF4-FFF2-40B4-BE49-F238E27FC236}">
                <a16:creationId xmlns:a16="http://schemas.microsoft.com/office/drawing/2014/main" id="{44D4E918-4A67-EBA3-D3FB-A333ADF5579D}"/>
              </a:ext>
            </a:extLst>
          </p:cNvPr>
          <p:cNvGrpSpPr/>
          <p:nvPr/>
        </p:nvGrpSpPr>
        <p:grpSpPr>
          <a:xfrm>
            <a:off x="2991066" y="2408658"/>
            <a:ext cx="182880" cy="261610"/>
            <a:chOff x="730636" y="2625585"/>
            <a:chExt cx="182880" cy="261610"/>
          </a:xfrm>
        </p:grpSpPr>
        <p:sp>
          <p:nvSpPr>
            <p:cNvPr id="6" name="Oval 5">
              <a:extLst>
                <a:ext uri="{FF2B5EF4-FFF2-40B4-BE49-F238E27FC236}">
                  <a16:creationId xmlns:a16="http://schemas.microsoft.com/office/drawing/2014/main" id="{291C720E-1107-A7FC-915B-0D3969A48271}"/>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71CC47B-33BB-232D-EC63-63EC98340D79}"/>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9" name="TextBox 8">
            <a:extLst>
              <a:ext uri="{FF2B5EF4-FFF2-40B4-BE49-F238E27FC236}">
                <a16:creationId xmlns:a16="http://schemas.microsoft.com/office/drawing/2014/main" id="{42B56743-EC61-24CE-825C-1E8EFA2E60D1}"/>
              </a:ext>
            </a:extLst>
          </p:cNvPr>
          <p:cNvSpPr txBox="1"/>
          <p:nvPr/>
        </p:nvSpPr>
        <p:spPr>
          <a:xfrm>
            <a:off x="3220596" y="2386207"/>
            <a:ext cx="3660920" cy="307777"/>
          </a:xfrm>
          <a:prstGeom prst="rect">
            <a:avLst/>
          </a:prstGeom>
          <a:noFill/>
        </p:spPr>
        <p:txBody>
          <a:bodyPr wrap="square" rtlCol="0">
            <a:spAutoFit/>
          </a:bodyPr>
          <a:lstStyle/>
          <a:p>
            <a:r>
              <a:rPr lang="en-US" sz="1400" b="1"/>
              <a:t>IDENTIFYING DIFFERENT SCENARIOS</a:t>
            </a:r>
          </a:p>
        </p:txBody>
      </p:sp>
      <p:pic>
        <p:nvPicPr>
          <p:cNvPr id="56" name="Image 47" descr=" ">
            <a:extLst>
              <a:ext uri="{FF2B5EF4-FFF2-40B4-BE49-F238E27FC236}">
                <a16:creationId xmlns:a16="http://schemas.microsoft.com/office/drawing/2014/main" id="{2892FCF7-52A6-F73D-2558-AC8E9B80D4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216127" y="3259931"/>
            <a:ext cx="1466677" cy="231458"/>
          </a:xfrm>
          <a:prstGeom prst="rect">
            <a:avLst/>
          </a:prstGeom>
        </p:spPr>
      </p:pic>
    </p:spTree>
    <p:extLst>
      <p:ext uri="{BB962C8B-B14F-4D97-AF65-F5344CB8AC3E}">
        <p14:creationId xmlns:p14="http://schemas.microsoft.com/office/powerpoint/2010/main" val="2021769888"/>
      </p:ext>
    </p:extLst>
  </p:cSld>
  <p:clrMapOvr>
    <a:masterClrMapping/>
  </p:clrMapOvr>
  <p:transition spd="slow">
    <p:push/>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63B0-6307-04EC-CC1B-00437165B95A}"/>
            </a:ext>
          </a:extLst>
        </p:cNvPr>
        <p:cNvGrpSpPr/>
        <p:nvPr/>
      </p:nvGrpSpPr>
      <p:grpSpPr>
        <a:xfrm>
          <a:off x="0" y="0"/>
          <a:ext cx="0" cy="0"/>
          <a:chOff x="0" y="0"/>
          <a:chExt cx="0" cy="0"/>
        </a:xfrm>
      </p:grpSpPr>
      <p:pic>
        <p:nvPicPr>
          <p:cNvPr id="34" name="Picture 33">
            <a:extLst>
              <a:ext uri="{FF2B5EF4-FFF2-40B4-BE49-F238E27FC236}">
                <a16:creationId xmlns:a16="http://schemas.microsoft.com/office/drawing/2014/main" id="{418477E0-99F7-A17C-AE12-F81FFA975F72}"/>
              </a:ext>
            </a:extLst>
          </p:cNvPr>
          <p:cNvPicPr>
            <a:picLocks noChangeAspect="1"/>
          </p:cNvPicPr>
          <p:nvPr/>
        </p:nvPicPr>
        <p:blipFill>
          <a:blip r:embed="rId3"/>
          <a:stretch>
            <a:fillRect/>
          </a:stretch>
        </p:blipFill>
        <p:spPr>
          <a:xfrm>
            <a:off x="3599527" y="3969312"/>
            <a:ext cx="4550206" cy="681314"/>
          </a:xfrm>
          <a:prstGeom prst="rect">
            <a:avLst/>
          </a:prstGeom>
          <a:effectLst>
            <a:outerShdw blurRad="50800" dist="38100" dir="2700000" algn="tl" rotWithShape="0">
              <a:prstClr val="black">
                <a:alpha val="40000"/>
              </a:prstClr>
            </a:outerShdw>
          </a:effectLst>
        </p:spPr>
      </p:pic>
      <p:grpSp>
        <p:nvGrpSpPr>
          <p:cNvPr id="18" name="Group 17">
            <a:extLst>
              <a:ext uri="{FF2B5EF4-FFF2-40B4-BE49-F238E27FC236}">
                <a16:creationId xmlns:a16="http://schemas.microsoft.com/office/drawing/2014/main" id="{1BBC895F-222C-33D1-4B37-BF8569F3F012}"/>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7AB5D0BC-0F87-5F45-34F1-484707AD0FD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592A2F45-9D2F-6AA7-0EDA-C44881E33996}"/>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F54C4C03-3A85-724C-A7CC-507BE13D33B1}"/>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27DAAD86-C603-0113-B756-95AA4005DED7}"/>
              </a:ext>
            </a:extLst>
          </p:cNvPr>
          <p:cNvSpPr txBox="1"/>
          <p:nvPr/>
        </p:nvSpPr>
        <p:spPr>
          <a:xfrm>
            <a:off x="542944" y="871118"/>
            <a:ext cx="7967828"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RECEIVING INVOICES PROCESS</a:t>
            </a:r>
          </a:p>
        </p:txBody>
      </p:sp>
      <p:grpSp>
        <p:nvGrpSpPr>
          <p:cNvPr id="9" name="Group 8">
            <a:extLst>
              <a:ext uri="{FF2B5EF4-FFF2-40B4-BE49-F238E27FC236}">
                <a16:creationId xmlns:a16="http://schemas.microsoft.com/office/drawing/2014/main" id="{7EFD4B56-ED59-121B-7564-5A912222B9D6}"/>
              </a:ext>
            </a:extLst>
          </p:cNvPr>
          <p:cNvGrpSpPr/>
          <p:nvPr/>
        </p:nvGrpSpPr>
        <p:grpSpPr>
          <a:xfrm>
            <a:off x="245303" y="3282750"/>
            <a:ext cx="214236" cy="261610"/>
            <a:chOff x="2449210" y="1587427"/>
            <a:chExt cx="307777" cy="360021"/>
          </a:xfrm>
        </p:grpSpPr>
        <p:sp>
          <p:nvSpPr>
            <p:cNvPr id="10" name="Oval 9">
              <a:extLst>
                <a:ext uri="{FF2B5EF4-FFF2-40B4-BE49-F238E27FC236}">
                  <a16:creationId xmlns:a16="http://schemas.microsoft.com/office/drawing/2014/main" id="{99D101E3-8945-BFA3-B939-DF2C2F2C811F}"/>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16947E17-0E50-E1A4-5B0C-468318FB32A6}"/>
                </a:ext>
              </a:extLst>
            </p:cNvPr>
            <p:cNvSpPr txBox="1"/>
            <p:nvPr/>
          </p:nvSpPr>
          <p:spPr>
            <a:xfrm>
              <a:off x="2510666" y="1587427"/>
              <a:ext cx="215763" cy="360021"/>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12" name="TextBox 11">
            <a:extLst>
              <a:ext uri="{FF2B5EF4-FFF2-40B4-BE49-F238E27FC236}">
                <a16:creationId xmlns:a16="http://schemas.microsoft.com/office/drawing/2014/main" id="{27CE5C0A-A145-5871-5AB7-B089CE13252A}"/>
              </a:ext>
            </a:extLst>
          </p:cNvPr>
          <p:cNvSpPr txBox="1"/>
          <p:nvPr/>
        </p:nvSpPr>
        <p:spPr>
          <a:xfrm>
            <a:off x="542944" y="3185872"/>
            <a:ext cx="2709791" cy="600164"/>
          </a:xfrm>
          <a:prstGeom prst="rect">
            <a:avLst/>
          </a:prstGeom>
          <a:noFill/>
        </p:spPr>
        <p:txBody>
          <a:bodyPr wrap="square" rtlCol="0">
            <a:spAutoFit/>
          </a:bodyPr>
          <a:lstStyle/>
          <a:p>
            <a:r>
              <a:rPr lang="en-US" sz="1100" b="1" i="1"/>
              <a:t>Using Invoice, correctly receive items marking any OOS or Damaged units appropriately </a:t>
            </a:r>
          </a:p>
        </p:txBody>
      </p:sp>
      <p:grpSp>
        <p:nvGrpSpPr>
          <p:cNvPr id="13" name="Group 12">
            <a:extLst>
              <a:ext uri="{FF2B5EF4-FFF2-40B4-BE49-F238E27FC236}">
                <a16:creationId xmlns:a16="http://schemas.microsoft.com/office/drawing/2014/main" id="{E9719FB9-D1C6-148E-E6FD-D8652913029A}"/>
              </a:ext>
            </a:extLst>
          </p:cNvPr>
          <p:cNvGrpSpPr/>
          <p:nvPr/>
        </p:nvGrpSpPr>
        <p:grpSpPr>
          <a:xfrm>
            <a:off x="223794" y="1533638"/>
            <a:ext cx="235745" cy="261610"/>
            <a:chOff x="2449210" y="1593348"/>
            <a:chExt cx="307777" cy="341561"/>
          </a:xfrm>
        </p:grpSpPr>
        <p:sp>
          <p:nvSpPr>
            <p:cNvPr id="14" name="Oval 13">
              <a:extLst>
                <a:ext uri="{FF2B5EF4-FFF2-40B4-BE49-F238E27FC236}">
                  <a16:creationId xmlns:a16="http://schemas.microsoft.com/office/drawing/2014/main" id="{900DB6FC-3974-E5F0-6B1A-A6DC91A0387F}"/>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410EE9CE-37F0-9FA2-7FAB-3234075AC094}"/>
                </a:ext>
              </a:extLst>
            </p:cNvPr>
            <p:cNvSpPr txBox="1"/>
            <p:nvPr/>
          </p:nvSpPr>
          <p:spPr>
            <a:xfrm>
              <a:off x="2498310" y="1593348"/>
              <a:ext cx="215762" cy="341561"/>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sp>
        <p:nvSpPr>
          <p:cNvPr id="16" name="TextBox 15">
            <a:extLst>
              <a:ext uri="{FF2B5EF4-FFF2-40B4-BE49-F238E27FC236}">
                <a16:creationId xmlns:a16="http://schemas.microsoft.com/office/drawing/2014/main" id="{A8AADAAD-BB97-7A96-6273-47AC38A7FDAF}"/>
              </a:ext>
            </a:extLst>
          </p:cNvPr>
          <p:cNvSpPr txBox="1"/>
          <p:nvPr/>
        </p:nvSpPr>
        <p:spPr>
          <a:xfrm>
            <a:off x="459539" y="1524660"/>
            <a:ext cx="3518891" cy="430887"/>
          </a:xfrm>
          <a:prstGeom prst="rect">
            <a:avLst/>
          </a:prstGeom>
          <a:noFill/>
        </p:spPr>
        <p:txBody>
          <a:bodyPr wrap="square" rtlCol="0">
            <a:spAutoFit/>
          </a:bodyPr>
          <a:lstStyle/>
          <a:p>
            <a:r>
              <a:rPr lang="en-US" sz="1100" b="1" i="1"/>
              <a:t>Using the Invoice Number find corresponding order in ClearSpider</a:t>
            </a:r>
          </a:p>
        </p:txBody>
      </p:sp>
      <p:pic>
        <p:nvPicPr>
          <p:cNvPr id="7" name="Picture 6">
            <a:extLst>
              <a:ext uri="{FF2B5EF4-FFF2-40B4-BE49-F238E27FC236}">
                <a16:creationId xmlns:a16="http://schemas.microsoft.com/office/drawing/2014/main" id="{18FFAD8C-597B-473C-75A3-3175BAF54474}"/>
              </a:ext>
            </a:extLst>
          </p:cNvPr>
          <p:cNvPicPr>
            <a:picLocks noChangeAspect="1"/>
          </p:cNvPicPr>
          <p:nvPr/>
        </p:nvPicPr>
        <p:blipFill>
          <a:blip r:embed="rId6"/>
          <a:stretch>
            <a:fillRect/>
          </a:stretch>
        </p:blipFill>
        <p:spPr>
          <a:xfrm>
            <a:off x="243166" y="2050335"/>
            <a:ext cx="3195837" cy="984840"/>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1D73FA7C-43E4-3BFD-BB48-B9E1130A4212}"/>
              </a:ext>
            </a:extLst>
          </p:cNvPr>
          <p:cNvPicPr>
            <a:picLocks noChangeAspect="1"/>
          </p:cNvPicPr>
          <p:nvPr/>
        </p:nvPicPr>
        <p:blipFill>
          <a:blip r:embed="rId7"/>
          <a:stretch>
            <a:fillRect/>
          </a:stretch>
        </p:blipFill>
        <p:spPr>
          <a:xfrm>
            <a:off x="199138" y="3794640"/>
            <a:ext cx="2709791" cy="1260368"/>
          </a:xfrm>
          <a:prstGeom prst="rect">
            <a:avLst/>
          </a:prstGeom>
          <a:effectLst>
            <a:outerShdw blurRad="50800" dist="38100" dir="2700000" algn="tl" rotWithShape="0">
              <a:prstClr val="black">
                <a:alpha val="40000"/>
              </a:prstClr>
            </a:outerShdw>
          </a:effectLst>
        </p:spPr>
      </p:pic>
      <p:pic>
        <p:nvPicPr>
          <p:cNvPr id="21" name="Picture 20">
            <a:extLst>
              <a:ext uri="{FF2B5EF4-FFF2-40B4-BE49-F238E27FC236}">
                <a16:creationId xmlns:a16="http://schemas.microsoft.com/office/drawing/2014/main" id="{526AE198-3FBA-37DD-07AB-19CFDF1D0D59}"/>
              </a:ext>
            </a:extLst>
          </p:cNvPr>
          <p:cNvPicPr>
            <a:picLocks noChangeAspect="1"/>
          </p:cNvPicPr>
          <p:nvPr/>
        </p:nvPicPr>
        <p:blipFill>
          <a:blip r:embed="rId8"/>
          <a:stretch>
            <a:fillRect/>
          </a:stretch>
        </p:blipFill>
        <p:spPr>
          <a:xfrm>
            <a:off x="4572000" y="2034512"/>
            <a:ext cx="3484511" cy="1224288"/>
          </a:xfrm>
          <a:prstGeom prst="rect">
            <a:avLst/>
          </a:prstGeom>
          <a:effectLst>
            <a:outerShdw blurRad="50800" dist="38100" dir="2700000" algn="tl" rotWithShape="0">
              <a:prstClr val="black">
                <a:alpha val="40000"/>
              </a:prstClr>
            </a:outerShdw>
          </a:effectLst>
        </p:spPr>
      </p:pic>
      <p:grpSp>
        <p:nvGrpSpPr>
          <p:cNvPr id="24" name="Group 23">
            <a:extLst>
              <a:ext uri="{FF2B5EF4-FFF2-40B4-BE49-F238E27FC236}">
                <a16:creationId xmlns:a16="http://schemas.microsoft.com/office/drawing/2014/main" id="{0836B524-4FB3-6D85-A634-032E3EA14E25}"/>
              </a:ext>
            </a:extLst>
          </p:cNvPr>
          <p:cNvGrpSpPr/>
          <p:nvPr/>
        </p:nvGrpSpPr>
        <p:grpSpPr>
          <a:xfrm>
            <a:off x="4498208" y="1537633"/>
            <a:ext cx="235745" cy="261610"/>
            <a:chOff x="2449210" y="1593348"/>
            <a:chExt cx="307777" cy="341561"/>
          </a:xfrm>
        </p:grpSpPr>
        <p:sp>
          <p:nvSpPr>
            <p:cNvPr id="25" name="Oval 24">
              <a:extLst>
                <a:ext uri="{FF2B5EF4-FFF2-40B4-BE49-F238E27FC236}">
                  <a16:creationId xmlns:a16="http://schemas.microsoft.com/office/drawing/2014/main" id="{5DBBC871-CB09-A8FF-0CDD-CA35AC8EED1C}"/>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08A83149-B117-AAC6-BB52-997B8B176E7C}"/>
                </a:ext>
              </a:extLst>
            </p:cNvPr>
            <p:cNvSpPr txBox="1"/>
            <p:nvPr/>
          </p:nvSpPr>
          <p:spPr>
            <a:xfrm>
              <a:off x="2498310" y="1593348"/>
              <a:ext cx="215762" cy="341561"/>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3</a:t>
              </a:r>
              <a:endParaRPr lang="en-US" sz="1100">
                <a:latin typeface="Arial" panose="020B0604020202020204" pitchFamily="34" charset="0"/>
                <a:cs typeface="Arial" panose="020B0604020202020204" pitchFamily="34" charset="0"/>
              </a:endParaRPr>
            </a:p>
          </p:txBody>
        </p:sp>
      </p:grpSp>
      <p:sp>
        <p:nvSpPr>
          <p:cNvPr id="28" name="TextBox 27">
            <a:extLst>
              <a:ext uri="{FF2B5EF4-FFF2-40B4-BE49-F238E27FC236}">
                <a16:creationId xmlns:a16="http://schemas.microsoft.com/office/drawing/2014/main" id="{E8F43C98-81A9-5B64-0F9D-EA39BF839F10}"/>
              </a:ext>
            </a:extLst>
          </p:cNvPr>
          <p:cNvSpPr txBox="1"/>
          <p:nvPr/>
        </p:nvSpPr>
        <p:spPr>
          <a:xfrm>
            <a:off x="4819927" y="1533638"/>
            <a:ext cx="3518891" cy="261610"/>
          </a:xfrm>
          <a:prstGeom prst="rect">
            <a:avLst/>
          </a:prstGeom>
          <a:noFill/>
        </p:spPr>
        <p:txBody>
          <a:bodyPr wrap="square" rtlCol="0">
            <a:spAutoFit/>
          </a:bodyPr>
          <a:lstStyle/>
          <a:p>
            <a:r>
              <a:rPr lang="en-US" sz="1100" b="1" i="1"/>
              <a:t>Enter invoice number into “Package Tracking” field</a:t>
            </a:r>
          </a:p>
        </p:txBody>
      </p:sp>
      <p:grpSp>
        <p:nvGrpSpPr>
          <p:cNvPr id="29" name="Group 28">
            <a:extLst>
              <a:ext uri="{FF2B5EF4-FFF2-40B4-BE49-F238E27FC236}">
                <a16:creationId xmlns:a16="http://schemas.microsoft.com/office/drawing/2014/main" id="{554B0398-7641-3330-8523-7E98234F0393}"/>
              </a:ext>
            </a:extLst>
          </p:cNvPr>
          <p:cNvGrpSpPr/>
          <p:nvPr/>
        </p:nvGrpSpPr>
        <p:grpSpPr>
          <a:xfrm>
            <a:off x="4254874" y="3485954"/>
            <a:ext cx="235745" cy="261610"/>
            <a:chOff x="2449210" y="1593348"/>
            <a:chExt cx="307777" cy="341561"/>
          </a:xfrm>
        </p:grpSpPr>
        <p:sp>
          <p:nvSpPr>
            <p:cNvPr id="30" name="Oval 29">
              <a:extLst>
                <a:ext uri="{FF2B5EF4-FFF2-40B4-BE49-F238E27FC236}">
                  <a16:creationId xmlns:a16="http://schemas.microsoft.com/office/drawing/2014/main" id="{095B0814-C086-87D5-1BA1-7FD8677400BB}"/>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FAC113A1-7504-BB7F-7F40-0E4EC648478F}"/>
                </a:ext>
              </a:extLst>
            </p:cNvPr>
            <p:cNvSpPr txBox="1"/>
            <p:nvPr/>
          </p:nvSpPr>
          <p:spPr>
            <a:xfrm>
              <a:off x="2498310" y="1593348"/>
              <a:ext cx="215762" cy="341561"/>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4</a:t>
              </a:r>
              <a:endParaRPr lang="en-US" sz="1100">
                <a:latin typeface="Arial" panose="020B0604020202020204" pitchFamily="34" charset="0"/>
                <a:cs typeface="Arial" panose="020B0604020202020204" pitchFamily="34" charset="0"/>
              </a:endParaRPr>
            </a:p>
          </p:txBody>
        </p:sp>
      </p:grpSp>
      <p:sp>
        <p:nvSpPr>
          <p:cNvPr id="32" name="TextBox 31">
            <a:extLst>
              <a:ext uri="{FF2B5EF4-FFF2-40B4-BE49-F238E27FC236}">
                <a16:creationId xmlns:a16="http://schemas.microsoft.com/office/drawing/2014/main" id="{CA3DAF06-05F1-E2DB-6379-2BFB9521E775}"/>
              </a:ext>
            </a:extLst>
          </p:cNvPr>
          <p:cNvSpPr txBox="1"/>
          <p:nvPr/>
        </p:nvSpPr>
        <p:spPr>
          <a:xfrm>
            <a:off x="4712187" y="3413555"/>
            <a:ext cx="3518891" cy="430887"/>
          </a:xfrm>
          <a:prstGeom prst="rect">
            <a:avLst/>
          </a:prstGeom>
          <a:noFill/>
        </p:spPr>
        <p:txBody>
          <a:bodyPr wrap="square" rtlCol="0">
            <a:spAutoFit/>
          </a:bodyPr>
          <a:lstStyle/>
          <a:p>
            <a:r>
              <a:rPr lang="en-US" sz="1100" b="1" i="1"/>
              <a:t>Reach out to R&amp;C team for advice/credit on Short Shipped items</a:t>
            </a:r>
          </a:p>
        </p:txBody>
      </p:sp>
      <p:sp>
        <p:nvSpPr>
          <p:cNvPr id="35" name="TextBox 34">
            <a:extLst>
              <a:ext uri="{FF2B5EF4-FFF2-40B4-BE49-F238E27FC236}">
                <a16:creationId xmlns:a16="http://schemas.microsoft.com/office/drawing/2014/main" id="{700E8095-1B49-D7DF-D14D-893DF62922B4}"/>
              </a:ext>
            </a:extLst>
          </p:cNvPr>
          <p:cNvSpPr txBox="1"/>
          <p:nvPr/>
        </p:nvSpPr>
        <p:spPr>
          <a:xfrm>
            <a:off x="4689872" y="4700212"/>
            <a:ext cx="1460500" cy="430887"/>
          </a:xfrm>
          <a:prstGeom prst="rect">
            <a:avLst/>
          </a:prstGeom>
          <a:noFill/>
        </p:spPr>
        <p:txBody>
          <a:bodyPr wrap="square" rtlCol="0">
            <a:spAutoFit/>
          </a:bodyPr>
          <a:lstStyle/>
          <a:p>
            <a:r>
              <a:rPr lang="en-US" sz="1100" i="1">
                <a:solidFill>
                  <a:srgbClr val="FF0000"/>
                </a:solidFill>
              </a:rPr>
              <a:t>Example Credit Request Email</a:t>
            </a:r>
          </a:p>
        </p:txBody>
      </p:sp>
    </p:spTree>
    <p:extLst>
      <p:ext uri="{BB962C8B-B14F-4D97-AF65-F5344CB8AC3E}">
        <p14:creationId xmlns:p14="http://schemas.microsoft.com/office/powerpoint/2010/main" val="1735977564"/>
      </p:ext>
    </p:extLst>
  </p:cSld>
  <p:clrMapOvr>
    <a:masterClrMapping/>
  </p:clrMapOvr>
  <p:transition spd="slow">
    <p:push/>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FD0A21-8500-260F-BCFB-F54D58FE991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3C5A615-60E6-67E7-AF8F-7BA4916AB2CC}"/>
              </a:ext>
            </a:extLst>
          </p:cNvPr>
          <p:cNvSpPr/>
          <p:nvPr/>
        </p:nvSpPr>
        <p:spPr>
          <a:xfrm>
            <a:off x="0" y="-75730"/>
            <a:ext cx="9144000" cy="52192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A066789-790C-356A-2882-ADC2C49A52E4}"/>
              </a:ext>
            </a:extLst>
          </p:cNvPr>
          <p:cNvSpPr txBox="1"/>
          <p:nvPr/>
        </p:nvSpPr>
        <p:spPr>
          <a:xfrm>
            <a:off x="646725" y="2248584"/>
            <a:ext cx="7850550" cy="1200329"/>
          </a:xfrm>
          <a:prstGeom prst="rect">
            <a:avLst/>
          </a:prstGeom>
          <a:noFill/>
        </p:spPr>
        <p:txBody>
          <a:bodyPr wrap="square" rtlCol="0">
            <a:spAutoFit/>
          </a:bodyPr>
          <a:lstStyle/>
          <a:p>
            <a:pPr algn="ctr"/>
            <a:r>
              <a:rPr lang="en-US" sz="3600" b="1">
                <a:solidFill>
                  <a:schemeClr val="bg1"/>
                </a:solidFill>
                <a:latin typeface="Arial Black" panose="020B0604020202020204" pitchFamily="34" charset="0"/>
                <a:cs typeface="Arial Black" panose="020B0604020202020204" pitchFamily="34" charset="0"/>
              </a:rPr>
              <a:t> OUR MEMBERS</a:t>
            </a:r>
            <a:endParaRPr lang="en-US" sz="3600" b="1">
              <a:solidFill>
                <a:schemeClr val="bg1"/>
              </a:solidFill>
              <a:latin typeface="Arial" panose="020B0604020202020204" pitchFamily="34" charset="0"/>
              <a:cs typeface="Arial" panose="020B0604020202020204" pitchFamily="34" charset="0"/>
            </a:endParaRPr>
          </a:p>
          <a:p>
            <a:pPr algn="ctr"/>
            <a:endParaRPr lang="en-US" sz="3600" b="1">
              <a:solidFill>
                <a:schemeClr val="bg1"/>
              </a:solidFill>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3C6E5517-7AD8-787F-D261-8E2D18C95181}"/>
              </a:ext>
            </a:extLst>
          </p:cNvPr>
          <p:cNvSpPr txBox="1"/>
          <p:nvPr/>
        </p:nvSpPr>
        <p:spPr>
          <a:xfrm>
            <a:off x="3196354" y="-445062"/>
            <a:ext cx="184731" cy="369332"/>
          </a:xfrm>
          <a:prstGeom prst="rect">
            <a:avLst/>
          </a:prstGeom>
          <a:noFill/>
        </p:spPr>
        <p:txBody>
          <a:bodyPr wrap="none" rtlCol="0">
            <a:spAutoFit/>
          </a:bodyPr>
          <a:lstStyle/>
          <a:p>
            <a:endParaRPr lang="en-US"/>
          </a:p>
        </p:txBody>
      </p:sp>
      <p:pic>
        <p:nvPicPr>
          <p:cNvPr id="2" name="Picture 1" descr="Logo&#10;&#10;Description automatically generated">
            <a:extLst>
              <a:ext uri="{FF2B5EF4-FFF2-40B4-BE49-F238E27FC236}">
                <a16:creationId xmlns:a16="http://schemas.microsoft.com/office/drawing/2014/main" id="{4DFD42A5-279D-AF61-CACE-0B24EBE56E1E}"/>
              </a:ext>
            </a:extLst>
          </p:cNvPr>
          <p:cNvPicPr>
            <a:picLocks noChangeAspect="1"/>
          </p:cNvPicPr>
          <p:nvPr/>
        </p:nvPicPr>
        <p:blipFill>
          <a:blip r:embed="rId2"/>
          <a:stretch>
            <a:fillRect/>
          </a:stretch>
        </p:blipFill>
        <p:spPr>
          <a:xfrm>
            <a:off x="8432539" y="4451771"/>
            <a:ext cx="530669" cy="530669"/>
          </a:xfrm>
          <a:prstGeom prst="rect">
            <a:avLst/>
          </a:prstGeom>
        </p:spPr>
      </p:pic>
      <p:sp>
        <p:nvSpPr>
          <p:cNvPr id="4" name="TextBox 3">
            <a:extLst>
              <a:ext uri="{FF2B5EF4-FFF2-40B4-BE49-F238E27FC236}">
                <a16:creationId xmlns:a16="http://schemas.microsoft.com/office/drawing/2014/main" id="{A0127855-CC34-3A89-785A-6265825ADEF1}"/>
              </a:ext>
            </a:extLst>
          </p:cNvPr>
          <p:cNvSpPr txBox="1"/>
          <p:nvPr/>
        </p:nvSpPr>
        <p:spPr>
          <a:xfrm>
            <a:off x="2153309" y="2848748"/>
            <a:ext cx="3536927" cy="1754326"/>
          </a:xfrm>
          <a:prstGeom prst="rect">
            <a:avLst/>
          </a:prstGeom>
          <a:noFill/>
        </p:spPr>
        <p:txBody>
          <a:bodyPr wrap="square" rtlCol="0">
            <a:spAutoFit/>
          </a:bodyPr>
          <a:lstStyle/>
          <a:p>
            <a:pPr algn="ctr"/>
            <a:r>
              <a:rPr lang="en-US" sz="3600">
                <a:solidFill>
                  <a:srgbClr val="FFE600"/>
                </a:solidFill>
                <a:latin typeface="Arial" panose="020B0604020202020204" pitchFamily="34" charset="0"/>
                <a:cs typeface="Arial" panose="020B0604020202020204" pitchFamily="34" charset="0"/>
              </a:rPr>
              <a:t>^</a:t>
            </a:r>
            <a:r>
              <a:rPr lang="en-US" sz="3600" b="1">
                <a:solidFill>
                  <a:schemeClr val="bg1"/>
                </a:solidFill>
                <a:latin typeface="Arial" panose="020B0604020202020204" pitchFamily="34" charset="0"/>
                <a:cs typeface="Arial" panose="020B0604020202020204" pitchFamily="34" charset="0"/>
              </a:rPr>
              <a:t> </a:t>
            </a:r>
          </a:p>
          <a:p>
            <a:pPr algn="ctr"/>
            <a:r>
              <a:rPr lang="en-US" sz="3600">
                <a:solidFill>
                  <a:srgbClr val="FFE600"/>
                </a:solidFill>
                <a:latin typeface="Arial" panose="020B0604020202020204" pitchFamily="34" charset="0"/>
                <a:cs typeface="Arial" panose="020B0604020202020204" pitchFamily="34" charset="0"/>
              </a:rPr>
              <a:t>R&amp;C</a:t>
            </a:r>
          </a:p>
          <a:p>
            <a:pPr algn="ctr"/>
            <a:endParaRPr lang="en-US" sz="3600" b="1">
              <a:solidFill>
                <a:schemeClr val="bg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920192193"/>
      </p:ext>
    </p:extLst>
  </p:cSld>
  <p:clrMapOvr>
    <a:masterClrMapping/>
  </p:clrMapOvr>
  <p:transition spd="slow">
    <p:push dir="u"/>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9FBA4-06F0-4638-BD15-CBA75F8630A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1A04492-ECE2-5017-8D3D-3FF3F8EDED53}"/>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C120CCE1-31E9-E5A5-4044-C789DFC4E8D6}"/>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44AA8EF7-127D-C06A-0322-B7403635E0B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8" name="Rectangle 7">
            <a:extLst>
              <a:ext uri="{FF2B5EF4-FFF2-40B4-BE49-F238E27FC236}">
                <a16:creationId xmlns:a16="http://schemas.microsoft.com/office/drawing/2014/main" id="{509ADD6B-2D82-E236-A06E-B0367ACC0C0F}"/>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308C85D-F6C6-1AEA-E3DA-65E77DB2DF5C}"/>
              </a:ext>
            </a:extLst>
          </p:cNvPr>
          <p:cNvSpPr txBox="1"/>
          <p:nvPr/>
        </p:nvSpPr>
        <p:spPr>
          <a:xfrm>
            <a:off x="589667" y="725832"/>
            <a:ext cx="8619254"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MEMBERS: MEMBERS SHOPPING EXPERIENCE</a:t>
            </a:r>
            <a:endParaRPr lang="en-US" sz="240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62A35EBA-D9AB-89F1-EF49-B782BFF088C3}"/>
              </a:ext>
            </a:extLst>
          </p:cNvPr>
          <p:cNvPicPr>
            <a:picLocks noChangeAspect="1"/>
          </p:cNvPicPr>
          <p:nvPr/>
        </p:nvPicPr>
        <p:blipFill>
          <a:blip r:embed="rId4"/>
          <a:stretch>
            <a:fillRect/>
          </a:stretch>
        </p:blipFill>
        <p:spPr>
          <a:xfrm>
            <a:off x="920587" y="1709989"/>
            <a:ext cx="3648584" cy="2476846"/>
          </a:xfrm>
          <a:prstGeom prst="rect">
            <a:avLst/>
          </a:prstGeom>
          <a:effectLst>
            <a:outerShdw blurRad="50800" dist="38100" dir="2700000" algn="tl" rotWithShape="0">
              <a:prstClr val="black">
                <a:alpha val="40000"/>
              </a:prstClr>
            </a:outerShdw>
          </a:effectLst>
        </p:spPr>
      </p:pic>
      <p:grpSp>
        <p:nvGrpSpPr>
          <p:cNvPr id="22" name="Group 21">
            <a:extLst>
              <a:ext uri="{FF2B5EF4-FFF2-40B4-BE49-F238E27FC236}">
                <a16:creationId xmlns:a16="http://schemas.microsoft.com/office/drawing/2014/main" id="{3D0FBCB5-C1AC-2267-5274-38C5C649A204}"/>
              </a:ext>
            </a:extLst>
          </p:cNvPr>
          <p:cNvGrpSpPr/>
          <p:nvPr/>
        </p:nvGrpSpPr>
        <p:grpSpPr>
          <a:xfrm>
            <a:off x="266272" y="1733073"/>
            <a:ext cx="182880" cy="261610"/>
            <a:chOff x="730636" y="2625585"/>
            <a:chExt cx="182880" cy="261610"/>
          </a:xfrm>
        </p:grpSpPr>
        <p:sp>
          <p:nvSpPr>
            <p:cNvPr id="23" name="Oval 22">
              <a:extLst>
                <a:ext uri="{FF2B5EF4-FFF2-40B4-BE49-F238E27FC236}">
                  <a16:creationId xmlns:a16="http://schemas.microsoft.com/office/drawing/2014/main" id="{BE59EE26-B693-49EE-6B6A-A4B0513F522E}"/>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ACF8E815-8BDD-DC64-F775-96E13517FE26}"/>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sp>
        <p:nvSpPr>
          <p:cNvPr id="25" name="TextBox 24">
            <a:extLst>
              <a:ext uri="{FF2B5EF4-FFF2-40B4-BE49-F238E27FC236}">
                <a16:creationId xmlns:a16="http://schemas.microsoft.com/office/drawing/2014/main" id="{3D27E941-25EE-97CF-5F7C-48A592689AD6}"/>
              </a:ext>
            </a:extLst>
          </p:cNvPr>
          <p:cNvSpPr txBox="1"/>
          <p:nvPr/>
        </p:nvSpPr>
        <p:spPr>
          <a:xfrm>
            <a:off x="484617" y="1709989"/>
            <a:ext cx="2639833" cy="600164"/>
          </a:xfrm>
          <a:prstGeom prst="rect">
            <a:avLst/>
          </a:prstGeom>
          <a:noFill/>
        </p:spPr>
        <p:txBody>
          <a:bodyPr wrap="square" rtlCol="0">
            <a:spAutoFit/>
          </a:bodyPr>
          <a:lstStyle/>
          <a:p>
            <a:r>
              <a:rPr lang="en-US" sz="1100" b="1" i="1">
                <a:latin typeface="Arial" panose="020B0604020202020204" pitchFamily="34" charset="0"/>
                <a:cs typeface="Arial" panose="020B0604020202020204" pitchFamily="34" charset="0"/>
              </a:rPr>
              <a:t>Apparel should be merchandised and organized just like any other retail stores  </a:t>
            </a:r>
          </a:p>
        </p:txBody>
      </p:sp>
      <p:cxnSp>
        <p:nvCxnSpPr>
          <p:cNvPr id="27" name="Connector: Elbow 26">
            <a:extLst>
              <a:ext uri="{FF2B5EF4-FFF2-40B4-BE49-F238E27FC236}">
                <a16:creationId xmlns:a16="http://schemas.microsoft.com/office/drawing/2014/main" id="{E845ED2F-6D46-77AF-D303-740A344A3FDD}"/>
              </a:ext>
            </a:extLst>
          </p:cNvPr>
          <p:cNvCxnSpPr/>
          <p:nvPr/>
        </p:nvCxnSpPr>
        <p:spPr>
          <a:xfrm rot="5400000">
            <a:off x="1006945" y="4133282"/>
            <a:ext cx="589524" cy="42545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F5AB1AA-5EB7-D53F-99F7-0F9AA219AAD9}"/>
              </a:ext>
            </a:extLst>
          </p:cNvPr>
          <p:cNvSpPr txBox="1"/>
          <p:nvPr/>
        </p:nvSpPr>
        <p:spPr>
          <a:xfrm>
            <a:off x="829903" y="4756095"/>
            <a:ext cx="2294547" cy="369332"/>
          </a:xfrm>
          <a:prstGeom prst="rect">
            <a:avLst/>
          </a:prstGeom>
          <a:noFill/>
        </p:spPr>
        <p:txBody>
          <a:bodyPr wrap="square" rtlCol="0">
            <a:spAutoFit/>
          </a:bodyPr>
          <a:lstStyle/>
          <a:p>
            <a:r>
              <a:rPr lang="en-US" sz="900">
                <a:solidFill>
                  <a:srgbClr val="FF0000"/>
                </a:solidFill>
                <a:latin typeface="Arial" panose="020B0604020202020204" pitchFamily="34" charset="0"/>
                <a:cs typeface="Arial" panose="020B0604020202020204" pitchFamily="34" charset="0"/>
              </a:rPr>
              <a:t>Apparel should be neatly hung or folded based on size (smallest to largest)</a:t>
            </a:r>
          </a:p>
        </p:txBody>
      </p:sp>
      <p:pic>
        <p:nvPicPr>
          <p:cNvPr id="3076" name="Picture 4">
            <a:extLst>
              <a:ext uri="{FF2B5EF4-FFF2-40B4-BE49-F238E27FC236}">
                <a16:creationId xmlns:a16="http://schemas.microsoft.com/office/drawing/2014/main" id="{F4DD35A3-8079-CCC0-CF15-2B6EAEF008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1702" y="1946914"/>
            <a:ext cx="2420258" cy="301172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36" name="Group 35">
            <a:extLst>
              <a:ext uri="{FF2B5EF4-FFF2-40B4-BE49-F238E27FC236}">
                <a16:creationId xmlns:a16="http://schemas.microsoft.com/office/drawing/2014/main" id="{751317E5-D886-6AAC-64F8-AF550FB2A48F}"/>
              </a:ext>
            </a:extLst>
          </p:cNvPr>
          <p:cNvGrpSpPr/>
          <p:nvPr/>
        </p:nvGrpSpPr>
        <p:grpSpPr>
          <a:xfrm>
            <a:off x="4899294" y="1322261"/>
            <a:ext cx="182880" cy="261610"/>
            <a:chOff x="730636" y="2625585"/>
            <a:chExt cx="182880" cy="261610"/>
          </a:xfrm>
        </p:grpSpPr>
        <p:sp>
          <p:nvSpPr>
            <p:cNvPr id="37" name="Oval 36">
              <a:extLst>
                <a:ext uri="{FF2B5EF4-FFF2-40B4-BE49-F238E27FC236}">
                  <a16:creationId xmlns:a16="http://schemas.microsoft.com/office/drawing/2014/main" id="{4ED9EFD5-1525-E161-ACF1-B40BB42C1E3C}"/>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E41EEB2C-192C-ADD1-F0A8-01381F156C90}"/>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99CD0C45-22D1-B18D-272A-E272E3F89949}"/>
              </a:ext>
            </a:extLst>
          </p:cNvPr>
          <p:cNvSpPr txBox="1"/>
          <p:nvPr/>
        </p:nvSpPr>
        <p:spPr>
          <a:xfrm>
            <a:off x="5117639" y="1283789"/>
            <a:ext cx="2639833" cy="600164"/>
          </a:xfrm>
          <a:prstGeom prst="rect">
            <a:avLst/>
          </a:prstGeom>
          <a:noFill/>
        </p:spPr>
        <p:txBody>
          <a:bodyPr wrap="square" rtlCol="0">
            <a:spAutoFit/>
          </a:bodyPr>
          <a:lstStyle/>
          <a:p>
            <a:r>
              <a:rPr lang="en-US" sz="1100" b="1" i="1">
                <a:latin typeface="Arial" panose="020B0604020202020204" pitchFamily="34" charset="0"/>
                <a:cs typeface="Arial" panose="020B0604020202020204" pitchFamily="34" charset="0"/>
              </a:rPr>
              <a:t>Drinks, bars, snacks, and supplements should be stocked, front facing, and dust free</a:t>
            </a:r>
          </a:p>
        </p:txBody>
      </p:sp>
      <p:cxnSp>
        <p:nvCxnSpPr>
          <p:cNvPr id="41" name="Connector: Elbow 40">
            <a:extLst>
              <a:ext uri="{FF2B5EF4-FFF2-40B4-BE49-F238E27FC236}">
                <a16:creationId xmlns:a16="http://schemas.microsoft.com/office/drawing/2014/main" id="{A0BFBF5E-8541-E059-9A44-380B2AD8651D}"/>
              </a:ext>
            </a:extLst>
          </p:cNvPr>
          <p:cNvCxnSpPr/>
          <p:nvPr/>
        </p:nvCxnSpPr>
        <p:spPr>
          <a:xfrm>
            <a:off x="6794500" y="3634440"/>
            <a:ext cx="1039802" cy="308910"/>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2" name="TextBox 41">
            <a:extLst>
              <a:ext uri="{FF2B5EF4-FFF2-40B4-BE49-F238E27FC236}">
                <a16:creationId xmlns:a16="http://schemas.microsoft.com/office/drawing/2014/main" id="{0ECC9ACB-7ED1-715D-6F5F-760AB375077C}"/>
              </a:ext>
            </a:extLst>
          </p:cNvPr>
          <p:cNvSpPr txBox="1"/>
          <p:nvPr/>
        </p:nvSpPr>
        <p:spPr>
          <a:xfrm>
            <a:off x="7834302" y="3498850"/>
            <a:ext cx="1039802" cy="784830"/>
          </a:xfrm>
          <a:prstGeom prst="rect">
            <a:avLst/>
          </a:prstGeom>
          <a:noFill/>
        </p:spPr>
        <p:txBody>
          <a:bodyPr wrap="square" rtlCol="0">
            <a:spAutoFit/>
          </a:bodyPr>
          <a:lstStyle/>
          <a:p>
            <a:r>
              <a:rPr lang="en-US" sz="900">
                <a:solidFill>
                  <a:srgbClr val="FF0000"/>
                </a:solidFill>
                <a:latin typeface="Arial" panose="020B0604020202020204" pitchFamily="34" charset="0"/>
                <a:cs typeface="Arial" panose="020B0604020202020204" pitchFamily="34" charset="0"/>
              </a:rPr>
              <a:t>Refresh POG throughout the day as members browse and make purchases </a:t>
            </a:r>
          </a:p>
        </p:txBody>
      </p:sp>
      <p:cxnSp>
        <p:nvCxnSpPr>
          <p:cNvPr id="44" name="Connector: Elbow 43">
            <a:extLst>
              <a:ext uri="{FF2B5EF4-FFF2-40B4-BE49-F238E27FC236}">
                <a16:creationId xmlns:a16="http://schemas.microsoft.com/office/drawing/2014/main" id="{5BAC49BB-EBF7-6A7B-B528-CA50228E9CF8}"/>
              </a:ext>
            </a:extLst>
          </p:cNvPr>
          <p:cNvCxnSpPr/>
          <p:nvPr/>
        </p:nvCxnSpPr>
        <p:spPr>
          <a:xfrm flipV="1">
            <a:off x="5632450" y="2324100"/>
            <a:ext cx="2125022" cy="660400"/>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5" name="TextBox 44">
            <a:extLst>
              <a:ext uri="{FF2B5EF4-FFF2-40B4-BE49-F238E27FC236}">
                <a16:creationId xmlns:a16="http://schemas.microsoft.com/office/drawing/2014/main" id="{E3BD5E9A-06DC-2D8E-DD77-586FB300BF97}"/>
              </a:ext>
            </a:extLst>
          </p:cNvPr>
          <p:cNvSpPr txBox="1"/>
          <p:nvPr/>
        </p:nvSpPr>
        <p:spPr>
          <a:xfrm>
            <a:off x="7782812" y="2146469"/>
            <a:ext cx="1162050" cy="646331"/>
          </a:xfrm>
          <a:prstGeom prst="rect">
            <a:avLst/>
          </a:prstGeom>
          <a:noFill/>
        </p:spPr>
        <p:txBody>
          <a:bodyPr wrap="square" rtlCol="0">
            <a:spAutoFit/>
          </a:bodyPr>
          <a:lstStyle/>
          <a:p>
            <a:r>
              <a:rPr lang="en-US" sz="900">
                <a:solidFill>
                  <a:srgbClr val="FF0000"/>
                </a:solidFill>
                <a:latin typeface="Arial" panose="020B0604020202020204" pitchFamily="34" charset="0"/>
                <a:cs typeface="Arial" panose="020B0604020202020204" pitchFamily="34" charset="0"/>
              </a:rPr>
              <a:t>Ensure products are properly stocked and front facing</a:t>
            </a:r>
          </a:p>
        </p:txBody>
      </p:sp>
    </p:spTree>
    <p:extLst>
      <p:ext uri="{BB962C8B-B14F-4D97-AF65-F5344CB8AC3E}">
        <p14:creationId xmlns:p14="http://schemas.microsoft.com/office/powerpoint/2010/main" val="2099854077"/>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890054-5C20-D364-D6DD-7A4D6C7529B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CA91B51-CCC3-D0CC-6DBB-6F9561E4E255}"/>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4E53EC1B-34B8-1CBE-565D-D7049F5274F4}"/>
              </a:ext>
            </a:extLst>
          </p:cNvPr>
          <p:cNvSpPr>
            <a:spLocks noGrp="1"/>
          </p:cNvSpPr>
          <p:nvPr>
            <p:ph type="body" idx="1"/>
          </p:nvPr>
        </p:nvSpPr>
        <p:spPr>
          <a:xfrm>
            <a:off x="2666829" y="2679665"/>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852DE16A-417E-9B41-3C47-22C9FD4A5DD9}"/>
              </a:ext>
            </a:extLst>
          </p:cNvPr>
          <p:cNvSpPr>
            <a:spLocks noGrp="1"/>
          </p:cNvSpPr>
          <p:nvPr>
            <p:ph sz="half" idx="2"/>
          </p:nvPr>
        </p:nvSpPr>
        <p:spPr>
          <a:xfrm>
            <a:off x="199138" y="1356620"/>
            <a:ext cx="3932696" cy="4016451"/>
          </a:xfrm>
        </p:spPr>
        <p:txBody>
          <a:bodyPr vert="horz" lIns="91440" tIns="45720" rIns="91440" bIns="45720" rtlCol="0" anchor="t">
            <a:normAutofit/>
          </a:bodyPr>
          <a:lstStyle/>
          <a:p>
            <a:pPr marL="0" indent="0">
              <a:buNone/>
            </a:pPr>
            <a:endParaRPr lang="en-US" sz="1800">
              <a:latin typeface="Acumin Pro" panose="020B0504020202020204" pitchFamily="34" charset="0"/>
            </a:endParaRPr>
          </a:p>
          <a:p>
            <a:pPr marL="0" indent="0">
              <a:buNone/>
            </a:pPr>
            <a:r>
              <a:rPr lang="en-US" sz="1100" b="1" u="sng">
                <a:latin typeface="Arial"/>
                <a:cs typeface="Arial"/>
              </a:rPr>
              <a:t>Basic Questions to ask to GTKY guest:</a:t>
            </a:r>
          </a:p>
          <a:p>
            <a:pPr marL="0" indent="0">
              <a:buNone/>
            </a:pPr>
            <a:endParaRPr lang="en-US" sz="1100">
              <a:latin typeface="Arial"/>
              <a:cs typeface="Arial"/>
            </a:endParaRPr>
          </a:p>
          <a:p>
            <a:r>
              <a:rPr lang="en-US" sz="1100">
                <a:latin typeface="Arial"/>
                <a:cs typeface="Arial"/>
              </a:rPr>
              <a:t>What health and fitness goals would you like to accomplish?</a:t>
            </a:r>
          </a:p>
          <a:p>
            <a:r>
              <a:rPr lang="en-US" sz="1100">
                <a:latin typeface="Arial"/>
                <a:cs typeface="Arial"/>
              </a:rPr>
              <a:t>What does your diet/nutrition consist of?</a:t>
            </a:r>
          </a:p>
          <a:p>
            <a:r>
              <a:rPr lang="en-US" sz="1100">
                <a:latin typeface="Arial"/>
                <a:cs typeface="Arial"/>
              </a:rPr>
              <a:t>Do you know your THR?</a:t>
            </a:r>
          </a:p>
          <a:p>
            <a:r>
              <a:rPr lang="en-US" sz="1100">
                <a:latin typeface="Arial"/>
                <a:cs typeface="Arial"/>
              </a:rPr>
              <a:t>What is your experience with resistance training?</a:t>
            </a:r>
          </a:p>
          <a:p>
            <a:r>
              <a:rPr lang="en-US" sz="1100">
                <a:latin typeface="Arial"/>
                <a:cs typeface="Arial"/>
              </a:rPr>
              <a:t>Do you have any physical limitations or pre-existing injuries we need to be made aware of?</a:t>
            </a:r>
          </a:p>
          <a:p>
            <a:r>
              <a:rPr lang="en-US" sz="1100">
                <a:latin typeface="Arial"/>
                <a:cs typeface="Arial"/>
              </a:rPr>
              <a:t>Have you ever worked with professional assistance or had a program designed for you</a:t>
            </a:r>
            <a:r>
              <a:rPr lang="en-US" sz="1500">
                <a:latin typeface="Acumin Pro"/>
              </a:rPr>
              <a:t>?</a:t>
            </a:r>
          </a:p>
        </p:txBody>
      </p:sp>
      <p:sp>
        <p:nvSpPr>
          <p:cNvPr id="7" name="Rectangle 6">
            <a:extLst>
              <a:ext uri="{FF2B5EF4-FFF2-40B4-BE49-F238E27FC236}">
                <a16:creationId xmlns:a16="http://schemas.microsoft.com/office/drawing/2014/main" id="{2EDF5E0D-5E12-7258-0820-C1D50CB9A3C5}"/>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AA3BEB-CC3C-0E36-71B2-1FF5B8A0625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897EC07F-E076-05AE-226B-20ED58D0265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2" name="TextBox 1">
            <a:extLst>
              <a:ext uri="{FF2B5EF4-FFF2-40B4-BE49-F238E27FC236}">
                <a16:creationId xmlns:a16="http://schemas.microsoft.com/office/drawing/2014/main" id="{462D248E-76DC-DABA-C056-7E8F65275D9A}"/>
              </a:ext>
            </a:extLst>
          </p:cNvPr>
          <p:cNvSpPr txBox="1"/>
          <p:nvPr/>
        </p:nvSpPr>
        <p:spPr>
          <a:xfrm>
            <a:off x="552155" y="894955"/>
            <a:ext cx="7547972" cy="461665"/>
          </a:xfrm>
          <a:prstGeom prst="rect">
            <a:avLst/>
          </a:prstGeom>
          <a:noFill/>
        </p:spPr>
        <p:txBody>
          <a:bodyPr wrap="square" lIns="91440" tIns="45720" rIns="91440" bIns="45720" anchor="t">
            <a:spAutoFit/>
          </a:bodyPr>
          <a:lstStyle/>
          <a:p>
            <a:r>
              <a:rPr lang="en-US" sz="2400" b="1">
                <a:latin typeface="Arial"/>
                <a:cs typeface="Arial"/>
              </a:rPr>
              <a:t>OUR SERVICE: QUALIFIACTION QUESTONNAIRE </a:t>
            </a:r>
          </a:p>
        </p:txBody>
      </p:sp>
      <p:pic>
        <p:nvPicPr>
          <p:cNvPr id="12" name="Picture 11">
            <a:extLst>
              <a:ext uri="{FF2B5EF4-FFF2-40B4-BE49-F238E27FC236}">
                <a16:creationId xmlns:a16="http://schemas.microsoft.com/office/drawing/2014/main" id="{CB7AA13E-7094-641F-A089-945876E9E9B1}"/>
              </a:ext>
            </a:extLst>
          </p:cNvPr>
          <p:cNvPicPr>
            <a:picLocks noChangeAspect="1"/>
          </p:cNvPicPr>
          <p:nvPr/>
        </p:nvPicPr>
        <p:blipFill>
          <a:blip r:embed="rId5"/>
          <a:stretch>
            <a:fillRect/>
          </a:stretch>
        </p:blipFill>
        <p:spPr>
          <a:xfrm>
            <a:off x="4308730" y="1356620"/>
            <a:ext cx="4581590" cy="2965415"/>
          </a:xfrm>
          <a:prstGeom prst="rect">
            <a:avLst/>
          </a:prstGeom>
        </p:spPr>
      </p:pic>
    </p:spTree>
    <p:extLst>
      <p:ext uri="{BB962C8B-B14F-4D97-AF65-F5344CB8AC3E}">
        <p14:creationId xmlns:p14="http://schemas.microsoft.com/office/powerpoint/2010/main" val="62696415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C98DB-DEDF-F2A5-E352-5A7A5760A00F}"/>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E8D429EF-66B3-60CD-1FE5-C18A6307D036}"/>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824B1CE8-93C3-4BFA-D5B9-974C8C1670FB}"/>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E71E0FD1-6198-9C44-C201-939F0580C63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8" name="Rectangle 7">
            <a:extLst>
              <a:ext uri="{FF2B5EF4-FFF2-40B4-BE49-F238E27FC236}">
                <a16:creationId xmlns:a16="http://schemas.microsoft.com/office/drawing/2014/main" id="{BE952484-B9CB-6EDB-34DF-D182DEA196D7}"/>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4D21AD7-E40E-EACC-BC21-F773A0BA8EBC}"/>
              </a:ext>
            </a:extLst>
          </p:cNvPr>
          <p:cNvSpPr txBox="1"/>
          <p:nvPr/>
        </p:nvSpPr>
        <p:spPr>
          <a:xfrm>
            <a:off x="530891" y="800762"/>
            <a:ext cx="8321795"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MEMBERS: MEMBERS SHOPPING EXPERIENCE</a:t>
            </a:r>
            <a:endParaRPr lang="en-US" sz="2400">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EDF8B3C2-E50E-B701-73BC-D6A8A225DCC7}"/>
              </a:ext>
            </a:extLst>
          </p:cNvPr>
          <p:cNvGrpSpPr/>
          <p:nvPr/>
        </p:nvGrpSpPr>
        <p:grpSpPr>
          <a:xfrm>
            <a:off x="119405" y="1425467"/>
            <a:ext cx="182880" cy="261610"/>
            <a:chOff x="730636" y="2625585"/>
            <a:chExt cx="182880" cy="261610"/>
          </a:xfrm>
        </p:grpSpPr>
        <p:sp>
          <p:nvSpPr>
            <p:cNvPr id="23" name="Oval 22">
              <a:extLst>
                <a:ext uri="{FF2B5EF4-FFF2-40B4-BE49-F238E27FC236}">
                  <a16:creationId xmlns:a16="http://schemas.microsoft.com/office/drawing/2014/main" id="{0848229C-4CE7-7717-6344-F4C5616E719D}"/>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D671A95A-6B26-BB1E-01A3-883478CF6D77}"/>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3</a:t>
              </a:r>
              <a:endParaRPr lang="en-US" sz="1100">
                <a:latin typeface="Arial" panose="020B0604020202020204" pitchFamily="34" charset="0"/>
                <a:cs typeface="Arial" panose="020B0604020202020204" pitchFamily="34" charset="0"/>
              </a:endParaRPr>
            </a:p>
          </p:txBody>
        </p:sp>
      </p:grpSp>
      <p:sp>
        <p:nvSpPr>
          <p:cNvPr id="25" name="TextBox 24">
            <a:extLst>
              <a:ext uri="{FF2B5EF4-FFF2-40B4-BE49-F238E27FC236}">
                <a16:creationId xmlns:a16="http://schemas.microsoft.com/office/drawing/2014/main" id="{380FB421-BA68-54DE-B905-1CC19F4E7735}"/>
              </a:ext>
            </a:extLst>
          </p:cNvPr>
          <p:cNvSpPr txBox="1"/>
          <p:nvPr/>
        </p:nvSpPr>
        <p:spPr>
          <a:xfrm>
            <a:off x="337750" y="1402383"/>
            <a:ext cx="2639833" cy="430887"/>
          </a:xfrm>
          <a:prstGeom prst="rect">
            <a:avLst/>
          </a:prstGeom>
          <a:noFill/>
        </p:spPr>
        <p:txBody>
          <a:bodyPr wrap="square" rtlCol="0">
            <a:spAutoFit/>
          </a:bodyPr>
          <a:lstStyle/>
          <a:p>
            <a:r>
              <a:rPr lang="en-US" sz="1100" b="1" i="1">
                <a:latin typeface="Arial" panose="020B0604020202020204" pitchFamily="34" charset="0"/>
                <a:cs typeface="Arial" panose="020B0604020202020204" pitchFamily="34" charset="0"/>
              </a:rPr>
              <a:t>Follow POG to ensure a clean display and avoid empty shelves</a:t>
            </a:r>
          </a:p>
        </p:txBody>
      </p:sp>
      <p:cxnSp>
        <p:nvCxnSpPr>
          <p:cNvPr id="27" name="Connector: Elbow 26">
            <a:extLst>
              <a:ext uri="{FF2B5EF4-FFF2-40B4-BE49-F238E27FC236}">
                <a16:creationId xmlns:a16="http://schemas.microsoft.com/office/drawing/2014/main" id="{0A6EFD65-2FD4-05A3-2221-F393711AD3E6}"/>
              </a:ext>
            </a:extLst>
          </p:cNvPr>
          <p:cNvCxnSpPr/>
          <p:nvPr/>
        </p:nvCxnSpPr>
        <p:spPr>
          <a:xfrm rot="5400000">
            <a:off x="1617552" y="4113827"/>
            <a:ext cx="589524" cy="42545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7215C67-1BC0-CEC1-E728-608805D9406A}"/>
              </a:ext>
            </a:extLst>
          </p:cNvPr>
          <p:cNvSpPr txBox="1"/>
          <p:nvPr/>
        </p:nvSpPr>
        <p:spPr>
          <a:xfrm>
            <a:off x="632236" y="4635669"/>
            <a:ext cx="2294547" cy="507831"/>
          </a:xfrm>
          <a:prstGeom prst="rect">
            <a:avLst/>
          </a:prstGeom>
          <a:noFill/>
        </p:spPr>
        <p:txBody>
          <a:bodyPr wrap="square" rtlCol="0">
            <a:spAutoFit/>
          </a:bodyPr>
          <a:lstStyle/>
          <a:p>
            <a:r>
              <a:rPr lang="en-US" sz="900">
                <a:solidFill>
                  <a:srgbClr val="FF0000"/>
                </a:solidFill>
                <a:latin typeface="Arial" panose="020B0604020202020204" pitchFamily="34" charset="0"/>
                <a:cs typeface="Arial" panose="020B0604020202020204" pitchFamily="34" charset="0"/>
              </a:rPr>
              <a:t>Empty or improperly stocked shelves can interfere with shopping and discourage purchases</a:t>
            </a:r>
          </a:p>
        </p:txBody>
      </p:sp>
      <p:grpSp>
        <p:nvGrpSpPr>
          <p:cNvPr id="36" name="Group 35">
            <a:extLst>
              <a:ext uri="{FF2B5EF4-FFF2-40B4-BE49-F238E27FC236}">
                <a16:creationId xmlns:a16="http://schemas.microsoft.com/office/drawing/2014/main" id="{CB254809-CB58-0FF3-4218-63FBD5150641}"/>
              </a:ext>
            </a:extLst>
          </p:cNvPr>
          <p:cNvGrpSpPr/>
          <p:nvPr/>
        </p:nvGrpSpPr>
        <p:grpSpPr>
          <a:xfrm>
            <a:off x="4899294" y="1393224"/>
            <a:ext cx="182880" cy="261610"/>
            <a:chOff x="730636" y="2625585"/>
            <a:chExt cx="182880" cy="261610"/>
          </a:xfrm>
        </p:grpSpPr>
        <p:sp>
          <p:nvSpPr>
            <p:cNvPr id="37" name="Oval 36">
              <a:extLst>
                <a:ext uri="{FF2B5EF4-FFF2-40B4-BE49-F238E27FC236}">
                  <a16:creationId xmlns:a16="http://schemas.microsoft.com/office/drawing/2014/main" id="{6FC4F9DE-3706-CE89-8599-34565F8A495F}"/>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3710FD09-4F9A-C093-C030-EF5592B9C581}"/>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4</a:t>
              </a:r>
              <a:endParaRPr lang="en-US" sz="1100">
                <a:latin typeface="Arial" panose="020B0604020202020204" pitchFamily="34" charset="0"/>
                <a:cs typeface="Arial" panose="020B0604020202020204" pitchFamily="34" charset="0"/>
              </a:endParaRPr>
            </a:p>
          </p:txBody>
        </p:sp>
      </p:grpSp>
      <p:sp>
        <p:nvSpPr>
          <p:cNvPr id="39" name="TextBox 38">
            <a:extLst>
              <a:ext uri="{FF2B5EF4-FFF2-40B4-BE49-F238E27FC236}">
                <a16:creationId xmlns:a16="http://schemas.microsoft.com/office/drawing/2014/main" id="{531BE4FB-B8EE-526B-D853-1668164CBEF0}"/>
              </a:ext>
            </a:extLst>
          </p:cNvPr>
          <p:cNvSpPr txBox="1"/>
          <p:nvPr/>
        </p:nvSpPr>
        <p:spPr>
          <a:xfrm>
            <a:off x="5082174" y="1303787"/>
            <a:ext cx="2639833" cy="430887"/>
          </a:xfrm>
          <a:prstGeom prst="rect">
            <a:avLst/>
          </a:prstGeom>
          <a:noFill/>
        </p:spPr>
        <p:txBody>
          <a:bodyPr wrap="square" rtlCol="0">
            <a:spAutoFit/>
          </a:bodyPr>
          <a:lstStyle/>
          <a:p>
            <a:r>
              <a:rPr lang="en-US" sz="1100" b="1" i="1">
                <a:latin typeface="Arial" panose="020B0604020202020204" pitchFamily="34" charset="0"/>
                <a:cs typeface="Arial" panose="020B0604020202020204" pitchFamily="34" charset="0"/>
              </a:rPr>
              <a:t>Frequently check POG for Expiring/Expired/Damaged Products</a:t>
            </a:r>
          </a:p>
        </p:txBody>
      </p:sp>
      <p:cxnSp>
        <p:nvCxnSpPr>
          <p:cNvPr id="44" name="Connector: Elbow 43">
            <a:extLst>
              <a:ext uri="{FF2B5EF4-FFF2-40B4-BE49-F238E27FC236}">
                <a16:creationId xmlns:a16="http://schemas.microsoft.com/office/drawing/2014/main" id="{8EE6DD2A-E32E-AEDF-C2FE-C7148AC54704}"/>
              </a:ext>
            </a:extLst>
          </p:cNvPr>
          <p:cNvCxnSpPr/>
          <p:nvPr/>
        </p:nvCxnSpPr>
        <p:spPr>
          <a:xfrm flipV="1">
            <a:off x="5632450" y="2584415"/>
            <a:ext cx="2125022" cy="660400"/>
          </a:xfrm>
          <a:prstGeom prst="bentConnector3">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45" name="TextBox 44">
            <a:extLst>
              <a:ext uri="{FF2B5EF4-FFF2-40B4-BE49-F238E27FC236}">
                <a16:creationId xmlns:a16="http://schemas.microsoft.com/office/drawing/2014/main" id="{C203D42A-0333-F43C-C1D1-5DF47C27764B}"/>
              </a:ext>
            </a:extLst>
          </p:cNvPr>
          <p:cNvSpPr txBox="1"/>
          <p:nvPr/>
        </p:nvSpPr>
        <p:spPr>
          <a:xfrm>
            <a:off x="7782812" y="2406784"/>
            <a:ext cx="1162050" cy="1477328"/>
          </a:xfrm>
          <a:prstGeom prst="rect">
            <a:avLst/>
          </a:prstGeom>
          <a:noFill/>
        </p:spPr>
        <p:txBody>
          <a:bodyPr wrap="square" rtlCol="0">
            <a:spAutoFit/>
          </a:bodyPr>
          <a:lstStyle/>
          <a:p>
            <a:r>
              <a:rPr lang="en-US" sz="900">
                <a:solidFill>
                  <a:srgbClr val="FF0000"/>
                </a:solidFill>
                <a:latin typeface="Arial" panose="020B0604020202020204" pitchFamily="34" charset="0"/>
                <a:cs typeface="Arial" panose="020B0604020202020204" pitchFamily="34" charset="0"/>
              </a:rPr>
              <a:t>Example: Protein Powders damaged by the sun </a:t>
            </a:r>
            <a:r>
              <a:rPr lang="en-US" sz="900" b="1">
                <a:solidFill>
                  <a:srgbClr val="FF0000"/>
                </a:solidFill>
                <a:latin typeface="Arial" panose="020B0604020202020204" pitchFamily="34" charset="0"/>
                <a:cs typeface="Arial" panose="020B0604020202020204" pitchFamily="34" charset="0"/>
              </a:rPr>
              <a:t>(Members should not be purchasing products that are damaged or expired) </a:t>
            </a:r>
          </a:p>
          <a:p>
            <a:endParaRPr lang="en-US" sz="900">
              <a:solidFill>
                <a:srgbClr val="FF0000"/>
              </a:solidFill>
              <a:latin typeface="Arial" panose="020B0604020202020204" pitchFamily="34" charset="0"/>
              <a:cs typeface="Arial" panose="020B0604020202020204" pitchFamily="34" charset="0"/>
            </a:endParaRPr>
          </a:p>
        </p:txBody>
      </p:sp>
      <p:pic>
        <p:nvPicPr>
          <p:cNvPr id="4100" name="Picture 4">
            <a:extLst>
              <a:ext uri="{FF2B5EF4-FFF2-40B4-BE49-F238E27FC236}">
                <a16:creationId xmlns:a16="http://schemas.microsoft.com/office/drawing/2014/main" id="{6E2375DD-903A-B6EC-2A89-75EBB59FA1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749" y="2002547"/>
            <a:ext cx="1586807" cy="211574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B4DA2783-9F15-3207-7690-EAD59273AC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1931" y="1989145"/>
            <a:ext cx="1676400" cy="22352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0DD602EA-679E-3CEF-F12D-A2B3A13558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2123" y="1894994"/>
            <a:ext cx="2276808" cy="303574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000931"/>
      </p:ext>
    </p:extLst>
  </p:cSld>
  <p:clrMapOvr>
    <a:masterClrMapping/>
  </p:clrMapOvr>
  <p:transition spd="slow">
    <p:push/>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1DAC8-5E42-325F-51CE-5E73BB42988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494C43B5-A21C-E603-0CC9-992D209C4C56}"/>
              </a:ext>
            </a:extLst>
          </p:cNvPr>
          <p:cNvSpPr/>
          <p:nvPr/>
        </p:nvSpPr>
        <p:spPr>
          <a:xfrm>
            <a:off x="0" y="-75730"/>
            <a:ext cx="9144000" cy="52192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7D8DDE1-6850-966E-76A8-3920FF37F714}"/>
              </a:ext>
            </a:extLst>
          </p:cNvPr>
          <p:cNvSpPr txBox="1"/>
          <p:nvPr/>
        </p:nvSpPr>
        <p:spPr>
          <a:xfrm>
            <a:off x="646725" y="2248584"/>
            <a:ext cx="7850550" cy="1200329"/>
          </a:xfrm>
          <a:prstGeom prst="rect">
            <a:avLst/>
          </a:prstGeom>
          <a:noFill/>
        </p:spPr>
        <p:txBody>
          <a:bodyPr wrap="square" rtlCol="0">
            <a:spAutoFit/>
          </a:bodyPr>
          <a:lstStyle/>
          <a:p>
            <a:pPr algn="ctr"/>
            <a:r>
              <a:rPr lang="en-US" sz="3600" b="1">
                <a:solidFill>
                  <a:schemeClr val="bg1"/>
                </a:solidFill>
                <a:latin typeface="Arial Black" panose="020B0604020202020204" pitchFamily="34" charset="0"/>
                <a:cs typeface="Arial Black" panose="020B0604020202020204" pitchFamily="34" charset="0"/>
              </a:rPr>
              <a:t> OUR PRODUCT</a:t>
            </a:r>
            <a:endParaRPr lang="en-US" sz="3600" b="1">
              <a:solidFill>
                <a:schemeClr val="bg1"/>
              </a:solidFill>
              <a:latin typeface="Arial" panose="020B0604020202020204" pitchFamily="34" charset="0"/>
              <a:cs typeface="Arial" panose="020B0604020202020204" pitchFamily="34" charset="0"/>
            </a:endParaRPr>
          </a:p>
          <a:p>
            <a:pPr algn="ctr"/>
            <a:endParaRPr lang="en-US" sz="3600" b="1">
              <a:solidFill>
                <a:schemeClr val="bg1"/>
              </a:solidFill>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0AC9CF3B-0097-116A-2F7D-841A69220E38}"/>
              </a:ext>
            </a:extLst>
          </p:cNvPr>
          <p:cNvSpPr txBox="1"/>
          <p:nvPr/>
        </p:nvSpPr>
        <p:spPr>
          <a:xfrm>
            <a:off x="3196354" y="-445062"/>
            <a:ext cx="184731" cy="369332"/>
          </a:xfrm>
          <a:prstGeom prst="rect">
            <a:avLst/>
          </a:prstGeom>
          <a:noFill/>
        </p:spPr>
        <p:txBody>
          <a:bodyPr wrap="none" rtlCol="0">
            <a:spAutoFit/>
          </a:bodyPr>
          <a:lstStyle/>
          <a:p>
            <a:endParaRPr lang="en-US"/>
          </a:p>
        </p:txBody>
      </p:sp>
      <p:pic>
        <p:nvPicPr>
          <p:cNvPr id="2" name="Picture 1" descr="Logo&#10;&#10;Description automatically generated">
            <a:extLst>
              <a:ext uri="{FF2B5EF4-FFF2-40B4-BE49-F238E27FC236}">
                <a16:creationId xmlns:a16="http://schemas.microsoft.com/office/drawing/2014/main" id="{11675A26-BD8C-B9F5-5CE9-3E325C1756A6}"/>
              </a:ext>
            </a:extLst>
          </p:cNvPr>
          <p:cNvPicPr>
            <a:picLocks noChangeAspect="1"/>
          </p:cNvPicPr>
          <p:nvPr/>
        </p:nvPicPr>
        <p:blipFill>
          <a:blip r:embed="rId2"/>
          <a:stretch>
            <a:fillRect/>
          </a:stretch>
        </p:blipFill>
        <p:spPr>
          <a:xfrm>
            <a:off x="8424447" y="4435588"/>
            <a:ext cx="530669" cy="530669"/>
          </a:xfrm>
          <a:prstGeom prst="rect">
            <a:avLst/>
          </a:prstGeom>
        </p:spPr>
      </p:pic>
      <p:sp>
        <p:nvSpPr>
          <p:cNvPr id="4" name="TextBox 3">
            <a:extLst>
              <a:ext uri="{FF2B5EF4-FFF2-40B4-BE49-F238E27FC236}">
                <a16:creationId xmlns:a16="http://schemas.microsoft.com/office/drawing/2014/main" id="{AE774D3A-DA95-295F-C784-D7A43032648A}"/>
              </a:ext>
            </a:extLst>
          </p:cNvPr>
          <p:cNvSpPr txBox="1"/>
          <p:nvPr/>
        </p:nvSpPr>
        <p:spPr>
          <a:xfrm>
            <a:off x="2201017" y="2848748"/>
            <a:ext cx="3536927" cy="1754326"/>
          </a:xfrm>
          <a:prstGeom prst="rect">
            <a:avLst/>
          </a:prstGeom>
          <a:noFill/>
        </p:spPr>
        <p:txBody>
          <a:bodyPr wrap="square" rtlCol="0">
            <a:spAutoFit/>
          </a:bodyPr>
          <a:lstStyle/>
          <a:p>
            <a:pPr algn="ctr"/>
            <a:r>
              <a:rPr lang="en-US" sz="3600">
                <a:solidFill>
                  <a:srgbClr val="FFE600"/>
                </a:solidFill>
                <a:latin typeface="Arial" panose="020B0604020202020204" pitchFamily="34" charset="0"/>
                <a:cs typeface="Arial" panose="020B0604020202020204" pitchFamily="34" charset="0"/>
              </a:rPr>
              <a:t>^</a:t>
            </a:r>
            <a:r>
              <a:rPr lang="en-US" sz="3600" b="1">
                <a:solidFill>
                  <a:schemeClr val="bg1"/>
                </a:solidFill>
                <a:latin typeface="Arial" panose="020B0604020202020204" pitchFamily="34" charset="0"/>
                <a:cs typeface="Arial" panose="020B0604020202020204" pitchFamily="34" charset="0"/>
              </a:rPr>
              <a:t> </a:t>
            </a:r>
          </a:p>
          <a:p>
            <a:pPr algn="ctr"/>
            <a:r>
              <a:rPr lang="en-US" sz="3600" b="1">
                <a:solidFill>
                  <a:srgbClr val="FFE600"/>
                </a:solidFill>
                <a:latin typeface="Arial" panose="020B0604020202020204" pitchFamily="34" charset="0"/>
                <a:cs typeface="Arial" panose="020B0604020202020204" pitchFamily="34" charset="0"/>
              </a:rPr>
              <a:t>R&amp;C</a:t>
            </a:r>
          </a:p>
          <a:p>
            <a:pPr algn="ctr"/>
            <a:endParaRPr lang="en-US" sz="3600" b="1">
              <a:solidFill>
                <a:schemeClr val="bg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988451751"/>
      </p:ext>
    </p:extLst>
  </p:cSld>
  <p:clrMapOvr>
    <a:masterClrMapping/>
  </p:clrMapOvr>
  <p:transition spd="slow">
    <p:push dir="u"/>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B19E66-E261-844E-CFFD-F15B360598D4}"/>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2E689DC6-21F3-ABF1-BE2C-D049791DCF18}"/>
              </a:ext>
            </a:extLst>
          </p:cNvPr>
          <p:cNvSpPr txBox="1"/>
          <p:nvPr/>
        </p:nvSpPr>
        <p:spPr>
          <a:xfrm>
            <a:off x="750424" y="715779"/>
            <a:ext cx="7936261" cy="830997"/>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POG, ClearSpider, and Merchandising SOPs (GRIP) </a:t>
            </a:r>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02EFFA79-2D3A-F687-A757-0C3A241B2B85}"/>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64CBDFC6-B255-4349-383C-63E7DADFCDB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2A450EEB-BDC1-6EED-4BA9-1FDD8885756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13229D86-7D63-EEAF-499D-3D6D3A3F4504}"/>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A97A548-4CC1-5C50-48E9-91BBB4C87631}"/>
              </a:ext>
            </a:extLst>
          </p:cNvPr>
          <p:cNvSpPr txBox="1"/>
          <p:nvPr/>
        </p:nvSpPr>
        <p:spPr>
          <a:xfrm>
            <a:off x="750424" y="1565051"/>
            <a:ext cx="7643152" cy="66428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Providing a great experience doesn’t end with the workouts we provide. How we display and mange our product is part of this experience. “Converting” should be focused on the product and deals and how they benefits our members.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38744300-AB24-73E8-2420-C13545C8D1B0}"/>
              </a:ext>
            </a:extLst>
          </p:cNvPr>
          <p:cNvSpPr/>
          <p:nvPr/>
        </p:nvSpPr>
        <p:spPr>
          <a:xfrm>
            <a:off x="350050" y="3132794"/>
            <a:ext cx="1416336" cy="3344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Merchandising Standards Guide </a:t>
            </a:r>
          </a:p>
        </p:txBody>
      </p:sp>
      <p:sp>
        <p:nvSpPr>
          <p:cNvPr id="10" name="Rectangle: Rounded Corners 9">
            <a:extLst>
              <a:ext uri="{FF2B5EF4-FFF2-40B4-BE49-F238E27FC236}">
                <a16:creationId xmlns:a16="http://schemas.microsoft.com/office/drawing/2014/main" id="{FFBA4890-B2A4-1C46-77FE-FA92051B9FE5}"/>
              </a:ext>
            </a:extLst>
          </p:cNvPr>
          <p:cNvSpPr/>
          <p:nvPr/>
        </p:nvSpPr>
        <p:spPr>
          <a:xfrm>
            <a:off x="350050" y="3616999"/>
            <a:ext cx="1416336" cy="3344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Promo SOP</a:t>
            </a:r>
          </a:p>
        </p:txBody>
      </p:sp>
      <p:sp>
        <p:nvSpPr>
          <p:cNvPr id="11" name="Rectangle: Rounded Corners 10">
            <a:extLst>
              <a:ext uri="{FF2B5EF4-FFF2-40B4-BE49-F238E27FC236}">
                <a16:creationId xmlns:a16="http://schemas.microsoft.com/office/drawing/2014/main" id="{3BDB2814-14DB-75B3-CF24-7FB2B788913D}"/>
              </a:ext>
            </a:extLst>
          </p:cNvPr>
          <p:cNvSpPr/>
          <p:nvPr/>
        </p:nvSpPr>
        <p:spPr>
          <a:xfrm>
            <a:off x="340722" y="4089987"/>
            <a:ext cx="1416336" cy="3344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Sale/Discontinued Item SOP </a:t>
            </a:r>
          </a:p>
        </p:txBody>
      </p:sp>
      <p:sp>
        <p:nvSpPr>
          <p:cNvPr id="12" name="Rectangle: Rounded Corners 11">
            <a:extLst>
              <a:ext uri="{FF2B5EF4-FFF2-40B4-BE49-F238E27FC236}">
                <a16:creationId xmlns:a16="http://schemas.microsoft.com/office/drawing/2014/main" id="{C7289961-7822-8D4C-9C74-1451890012E2}"/>
              </a:ext>
            </a:extLst>
          </p:cNvPr>
          <p:cNvSpPr/>
          <p:nvPr/>
        </p:nvSpPr>
        <p:spPr>
          <a:xfrm>
            <a:off x="350050" y="4602903"/>
            <a:ext cx="1416336" cy="3344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Sampling SOP</a:t>
            </a:r>
          </a:p>
        </p:txBody>
      </p:sp>
      <p:sp>
        <p:nvSpPr>
          <p:cNvPr id="16" name="TextBox 15">
            <a:extLst>
              <a:ext uri="{FF2B5EF4-FFF2-40B4-BE49-F238E27FC236}">
                <a16:creationId xmlns:a16="http://schemas.microsoft.com/office/drawing/2014/main" id="{E6D8D36F-4347-05A4-3770-70005E4CB1E4}"/>
              </a:ext>
            </a:extLst>
          </p:cNvPr>
          <p:cNvSpPr txBox="1"/>
          <p:nvPr/>
        </p:nvSpPr>
        <p:spPr>
          <a:xfrm>
            <a:off x="1754245" y="3174460"/>
            <a:ext cx="7177884"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Current SOP outlining standards and supplies to present a beautiful and organized pro shop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FF655CA6-590F-23DA-CDA9-0F8AE13AB944}"/>
              </a:ext>
            </a:extLst>
          </p:cNvPr>
          <p:cNvSpPr txBox="1"/>
          <p:nvPr/>
        </p:nvSpPr>
        <p:spPr>
          <a:xfrm>
            <a:off x="1757501" y="3637231"/>
            <a:ext cx="6823687" cy="26161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New SOP demonstrating how to consistently display promotions and the supplies needed </a:t>
            </a:r>
          </a:p>
        </p:txBody>
      </p:sp>
      <p:sp>
        <p:nvSpPr>
          <p:cNvPr id="18" name="TextBox 17">
            <a:extLst>
              <a:ext uri="{FF2B5EF4-FFF2-40B4-BE49-F238E27FC236}">
                <a16:creationId xmlns:a16="http://schemas.microsoft.com/office/drawing/2014/main" id="{0D16B903-BD48-AD61-F39F-90C5AC3C6F68}"/>
              </a:ext>
            </a:extLst>
          </p:cNvPr>
          <p:cNvSpPr txBox="1"/>
          <p:nvPr/>
        </p:nvSpPr>
        <p:spPr>
          <a:xfrm>
            <a:off x="1766386" y="4155506"/>
            <a:ext cx="6823687"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New SOP demonstrating how to consistently display sale and the supplies needed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1A216E17-F450-DF23-4D03-5696635DE622}"/>
              </a:ext>
            </a:extLst>
          </p:cNvPr>
          <p:cNvSpPr txBox="1"/>
          <p:nvPr/>
        </p:nvSpPr>
        <p:spPr>
          <a:xfrm>
            <a:off x="1754245" y="4646370"/>
            <a:ext cx="7546936"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New SOP outlining how to prepare and execute a healthy and productive sampling event </a:t>
            </a:r>
            <a:endParaRPr lang="en-US" sz="1100" b="1">
              <a:latin typeface="Arial" panose="020B0604020202020204" pitchFamily="34" charset="0"/>
              <a:cs typeface="Arial" panose="020B0604020202020204" pitchFamily="34" charset="0"/>
            </a:endParaRP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6E551892-15BE-D9B1-183C-D29ECC63897E}"/>
              </a:ext>
            </a:extLst>
          </p:cNvPr>
          <p:cNvSpPr/>
          <p:nvPr/>
        </p:nvSpPr>
        <p:spPr>
          <a:xfrm>
            <a:off x="205562" y="3144374"/>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3</a:t>
            </a:r>
            <a:endParaRPr lang="en-US" sz="1100">
              <a:solidFill>
                <a:schemeClr val="tx1"/>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1D61F118-9B57-7EC6-3F39-C08E12E7A719}"/>
              </a:ext>
            </a:extLst>
          </p:cNvPr>
          <p:cNvSpPr/>
          <p:nvPr/>
        </p:nvSpPr>
        <p:spPr>
          <a:xfrm>
            <a:off x="205562" y="3638918"/>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4</a:t>
            </a:r>
            <a:endParaRPr lang="en-US" sz="1100">
              <a:solidFill>
                <a:schemeClr val="tx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2BCC5DD4-DEC1-EC04-2D75-6E8EA6747807}"/>
              </a:ext>
            </a:extLst>
          </p:cNvPr>
          <p:cNvSpPr/>
          <p:nvPr/>
        </p:nvSpPr>
        <p:spPr>
          <a:xfrm>
            <a:off x="205562" y="4624102"/>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6</a:t>
            </a:r>
            <a:endParaRPr lang="en-US" sz="1100">
              <a:solidFill>
                <a:schemeClr val="tx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1F884685-1ADF-F410-E720-F7BA47F9B417}"/>
              </a:ext>
            </a:extLst>
          </p:cNvPr>
          <p:cNvSpPr/>
          <p:nvPr/>
        </p:nvSpPr>
        <p:spPr>
          <a:xfrm>
            <a:off x="199138" y="410012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5</a:t>
            </a:r>
            <a:endParaRPr lang="en-US" sz="1100">
              <a:solidFill>
                <a:schemeClr val="tx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0FCB11CC-DE21-D86D-4FA4-BB946902ACC8}"/>
              </a:ext>
            </a:extLst>
          </p:cNvPr>
          <p:cNvSpPr/>
          <p:nvPr/>
        </p:nvSpPr>
        <p:spPr>
          <a:xfrm>
            <a:off x="392112" y="2288017"/>
            <a:ext cx="1416336" cy="3344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POG/Planogram </a:t>
            </a:r>
          </a:p>
        </p:txBody>
      </p:sp>
      <p:sp>
        <p:nvSpPr>
          <p:cNvPr id="13" name="Oval 12">
            <a:extLst>
              <a:ext uri="{FF2B5EF4-FFF2-40B4-BE49-F238E27FC236}">
                <a16:creationId xmlns:a16="http://schemas.microsoft.com/office/drawing/2014/main" id="{DB04944D-82AC-A3DB-B464-20D189AF4CD4}"/>
              </a:ext>
            </a:extLst>
          </p:cNvPr>
          <p:cNvSpPr/>
          <p:nvPr/>
        </p:nvSpPr>
        <p:spPr>
          <a:xfrm>
            <a:off x="247624" y="2299597"/>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1</a:t>
            </a:r>
            <a:endParaRPr lang="en-US" sz="1100">
              <a:solidFill>
                <a:schemeClr val="tx1"/>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B28B4C6D-CE32-F42B-5978-83225B32C49C}"/>
              </a:ext>
            </a:extLst>
          </p:cNvPr>
          <p:cNvSpPr txBox="1"/>
          <p:nvPr/>
        </p:nvSpPr>
        <p:spPr>
          <a:xfrm>
            <a:off x="1808448" y="2300072"/>
            <a:ext cx="5744954" cy="261610"/>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Visual diagram, updated monthly to assist with Pro Shop setup and management</a:t>
            </a:r>
          </a:p>
        </p:txBody>
      </p:sp>
      <p:sp>
        <p:nvSpPr>
          <p:cNvPr id="15" name="Rectangle: Rounded Corners 14">
            <a:extLst>
              <a:ext uri="{FF2B5EF4-FFF2-40B4-BE49-F238E27FC236}">
                <a16:creationId xmlns:a16="http://schemas.microsoft.com/office/drawing/2014/main" id="{3AD83F4A-5C00-81B8-B241-492378C9A76F}"/>
              </a:ext>
            </a:extLst>
          </p:cNvPr>
          <p:cNvSpPr/>
          <p:nvPr/>
        </p:nvSpPr>
        <p:spPr>
          <a:xfrm>
            <a:off x="357962" y="2712237"/>
            <a:ext cx="1416336" cy="3344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ClearSpider </a:t>
            </a:r>
          </a:p>
          <a:p>
            <a:pPr algn="ctr"/>
            <a:r>
              <a:rPr lang="en-US" sz="1100">
                <a:solidFill>
                  <a:schemeClr val="tx1"/>
                </a:solidFill>
              </a:rPr>
              <a:t>SOPs</a:t>
            </a:r>
          </a:p>
        </p:txBody>
      </p:sp>
      <p:sp>
        <p:nvSpPr>
          <p:cNvPr id="20" name="Oval 19">
            <a:extLst>
              <a:ext uri="{FF2B5EF4-FFF2-40B4-BE49-F238E27FC236}">
                <a16:creationId xmlns:a16="http://schemas.microsoft.com/office/drawing/2014/main" id="{AAC7776B-2248-2C0A-AD3D-F9108E8F28FF}"/>
              </a:ext>
            </a:extLst>
          </p:cNvPr>
          <p:cNvSpPr/>
          <p:nvPr/>
        </p:nvSpPr>
        <p:spPr>
          <a:xfrm>
            <a:off x="213474" y="2723817"/>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2</a:t>
            </a:r>
            <a:endParaRPr lang="en-US" sz="1100">
              <a:solidFill>
                <a:schemeClr val="tx1"/>
              </a:solidFill>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B4E49DF6-9E2F-673E-7945-630923E11B73}"/>
              </a:ext>
            </a:extLst>
          </p:cNvPr>
          <p:cNvSpPr txBox="1"/>
          <p:nvPr/>
        </p:nvSpPr>
        <p:spPr>
          <a:xfrm>
            <a:off x="1808448" y="2744883"/>
            <a:ext cx="5744954" cy="261610"/>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SOPs on different functions in ClearSpider, an inventory management tool</a:t>
            </a:r>
          </a:p>
        </p:txBody>
      </p:sp>
    </p:spTree>
    <p:extLst>
      <p:ext uri="{BB962C8B-B14F-4D97-AF65-F5344CB8AC3E}">
        <p14:creationId xmlns:p14="http://schemas.microsoft.com/office/powerpoint/2010/main" val="1780158386"/>
      </p:ext>
    </p:extLst>
  </p:cSld>
  <p:clrMapOvr>
    <a:masterClrMapping/>
  </p:clrMapOvr>
  <p:transition spd="slow">
    <p:push/>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E181B-4EF3-B328-AF79-F663C82450F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CBEF14F-8A41-74FA-C918-C0B3EC2B6696}"/>
              </a:ext>
            </a:extLst>
          </p:cNvPr>
          <p:cNvSpPr txBox="1"/>
          <p:nvPr/>
        </p:nvSpPr>
        <p:spPr>
          <a:xfrm>
            <a:off x="798532" y="856066"/>
            <a:ext cx="79362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POG/PLANOGRAM</a:t>
            </a:r>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EAB5733-D55C-D63E-4D11-5D52A1DE9A6B}"/>
              </a:ext>
            </a:extLst>
          </p:cNvPr>
          <p:cNvGrpSpPr/>
          <p:nvPr/>
        </p:nvGrpSpPr>
        <p:grpSpPr>
          <a:xfrm>
            <a:off x="8344956" y="4344849"/>
            <a:ext cx="795129" cy="798651"/>
            <a:chOff x="8348871" y="4344849"/>
            <a:chExt cx="795129" cy="798651"/>
          </a:xfrm>
        </p:grpSpPr>
        <p:sp>
          <p:nvSpPr>
            <p:cNvPr id="4" name="Rectangle 3">
              <a:extLst>
                <a:ext uri="{FF2B5EF4-FFF2-40B4-BE49-F238E27FC236}">
                  <a16:creationId xmlns:a16="http://schemas.microsoft.com/office/drawing/2014/main" id="{6BC240AA-441C-6411-0F47-195BF049320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3D5C5608-7427-5C5F-A93F-69C1E2F20EAC}"/>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E3F9BBD3-746C-9993-DDB4-14B03D07DC45}"/>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F0573E-BD56-CFD9-C1DD-F5841808DA2A}"/>
              </a:ext>
            </a:extLst>
          </p:cNvPr>
          <p:cNvSpPr txBox="1"/>
          <p:nvPr/>
        </p:nvSpPr>
        <p:spPr>
          <a:xfrm>
            <a:off x="798532" y="1279615"/>
            <a:ext cx="7643152" cy="66428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Providing a great experience doesn’t end with the workouts we provide. How we display and manage our product is part of this experience. “Converting” should be focused on the product and deals and how they benefits our members.  </a:t>
            </a:r>
          </a:p>
          <a:p>
            <a:pPr>
              <a:spcAft>
                <a:spcPts val="450"/>
              </a:spcAft>
              <a:buSzPct val="100000"/>
            </a:pPr>
            <a:endParaRPr lang="en-US" sz="110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526B47E3-C81C-3969-4082-811696951F33}"/>
              </a:ext>
            </a:extLst>
          </p:cNvPr>
          <p:cNvGrpSpPr/>
          <p:nvPr/>
        </p:nvGrpSpPr>
        <p:grpSpPr>
          <a:xfrm>
            <a:off x="4111657" y="2281423"/>
            <a:ext cx="182880" cy="261610"/>
            <a:chOff x="730636" y="2625585"/>
            <a:chExt cx="182880" cy="261610"/>
          </a:xfrm>
        </p:grpSpPr>
        <p:sp>
          <p:nvSpPr>
            <p:cNvPr id="13" name="Oval 12">
              <a:extLst>
                <a:ext uri="{FF2B5EF4-FFF2-40B4-BE49-F238E27FC236}">
                  <a16:creationId xmlns:a16="http://schemas.microsoft.com/office/drawing/2014/main" id="{76B4B3EE-8EDF-29BB-2A17-4643050D18B7}"/>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23FD6DA7-8D6B-0F47-D1BD-79211EBE4456}"/>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2090D835-D293-F424-EEFA-9CBBC0230A73}"/>
              </a:ext>
            </a:extLst>
          </p:cNvPr>
          <p:cNvGrpSpPr/>
          <p:nvPr/>
        </p:nvGrpSpPr>
        <p:grpSpPr>
          <a:xfrm>
            <a:off x="4111657" y="3574785"/>
            <a:ext cx="182880" cy="261610"/>
            <a:chOff x="730636" y="2609486"/>
            <a:chExt cx="182880" cy="261610"/>
          </a:xfrm>
        </p:grpSpPr>
        <p:sp>
          <p:nvSpPr>
            <p:cNvPr id="20" name="Oval 19">
              <a:extLst>
                <a:ext uri="{FF2B5EF4-FFF2-40B4-BE49-F238E27FC236}">
                  <a16:creationId xmlns:a16="http://schemas.microsoft.com/office/drawing/2014/main" id="{041C430A-80A3-3317-B8F0-904D369AEBDD}"/>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A98A469-5472-FE77-9936-4C18F348DB57}"/>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F64B86DF-69BA-36D8-7596-4CC2A3E972EE}"/>
              </a:ext>
            </a:extLst>
          </p:cNvPr>
          <p:cNvSpPr txBox="1"/>
          <p:nvPr/>
        </p:nvSpPr>
        <p:spPr>
          <a:xfrm>
            <a:off x="3614296" y="2551437"/>
            <a:ext cx="5434105" cy="1615827"/>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The POG is a visual tool to aid with restocking and setting up your pro shop</a:t>
            </a:r>
          </a:p>
          <a:p>
            <a:pPr marL="742950" lvl="1" indent="-285750">
              <a:buFont typeface="System Font Regular"/>
              <a:buChar char="◉"/>
            </a:pPr>
            <a:r>
              <a:rPr lang="en-US" sz="1100">
                <a:latin typeface="Arial" panose="020B0604020202020204" pitchFamily="34" charset="0"/>
                <a:cs typeface="Arial" panose="020B0604020202020204" pitchFamily="34" charset="0"/>
              </a:rPr>
              <a:t>Every apparel item, bar, snack, supplement, and RTD has a designated spot on the POG.</a:t>
            </a:r>
          </a:p>
          <a:p>
            <a:pPr marL="742950" lvl="1" indent="-285750">
              <a:buFont typeface="System Font Regular"/>
              <a:buChar char="◉"/>
            </a:pPr>
            <a:r>
              <a:rPr lang="en-US" sz="1100">
                <a:latin typeface="Arial" panose="020B0604020202020204" pitchFamily="34" charset="0"/>
                <a:cs typeface="Arial" panose="020B0604020202020204" pitchFamily="34" charset="0"/>
              </a:rPr>
              <a:t>Designed to: Enhance Product Visibility, Improve Member Experience, and Optimize Available Space</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DFFD67E-D8AF-432D-A4BC-9A4E4110D53D}"/>
              </a:ext>
            </a:extLst>
          </p:cNvPr>
          <p:cNvSpPr txBox="1"/>
          <p:nvPr/>
        </p:nvSpPr>
        <p:spPr>
          <a:xfrm>
            <a:off x="4330002" y="2258339"/>
            <a:ext cx="2639833" cy="307777"/>
          </a:xfrm>
          <a:prstGeom prst="rect">
            <a:avLst/>
          </a:prstGeom>
          <a:noFill/>
        </p:spPr>
        <p:txBody>
          <a:bodyPr wrap="square" rtlCol="0">
            <a:spAutoFit/>
          </a:bodyPr>
          <a:lstStyle/>
          <a:p>
            <a:r>
              <a:rPr lang="en-US" sz="1400" b="1"/>
              <a:t>OVERVIEW </a:t>
            </a:r>
          </a:p>
        </p:txBody>
      </p:sp>
      <p:sp>
        <p:nvSpPr>
          <p:cNvPr id="27" name="TextBox 26">
            <a:extLst>
              <a:ext uri="{FF2B5EF4-FFF2-40B4-BE49-F238E27FC236}">
                <a16:creationId xmlns:a16="http://schemas.microsoft.com/office/drawing/2014/main" id="{DE3EE976-DE1D-5553-E30B-7C6985F7A6E6}"/>
              </a:ext>
            </a:extLst>
          </p:cNvPr>
          <p:cNvSpPr txBox="1"/>
          <p:nvPr/>
        </p:nvSpPr>
        <p:spPr>
          <a:xfrm>
            <a:off x="4272299" y="3574785"/>
            <a:ext cx="831404" cy="307777"/>
          </a:xfrm>
          <a:prstGeom prst="rect">
            <a:avLst/>
          </a:prstGeom>
          <a:noFill/>
        </p:spPr>
        <p:txBody>
          <a:bodyPr wrap="square" rtlCol="0">
            <a:spAutoFit/>
          </a:bodyPr>
          <a:lstStyle/>
          <a:p>
            <a:r>
              <a:rPr lang="en-US" sz="1400" b="1"/>
              <a:t>REVIEW   </a:t>
            </a:r>
          </a:p>
        </p:txBody>
      </p:sp>
      <p:sp>
        <p:nvSpPr>
          <p:cNvPr id="28" name="TextBox 27">
            <a:extLst>
              <a:ext uri="{FF2B5EF4-FFF2-40B4-BE49-F238E27FC236}">
                <a16:creationId xmlns:a16="http://schemas.microsoft.com/office/drawing/2014/main" id="{8CE7B0B4-2682-8FD6-EDEB-AC0491A588B2}"/>
              </a:ext>
            </a:extLst>
          </p:cNvPr>
          <p:cNvSpPr txBox="1"/>
          <p:nvPr/>
        </p:nvSpPr>
        <p:spPr>
          <a:xfrm>
            <a:off x="3634443" y="3804725"/>
            <a:ext cx="4614860" cy="1954381"/>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Check the updated POG at the </a:t>
            </a:r>
            <a:r>
              <a:rPr lang="en-US" sz="1100" b="1">
                <a:latin typeface="Arial" panose="020B0604020202020204" pitchFamily="34" charset="0"/>
                <a:cs typeface="Arial" panose="020B0604020202020204" pitchFamily="34" charset="0"/>
              </a:rPr>
              <a:t>beginning of the month</a:t>
            </a:r>
            <a:r>
              <a:rPr lang="en-US" sz="1100">
                <a:latin typeface="Arial" panose="020B0604020202020204" pitchFamily="34" charset="0"/>
                <a:cs typeface="Arial" panose="020B0604020202020204" pitchFamily="34" charset="0"/>
              </a:rPr>
              <a:t> to ensure new items are added to your pro shop and discontinued items are moved to the designated shelves.</a:t>
            </a:r>
          </a:p>
          <a:p>
            <a:pPr marL="742950" lvl="1" indent="-285750">
              <a:buFont typeface="System Font Regular"/>
              <a:buChar char="◉"/>
            </a:pPr>
            <a:r>
              <a:rPr lang="en-US" sz="1100">
                <a:latin typeface="Arial" panose="020B0604020202020204" pitchFamily="34" charset="0"/>
                <a:cs typeface="Arial" panose="020B0604020202020204" pitchFamily="34" charset="0"/>
              </a:rPr>
              <a:t>Missing items on the shelves and walls in your pro shop can be used to assist you in inventory management</a:t>
            </a:r>
          </a:p>
          <a:p>
            <a:pPr marL="1200150" lvl="2" indent="-285750">
              <a:buFont typeface="System Font Regular"/>
              <a:buChar char="◉"/>
            </a:pPr>
            <a:r>
              <a:rPr lang="en-US" sz="1100">
                <a:latin typeface="Arial" panose="020B0604020202020204" pitchFamily="34" charset="0"/>
                <a:cs typeface="Arial" panose="020B0604020202020204" pitchFamily="34" charset="0"/>
              </a:rPr>
              <a:t>Use the holes to track sales, </a:t>
            </a:r>
            <a:r>
              <a:rPr lang="en-US" sz="1100" err="1">
                <a:latin typeface="Arial" panose="020B0604020202020204" pitchFamily="34" charset="0"/>
                <a:cs typeface="Arial" panose="020B0604020202020204" pitchFamily="34" charset="0"/>
              </a:rPr>
              <a:t>replen</a:t>
            </a:r>
            <a:r>
              <a:rPr lang="en-US" sz="1100">
                <a:latin typeface="Arial" panose="020B0604020202020204" pitchFamily="34" charset="0"/>
                <a:cs typeface="Arial" panose="020B0604020202020204" pitchFamily="34" charset="0"/>
              </a:rPr>
              <a:t> problems, and potential theft</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B7BED2E7-EB0E-2171-F8D3-CA1CE3CD8FFE}"/>
              </a:ext>
            </a:extLst>
          </p:cNvPr>
          <p:cNvSpPr/>
          <p:nvPr/>
        </p:nvSpPr>
        <p:spPr>
          <a:xfrm>
            <a:off x="430428" y="2455573"/>
            <a:ext cx="1416336" cy="3344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POG/Planogram</a:t>
            </a:r>
          </a:p>
        </p:txBody>
      </p:sp>
      <p:sp>
        <p:nvSpPr>
          <p:cNvPr id="11" name="TextBox 10">
            <a:extLst>
              <a:ext uri="{FF2B5EF4-FFF2-40B4-BE49-F238E27FC236}">
                <a16:creationId xmlns:a16="http://schemas.microsoft.com/office/drawing/2014/main" id="{3E46EA1C-3380-ADD1-375E-0C81724AD748}"/>
              </a:ext>
            </a:extLst>
          </p:cNvPr>
          <p:cNvSpPr txBox="1"/>
          <p:nvPr/>
        </p:nvSpPr>
        <p:spPr>
          <a:xfrm>
            <a:off x="798020" y="1775837"/>
            <a:ext cx="7546936" cy="495007"/>
          </a:xfrm>
          <a:prstGeom prst="rect">
            <a:avLst/>
          </a:prstGeom>
          <a:noFill/>
        </p:spPr>
        <p:txBody>
          <a:bodyPr wrap="square" lIns="91440" tIns="45720" rIns="91440" bIns="45720" rtlCol="0" anchor="t">
            <a:spAutoFit/>
          </a:bodyPr>
          <a:lstStyle/>
          <a:p>
            <a:pPr>
              <a:spcAft>
                <a:spcPts val="450"/>
              </a:spcAft>
              <a:buSzPct val="100000"/>
            </a:pPr>
            <a:r>
              <a:rPr lang="en-US" sz="1100" b="1">
                <a:latin typeface="Arial" panose="020B0604020202020204" pitchFamily="34" charset="0"/>
                <a:cs typeface="Arial" panose="020B0604020202020204" pitchFamily="34" charset="0"/>
              </a:rPr>
              <a:t>Visual guide to setting up Pro Shop bars, snacks, and supplements. *Updated Monthly*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715C54DE-E9D7-C716-2EDB-67931EA2928B}"/>
              </a:ext>
            </a:extLst>
          </p:cNvPr>
          <p:cNvSpPr/>
          <p:nvPr/>
        </p:nvSpPr>
        <p:spPr>
          <a:xfrm>
            <a:off x="285940" y="2476772"/>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1</a:t>
            </a:r>
            <a:endParaRPr lang="en-US" sz="1100">
              <a:solidFill>
                <a:schemeClr val="tx1"/>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1D4ACC6A-F9D4-1D54-1E23-B5A8F5853CE6}"/>
              </a:ext>
            </a:extLst>
          </p:cNvPr>
          <p:cNvPicPr>
            <a:picLocks noChangeAspect="1"/>
          </p:cNvPicPr>
          <p:nvPr/>
        </p:nvPicPr>
        <p:blipFill>
          <a:blip r:embed="rId4"/>
          <a:stretch>
            <a:fillRect/>
          </a:stretch>
        </p:blipFill>
        <p:spPr>
          <a:xfrm>
            <a:off x="267279" y="3036840"/>
            <a:ext cx="3677378" cy="1682014"/>
          </a:xfrm>
          <a:prstGeom prst="rect">
            <a:avLst/>
          </a:prstGeom>
          <a:effectLst>
            <a:outerShdw blurRad="50800" dist="38100" dir="2700000" algn="tl" rotWithShape="0">
              <a:prstClr val="black">
                <a:alpha val="40000"/>
              </a:prstClr>
            </a:outerShdw>
          </a:effectLst>
        </p:spPr>
      </p:pic>
      <p:sp>
        <p:nvSpPr>
          <p:cNvPr id="17" name="TextBox 16">
            <a:extLst>
              <a:ext uri="{FF2B5EF4-FFF2-40B4-BE49-F238E27FC236}">
                <a16:creationId xmlns:a16="http://schemas.microsoft.com/office/drawing/2014/main" id="{D50A66BE-9961-3BDC-2240-0E42BD9D93D6}"/>
              </a:ext>
            </a:extLst>
          </p:cNvPr>
          <p:cNvSpPr txBox="1"/>
          <p:nvPr/>
        </p:nvSpPr>
        <p:spPr>
          <a:xfrm>
            <a:off x="1431204" y="4802181"/>
            <a:ext cx="1349528" cy="261610"/>
          </a:xfrm>
          <a:prstGeom prst="rect">
            <a:avLst/>
          </a:prstGeom>
          <a:noFill/>
        </p:spPr>
        <p:txBody>
          <a:bodyPr wrap="square" rtlCol="0">
            <a:spAutoFit/>
          </a:bodyPr>
          <a:lstStyle/>
          <a:p>
            <a:r>
              <a:rPr lang="en-US" sz="1100">
                <a:solidFill>
                  <a:srgbClr val="FF0000"/>
                </a:solidFill>
              </a:rPr>
              <a:t>Example: May 2025</a:t>
            </a:r>
          </a:p>
        </p:txBody>
      </p:sp>
    </p:spTree>
    <p:extLst>
      <p:ext uri="{BB962C8B-B14F-4D97-AF65-F5344CB8AC3E}">
        <p14:creationId xmlns:p14="http://schemas.microsoft.com/office/powerpoint/2010/main" val="1255259477"/>
      </p:ext>
    </p:extLst>
  </p:cSld>
  <p:clrMapOvr>
    <a:masterClrMapping/>
  </p:clrMapOvr>
  <p:transition spd="slow">
    <p:push/>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166136-3124-7AC7-8FC6-BEFC84EBEDD7}"/>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DB57D4F-7312-4989-4C91-965F7C8C81A2}"/>
              </a:ext>
            </a:extLst>
          </p:cNvPr>
          <p:cNvSpPr txBox="1"/>
          <p:nvPr/>
        </p:nvSpPr>
        <p:spPr>
          <a:xfrm>
            <a:off x="930491" y="735435"/>
            <a:ext cx="79362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ClearSpider SOPs</a:t>
            </a:r>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3A8A042E-ED21-6CE1-1C9D-5409DAD7B3D2}"/>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D6F2B4B6-EC08-6E30-B002-096F368676C7}"/>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4D6E5EAC-AD73-58A6-CA89-25A2DF3938B7}"/>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FB96AB77-3F2D-C698-429C-3178C7021BBD}"/>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DD66FFC-9FF2-FC31-4837-2577463C9374}"/>
              </a:ext>
            </a:extLst>
          </p:cNvPr>
          <p:cNvSpPr txBox="1"/>
          <p:nvPr/>
        </p:nvSpPr>
        <p:spPr>
          <a:xfrm>
            <a:off x="930491" y="1190005"/>
            <a:ext cx="7643152" cy="66428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Providing a great experience doesn’t end with the workouts we provide. How we display and manage our product is part of this experience. “Converting” should be focused on the product and deals and how they benefits our members.  </a:t>
            </a:r>
          </a:p>
          <a:p>
            <a:pPr>
              <a:spcAft>
                <a:spcPts val="450"/>
              </a:spcAft>
              <a:buSzPct val="100000"/>
            </a:pPr>
            <a:endParaRPr lang="en-US" sz="110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6F4D1B66-388C-74B6-75F1-F90B97151C6E}"/>
              </a:ext>
            </a:extLst>
          </p:cNvPr>
          <p:cNvGrpSpPr/>
          <p:nvPr/>
        </p:nvGrpSpPr>
        <p:grpSpPr>
          <a:xfrm>
            <a:off x="2844188" y="2042848"/>
            <a:ext cx="182880" cy="261610"/>
            <a:chOff x="730636" y="2625585"/>
            <a:chExt cx="182880" cy="261610"/>
          </a:xfrm>
        </p:grpSpPr>
        <p:sp>
          <p:nvSpPr>
            <p:cNvPr id="13" name="Oval 12">
              <a:extLst>
                <a:ext uri="{FF2B5EF4-FFF2-40B4-BE49-F238E27FC236}">
                  <a16:creationId xmlns:a16="http://schemas.microsoft.com/office/drawing/2014/main" id="{E0CA68F5-338C-5983-E7D5-60D57FC4A407}"/>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E25C20B4-116F-34C8-F8EC-7D077347B9E4}"/>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3E2EB4A1-8972-8945-979D-DBA89750E068}"/>
              </a:ext>
            </a:extLst>
          </p:cNvPr>
          <p:cNvGrpSpPr/>
          <p:nvPr/>
        </p:nvGrpSpPr>
        <p:grpSpPr>
          <a:xfrm>
            <a:off x="2847476" y="3226829"/>
            <a:ext cx="182880" cy="261610"/>
            <a:chOff x="730636" y="2609486"/>
            <a:chExt cx="182880" cy="261610"/>
          </a:xfrm>
        </p:grpSpPr>
        <p:sp>
          <p:nvSpPr>
            <p:cNvPr id="20" name="Oval 19">
              <a:extLst>
                <a:ext uri="{FF2B5EF4-FFF2-40B4-BE49-F238E27FC236}">
                  <a16:creationId xmlns:a16="http://schemas.microsoft.com/office/drawing/2014/main" id="{851FACED-76D2-C8A0-F344-2B1C54C12AAF}"/>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501E575-171F-9674-0160-37E5861D274A}"/>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499FF257-75D2-9EAA-4531-1C62F7DEFC57}"/>
              </a:ext>
            </a:extLst>
          </p:cNvPr>
          <p:cNvSpPr txBox="1"/>
          <p:nvPr/>
        </p:nvSpPr>
        <p:spPr>
          <a:xfrm>
            <a:off x="2346827" y="2414505"/>
            <a:ext cx="6010623" cy="1446550"/>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SOPs to assist in utilizing ClearSpider for successful inventory management</a:t>
            </a:r>
          </a:p>
          <a:p>
            <a:pPr marL="1200150" lvl="2" indent="-285750">
              <a:buFont typeface="System Font Regular"/>
              <a:buChar char="◉"/>
            </a:pPr>
            <a:r>
              <a:rPr lang="en-US" sz="1100" b="1">
                <a:latin typeface="Arial" panose="020B0604020202020204" pitchFamily="34" charset="0"/>
                <a:cs typeface="Arial" panose="020B0604020202020204" pitchFamily="34" charset="0"/>
              </a:rPr>
              <a:t>Reading Invoices and Receiving Procedures (example)</a:t>
            </a:r>
          </a:p>
          <a:p>
            <a:pPr marL="1200150" lvl="2" indent="-285750">
              <a:buFont typeface="System Font Regular"/>
              <a:buChar char="◉"/>
            </a:pPr>
            <a:r>
              <a:rPr lang="en-US" sz="1100" b="1">
                <a:latin typeface="Arial" panose="020B0604020202020204" pitchFamily="34" charset="0"/>
                <a:cs typeface="Arial" panose="020B0604020202020204" pitchFamily="34" charset="0"/>
              </a:rPr>
              <a:t>Change on-hand Count (Cycle Count, Damaged/Expired Items)</a:t>
            </a:r>
          </a:p>
          <a:p>
            <a:pPr marL="1200150" lvl="2" indent="-285750">
              <a:buFont typeface="System Font Regular"/>
              <a:buChar char="◉"/>
            </a:pPr>
            <a:r>
              <a:rPr lang="en-US" sz="1100" b="1">
                <a:latin typeface="Arial" panose="020B0604020202020204" pitchFamily="34" charset="0"/>
                <a:cs typeface="Arial" panose="020B0604020202020204" pitchFamily="34" charset="0"/>
              </a:rPr>
              <a:t>Inventory Procedure</a:t>
            </a:r>
          </a:p>
          <a:p>
            <a:pPr marL="1200150" lvl="2" indent="-285750">
              <a:buFont typeface="System Font Regular"/>
              <a:buChar char="◉"/>
            </a:pPr>
            <a:endParaRPr lang="en-US" sz="1100" b="1">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E0D7A771-0224-4153-71D1-791B1A045F01}"/>
              </a:ext>
            </a:extLst>
          </p:cNvPr>
          <p:cNvSpPr txBox="1"/>
          <p:nvPr/>
        </p:nvSpPr>
        <p:spPr>
          <a:xfrm>
            <a:off x="3062533" y="2019764"/>
            <a:ext cx="2639833" cy="307777"/>
          </a:xfrm>
          <a:prstGeom prst="rect">
            <a:avLst/>
          </a:prstGeom>
          <a:noFill/>
        </p:spPr>
        <p:txBody>
          <a:bodyPr wrap="square" rtlCol="0">
            <a:spAutoFit/>
          </a:bodyPr>
          <a:lstStyle/>
          <a:p>
            <a:r>
              <a:rPr lang="en-US" sz="1400" b="1"/>
              <a:t>OVERVIEW </a:t>
            </a:r>
          </a:p>
        </p:txBody>
      </p:sp>
      <p:sp>
        <p:nvSpPr>
          <p:cNvPr id="27" name="TextBox 26">
            <a:extLst>
              <a:ext uri="{FF2B5EF4-FFF2-40B4-BE49-F238E27FC236}">
                <a16:creationId xmlns:a16="http://schemas.microsoft.com/office/drawing/2014/main" id="{2E4B0254-2516-2011-1FCC-087FBB34BF3A}"/>
              </a:ext>
            </a:extLst>
          </p:cNvPr>
          <p:cNvSpPr txBox="1"/>
          <p:nvPr/>
        </p:nvSpPr>
        <p:spPr>
          <a:xfrm>
            <a:off x="3027068" y="3214724"/>
            <a:ext cx="2639833" cy="307777"/>
          </a:xfrm>
          <a:prstGeom prst="rect">
            <a:avLst/>
          </a:prstGeom>
          <a:noFill/>
        </p:spPr>
        <p:txBody>
          <a:bodyPr wrap="square" rtlCol="0">
            <a:spAutoFit/>
          </a:bodyPr>
          <a:lstStyle/>
          <a:p>
            <a:r>
              <a:rPr lang="en-US" sz="1400" b="1"/>
              <a:t>REVIEW   </a:t>
            </a:r>
          </a:p>
        </p:txBody>
      </p:sp>
      <p:sp>
        <p:nvSpPr>
          <p:cNvPr id="28" name="TextBox 27">
            <a:extLst>
              <a:ext uri="{FF2B5EF4-FFF2-40B4-BE49-F238E27FC236}">
                <a16:creationId xmlns:a16="http://schemas.microsoft.com/office/drawing/2014/main" id="{2D1DB201-DFF5-B8D9-0623-B2999D394938}"/>
              </a:ext>
            </a:extLst>
          </p:cNvPr>
          <p:cNvSpPr txBox="1"/>
          <p:nvPr/>
        </p:nvSpPr>
        <p:spPr>
          <a:xfrm>
            <a:off x="2348684" y="3565586"/>
            <a:ext cx="4806766" cy="1446550"/>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Utilize these SOPs to improve your inventory management and reporting accuracy</a:t>
            </a:r>
          </a:p>
          <a:p>
            <a:pPr marL="742950" lvl="1" indent="-285750">
              <a:buFont typeface="System Font Regular"/>
              <a:buChar char="◉"/>
            </a:pPr>
            <a:r>
              <a:rPr lang="en-US" sz="1100">
                <a:latin typeface="Arial" panose="020B0604020202020204" pitchFamily="34" charset="0"/>
                <a:cs typeface="Arial" panose="020B0604020202020204" pitchFamily="34" charset="0"/>
              </a:rPr>
              <a:t>Cover unique situations such as incorrect products, quantities, or damaged items received in a shipment</a:t>
            </a:r>
          </a:p>
          <a:p>
            <a:pPr marL="1200150" lvl="2"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C3492C9-4ADC-7AB4-0CCF-5B8B3D64562C}"/>
              </a:ext>
            </a:extLst>
          </p:cNvPr>
          <p:cNvSpPr/>
          <p:nvPr/>
        </p:nvSpPr>
        <p:spPr>
          <a:xfrm>
            <a:off x="666572" y="2066856"/>
            <a:ext cx="1180191" cy="34764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ClearSpider SOPs</a:t>
            </a:r>
          </a:p>
        </p:txBody>
      </p:sp>
      <p:sp>
        <p:nvSpPr>
          <p:cNvPr id="11" name="TextBox 10">
            <a:extLst>
              <a:ext uri="{FF2B5EF4-FFF2-40B4-BE49-F238E27FC236}">
                <a16:creationId xmlns:a16="http://schemas.microsoft.com/office/drawing/2014/main" id="{B048C5F5-34A0-7517-3AF2-FACECB2F3DB7}"/>
              </a:ext>
            </a:extLst>
          </p:cNvPr>
          <p:cNvSpPr txBox="1"/>
          <p:nvPr/>
        </p:nvSpPr>
        <p:spPr>
          <a:xfrm>
            <a:off x="930491" y="1603262"/>
            <a:ext cx="7546936" cy="495007"/>
          </a:xfrm>
          <a:prstGeom prst="rect">
            <a:avLst/>
          </a:prstGeom>
          <a:noFill/>
        </p:spPr>
        <p:txBody>
          <a:bodyPr wrap="square" lIns="91440" tIns="45720" rIns="91440" bIns="45720" rtlCol="0" anchor="t">
            <a:spAutoFit/>
          </a:bodyPr>
          <a:lstStyle/>
          <a:p>
            <a:pPr>
              <a:spcAft>
                <a:spcPts val="450"/>
              </a:spcAft>
              <a:buSzPct val="100000"/>
            </a:pPr>
            <a:r>
              <a:rPr lang="en-US" sz="1100" b="1">
                <a:latin typeface="Arial" panose="020B0604020202020204" pitchFamily="34" charset="0"/>
                <a:cs typeface="Arial" panose="020B0604020202020204" pitchFamily="34" charset="0"/>
              </a:rPr>
              <a:t>Guides to key functions in ClearSpider (receiving, performing inventory, etc.) An inventory management tool.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EFF3FC6B-C273-DD8D-D46D-E105E481E3B9}"/>
              </a:ext>
            </a:extLst>
          </p:cNvPr>
          <p:cNvSpPr/>
          <p:nvPr/>
        </p:nvSpPr>
        <p:spPr>
          <a:xfrm>
            <a:off x="285940" y="2088055"/>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2</a:t>
            </a:r>
            <a:endParaRPr lang="en-US" sz="1100">
              <a:solidFill>
                <a:schemeClr val="tx1"/>
              </a:solidFill>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E606DF45-CBEC-9C2E-53BA-E5EB51FDCE0A}"/>
              </a:ext>
            </a:extLst>
          </p:cNvPr>
          <p:cNvPicPr>
            <a:picLocks noChangeAspect="1"/>
          </p:cNvPicPr>
          <p:nvPr/>
        </p:nvPicPr>
        <p:blipFill>
          <a:blip r:embed="rId4"/>
          <a:stretch>
            <a:fillRect/>
          </a:stretch>
        </p:blipFill>
        <p:spPr>
          <a:xfrm>
            <a:off x="452318" y="2507556"/>
            <a:ext cx="2227770" cy="2056779"/>
          </a:xfrm>
          <a:prstGeom prst="rect">
            <a:avLst/>
          </a:prstGeom>
          <a:effectLst>
            <a:outerShdw blurRad="50800" dist="38100" dir="2700000" algn="tl" rotWithShape="0">
              <a:prstClr val="black">
                <a:alpha val="40000"/>
              </a:prstClr>
            </a:outerShdw>
          </a:effectLst>
        </p:spPr>
      </p:pic>
      <p:sp>
        <p:nvSpPr>
          <p:cNvPr id="19" name="TextBox 18">
            <a:extLst>
              <a:ext uri="{FF2B5EF4-FFF2-40B4-BE49-F238E27FC236}">
                <a16:creationId xmlns:a16="http://schemas.microsoft.com/office/drawing/2014/main" id="{E927CE1D-3FCC-7674-CBCC-3F8F235EA824}"/>
              </a:ext>
            </a:extLst>
          </p:cNvPr>
          <p:cNvSpPr txBox="1"/>
          <p:nvPr/>
        </p:nvSpPr>
        <p:spPr>
          <a:xfrm>
            <a:off x="593717" y="4594226"/>
            <a:ext cx="2043124" cy="430887"/>
          </a:xfrm>
          <a:prstGeom prst="rect">
            <a:avLst/>
          </a:prstGeom>
          <a:noFill/>
        </p:spPr>
        <p:txBody>
          <a:bodyPr wrap="square" rtlCol="0">
            <a:spAutoFit/>
          </a:bodyPr>
          <a:lstStyle/>
          <a:p>
            <a:r>
              <a:rPr lang="en-US" sz="1100">
                <a:solidFill>
                  <a:srgbClr val="FF0000"/>
                </a:solidFill>
              </a:rPr>
              <a:t>Example: Reading Invoices and Receiving Procedures</a:t>
            </a:r>
          </a:p>
        </p:txBody>
      </p:sp>
    </p:spTree>
    <p:extLst>
      <p:ext uri="{BB962C8B-B14F-4D97-AF65-F5344CB8AC3E}">
        <p14:creationId xmlns:p14="http://schemas.microsoft.com/office/powerpoint/2010/main" val="1518554185"/>
      </p:ext>
    </p:extLst>
  </p:cSld>
  <p:clrMapOvr>
    <a:masterClrMapping/>
  </p:clrMapOvr>
  <p:transition spd="slow">
    <p:push/>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350B7C-83FF-8E2A-B4BF-A1CCD8518A5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50602893-F79B-F017-C36D-29C16F20FD7F}"/>
              </a:ext>
            </a:extLst>
          </p:cNvPr>
          <p:cNvSpPr txBox="1"/>
          <p:nvPr/>
        </p:nvSpPr>
        <p:spPr>
          <a:xfrm>
            <a:off x="930491" y="811309"/>
            <a:ext cx="79362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MERCHANDISING STANDARDS</a:t>
            </a:r>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D6E8E41-7ED5-C7BD-40D8-DF241879A116}"/>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2BB5C9AC-B3D8-C4EA-123F-F6E08515D358}"/>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AFE19D0A-F11E-CF10-5CE2-250CB66F3D3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0839D61E-0695-95B9-51BB-C7234F2E61D3}"/>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617FA8F-DDE0-84BD-E53E-C4F7074B54AC}"/>
              </a:ext>
            </a:extLst>
          </p:cNvPr>
          <p:cNvSpPr txBox="1"/>
          <p:nvPr/>
        </p:nvSpPr>
        <p:spPr>
          <a:xfrm>
            <a:off x="930491" y="1359938"/>
            <a:ext cx="7643152" cy="66428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Providing a great experience doesn’t end with the workouts we provide. How we display and manage our product is part of this experience. “Converting” should be focused on the product and deals and how they benefits our members.  </a:t>
            </a:r>
          </a:p>
          <a:p>
            <a:pPr>
              <a:spcAft>
                <a:spcPts val="450"/>
              </a:spcAft>
              <a:buSzPct val="100000"/>
            </a:pPr>
            <a:endParaRPr lang="en-US" sz="110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4A24A3A1-D2E7-AD95-7284-7B164B359717}"/>
              </a:ext>
            </a:extLst>
          </p:cNvPr>
          <p:cNvGrpSpPr/>
          <p:nvPr/>
        </p:nvGrpSpPr>
        <p:grpSpPr>
          <a:xfrm>
            <a:off x="2766335" y="2259873"/>
            <a:ext cx="182880" cy="261610"/>
            <a:chOff x="730636" y="2625585"/>
            <a:chExt cx="182880" cy="261610"/>
          </a:xfrm>
        </p:grpSpPr>
        <p:sp>
          <p:nvSpPr>
            <p:cNvPr id="13" name="Oval 12">
              <a:extLst>
                <a:ext uri="{FF2B5EF4-FFF2-40B4-BE49-F238E27FC236}">
                  <a16:creationId xmlns:a16="http://schemas.microsoft.com/office/drawing/2014/main" id="{3E777233-DF7B-755E-3BBD-9F5D4BC562C5}"/>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38738BF-0194-A7C8-4540-34D79A707A5E}"/>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B475EA00-FAD5-70EA-A4CB-532EF054D548}"/>
              </a:ext>
            </a:extLst>
          </p:cNvPr>
          <p:cNvGrpSpPr/>
          <p:nvPr/>
        </p:nvGrpSpPr>
        <p:grpSpPr>
          <a:xfrm>
            <a:off x="2801800" y="3159673"/>
            <a:ext cx="182880" cy="261610"/>
            <a:chOff x="730636" y="2609486"/>
            <a:chExt cx="182880" cy="261610"/>
          </a:xfrm>
        </p:grpSpPr>
        <p:sp>
          <p:nvSpPr>
            <p:cNvPr id="20" name="Oval 19">
              <a:extLst>
                <a:ext uri="{FF2B5EF4-FFF2-40B4-BE49-F238E27FC236}">
                  <a16:creationId xmlns:a16="http://schemas.microsoft.com/office/drawing/2014/main" id="{94E196C3-A82B-27B4-53F1-68FADB91526B}"/>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8AF22EC1-E5C8-0A70-FB1F-C85B94B8FCAA}"/>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DBB3DCE9-1F77-B861-3636-85789FFB5DD5}"/>
              </a:ext>
            </a:extLst>
          </p:cNvPr>
          <p:cNvSpPr txBox="1"/>
          <p:nvPr/>
        </p:nvSpPr>
        <p:spPr>
          <a:xfrm>
            <a:off x="2268974" y="2631530"/>
            <a:ext cx="6010623" cy="938719"/>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Provides visual guidelines for a streamlined shopping experience for members when shopping in your pro shop</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715F0ED3-3ABF-D9D1-E1F1-E68E60954C09}"/>
              </a:ext>
            </a:extLst>
          </p:cNvPr>
          <p:cNvSpPr txBox="1"/>
          <p:nvPr/>
        </p:nvSpPr>
        <p:spPr>
          <a:xfrm>
            <a:off x="2984680" y="2236789"/>
            <a:ext cx="2639833" cy="307777"/>
          </a:xfrm>
          <a:prstGeom prst="rect">
            <a:avLst/>
          </a:prstGeom>
          <a:noFill/>
        </p:spPr>
        <p:txBody>
          <a:bodyPr wrap="square" rtlCol="0">
            <a:spAutoFit/>
          </a:bodyPr>
          <a:lstStyle/>
          <a:p>
            <a:r>
              <a:rPr lang="en-US" sz="1400" b="1"/>
              <a:t>OVERVIEW </a:t>
            </a:r>
          </a:p>
        </p:txBody>
      </p:sp>
      <p:sp>
        <p:nvSpPr>
          <p:cNvPr id="27" name="TextBox 26">
            <a:extLst>
              <a:ext uri="{FF2B5EF4-FFF2-40B4-BE49-F238E27FC236}">
                <a16:creationId xmlns:a16="http://schemas.microsoft.com/office/drawing/2014/main" id="{4B5E2D0E-63D6-E6F9-513A-31C4AA0CA3D2}"/>
              </a:ext>
            </a:extLst>
          </p:cNvPr>
          <p:cNvSpPr txBox="1"/>
          <p:nvPr/>
        </p:nvSpPr>
        <p:spPr>
          <a:xfrm>
            <a:off x="2984680" y="3105966"/>
            <a:ext cx="2639833" cy="307777"/>
          </a:xfrm>
          <a:prstGeom prst="rect">
            <a:avLst/>
          </a:prstGeom>
          <a:noFill/>
        </p:spPr>
        <p:txBody>
          <a:bodyPr wrap="square" rtlCol="0">
            <a:spAutoFit/>
          </a:bodyPr>
          <a:lstStyle/>
          <a:p>
            <a:r>
              <a:rPr lang="en-US" sz="1400" b="1"/>
              <a:t>REVIEW   </a:t>
            </a:r>
          </a:p>
        </p:txBody>
      </p:sp>
      <p:sp>
        <p:nvSpPr>
          <p:cNvPr id="28" name="TextBox 27">
            <a:extLst>
              <a:ext uri="{FF2B5EF4-FFF2-40B4-BE49-F238E27FC236}">
                <a16:creationId xmlns:a16="http://schemas.microsoft.com/office/drawing/2014/main" id="{1AECE828-2CB6-795E-E409-8C551CA92750}"/>
              </a:ext>
            </a:extLst>
          </p:cNvPr>
          <p:cNvSpPr txBox="1"/>
          <p:nvPr/>
        </p:nvSpPr>
        <p:spPr>
          <a:xfrm>
            <a:off x="2274500" y="3472526"/>
            <a:ext cx="4955133" cy="2123658"/>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Guidance on tasks such as tagging, folding, and hanging different types of apparel</a:t>
            </a:r>
          </a:p>
          <a:p>
            <a:pPr marL="742950" lvl="1" indent="-285750">
              <a:buFont typeface="System Font Regular"/>
              <a:buChar char="◉"/>
            </a:pPr>
            <a:r>
              <a:rPr lang="en-US" sz="1100">
                <a:latin typeface="Arial" panose="020B0604020202020204" pitchFamily="34" charset="0"/>
                <a:cs typeface="Arial" panose="020B0604020202020204" pitchFamily="34" charset="0"/>
              </a:rPr>
              <a:t>Provides resources for replacements for Pro Shop essentials:</a:t>
            </a:r>
          </a:p>
          <a:p>
            <a:pPr marL="1200150" lvl="2" indent="-285750">
              <a:buFont typeface="System Font Regular"/>
              <a:buChar char="◉"/>
            </a:pPr>
            <a:r>
              <a:rPr lang="en-US" sz="1100">
                <a:latin typeface="Arial" panose="020B0604020202020204" pitchFamily="34" charset="0"/>
                <a:cs typeface="Arial" panose="020B0604020202020204" pitchFamily="34" charset="0"/>
              </a:rPr>
              <a:t>Shelving Units, Hangers, Price Gun, Clothing Tags, Security Magnets, etc.</a:t>
            </a:r>
          </a:p>
          <a:p>
            <a:pPr marL="742950" lvl="1" indent="-285750">
              <a:buFont typeface="System Font Regular"/>
              <a:buChar char="◉"/>
            </a:pPr>
            <a:r>
              <a:rPr lang="en-US" sz="1100">
                <a:latin typeface="Arial" panose="020B0604020202020204" pitchFamily="34" charset="0"/>
                <a:cs typeface="Arial" panose="020B0604020202020204" pitchFamily="34" charset="0"/>
              </a:rPr>
              <a:t>Use to reduce pain points during members shopping experience and increase revenue in your gym</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1200150" lvl="2"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A146D303-5B44-6E67-0F28-EDE48BFD6561}"/>
              </a:ext>
            </a:extLst>
          </p:cNvPr>
          <p:cNvSpPr/>
          <p:nvPr/>
        </p:nvSpPr>
        <p:spPr>
          <a:xfrm>
            <a:off x="430428" y="2236789"/>
            <a:ext cx="1416336" cy="3344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Merchandising </a:t>
            </a:r>
          </a:p>
          <a:p>
            <a:pPr algn="ctr"/>
            <a:r>
              <a:rPr lang="en-US" sz="1100">
                <a:solidFill>
                  <a:schemeClr val="tx1"/>
                </a:solidFill>
              </a:rPr>
              <a:t>Standards Guide</a:t>
            </a:r>
          </a:p>
        </p:txBody>
      </p:sp>
      <p:sp>
        <p:nvSpPr>
          <p:cNvPr id="11" name="TextBox 10">
            <a:extLst>
              <a:ext uri="{FF2B5EF4-FFF2-40B4-BE49-F238E27FC236}">
                <a16:creationId xmlns:a16="http://schemas.microsoft.com/office/drawing/2014/main" id="{44BCDD81-17A1-F45B-E5F5-7FA8B982C4BD}"/>
              </a:ext>
            </a:extLst>
          </p:cNvPr>
          <p:cNvSpPr txBox="1"/>
          <p:nvPr/>
        </p:nvSpPr>
        <p:spPr>
          <a:xfrm>
            <a:off x="930491" y="1773195"/>
            <a:ext cx="7546936" cy="495007"/>
          </a:xfrm>
          <a:prstGeom prst="rect">
            <a:avLst/>
          </a:prstGeom>
          <a:noFill/>
        </p:spPr>
        <p:txBody>
          <a:bodyPr wrap="square" lIns="91440" tIns="45720" rIns="91440" bIns="45720" rtlCol="0" anchor="t">
            <a:spAutoFit/>
          </a:bodyPr>
          <a:lstStyle/>
          <a:p>
            <a:pPr>
              <a:spcAft>
                <a:spcPts val="450"/>
              </a:spcAft>
              <a:buSzPct val="100000"/>
            </a:pPr>
            <a:r>
              <a:rPr lang="en-US" sz="1100" b="1">
                <a:latin typeface="Arial" panose="020B0604020202020204" pitchFamily="34" charset="0"/>
                <a:cs typeface="Arial" panose="020B0604020202020204" pitchFamily="34" charset="0"/>
              </a:rPr>
              <a:t>Visual guide to setting up and managing apparel in your Pro Shop</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C54496E4-FA09-5ED4-55C8-2FC3E80EF74D}"/>
              </a:ext>
            </a:extLst>
          </p:cNvPr>
          <p:cNvSpPr/>
          <p:nvPr/>
        </p:nvSpPr>
        <p:spPr>
          <a:xfrm>
            <a:off x="285940" y="2257988"/>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3</a:t>
            </a:r>
            <a:endParaRPr lang="en-US" sz="1100">
              <a:solidFill>
                <a:schemeClr val="tx1"/>
              </a:solidFill>
              <a:latin typeface="Arial" panose="020B0604020202020204" pitchFamily="34" charset="0"/>
              <a:cs typeface="Arial" panose="020B0604020202020204" pitchFamily="34" charset="0"/>
            </a:endParaRPr>
          </a:p>
        </p:txBody>
      </p:sp>
      <p:pic>
        <p:nvPicPr>
          <p:cNvPr id="16" name="Picture 15">
            <a:extLst>
              <a:ext uri="{FF2B5EF4-FFF2-40B4-BE49-F238E27FC236}">
                <a16:creationId xmlns:a16="http://schemas.microsoft.com/office/drawing/2014/main" id="{B5C26C4D-7522-8757-6CB7-08EB690851D7}"/>
              </a:ext>
            </a:extLst>
          </p:cNvPr>
          <p:cNvPicPr>
            <a:picLocks noChangeAspect="1"/>
          </p:cNvPicPr>
          <p:nvPr/>
        </p:nvPicPr>
        <p:blipFill>
          <a:blip r:embed="rId4"/>
          <a:stretch>
            <a:fillRect/>
          </a:stretch>
        </p:blipFill>
        <p:spPr>
          <a:xfrm>
            <a:off x="269332" y="2783775"/>
            <a:ext cx="1682571" cy="220671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43569144"/>
      </p:ext>
    </p:extLst>
  </p:cSld>
  <p:clrMapOvr>
    <a:masterClrMapping/>
  </p:clrMapOvr>
  <p:transition spd="slow">
    <p:push/>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F0678-69CC-436D-E14C-D8A1849DC93D}"/>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BC4FC692-B978-EA94-2D88-5FC537F48331}"/>
              </a:ext>
            </a:extLst>
          </p:cNvPr>
          <p:cNvSpPr txBox="1"/>
          <p:nvPr/>
        </p:nvSpPr>
        <p:spPr>
          <a:xfrm>
            <a:off x="930491" y="763446"/>
            <a:ext cx="79362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PROMOTIONAL SOP</a:t>
            </a:r>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4A71325B-66C4-EC5A-884E-F843E4ED2B58}"/>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6FE4EB52-16A0-453A-F07E-23D78F90B757}"/>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6E795574-4BA9-0654-319F-29E4DC8F5CB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AE24C0E5-9B52-03A2-6DC2-E10C70F556A8}"/>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0A6E919-A69C-060B-FD3D-B227F75E7E69}"/>
              </a:ext>
            </a:extLst>
          </p:cNvPr>
          <p:cNvSpPr txBox="1"/>
          <p:nvPr/>
        </p:nvSpPr>
        <p:spPr>
          <a:xfrm>
            <a:off x="930491" y="1315185"/>
            <a:ext cx="7643152" cy="66428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Providing a great experience doesn’t end with the workouts we provide. How we display and manage our product is part of this experience. “Converting” should be focused on the product and deals and how they benefits our members.  </a:t>
            </a:r>
          </a:p>
          <a:p>
            <a:pPr>
              <a:spcAft>
                <a:spcPts val="450"/>
              </a:spcAft>
              <a:buSzPct val="100000"/>
            </a:pPr>
            <a:endParaRPr lang="en-US" sz="110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BC4ABFE4-9D12-7B8A-1461-7E85E9639FB9}"/>
              </a:ext>
            </a:extLst>
          </p:cNvPr>
          <p:cNvGrpSpPr/>
          <p:nvPr/>
        </p:nvGrpSpPr>
        <p:grpSpPr>
          <a:xfrm>
            <a:off x="2724084" y="2172698"/>
            <a:ext cx="182880" cy="261610"/>
            <a:chOff x="730636" y="2625585"/>
            <a:chExt cx="182880" cy="261610"/>
          </a:xfrm>
        </p:grpSpPr>
        <p:sp>
          <p:nvSpPr>
            <p:cNvPr id="13" name="Oval 12">
              <a:extLst>
                <a:ext uri="{FF2B5EF4-FFF2-40B4-BE49-F238E27FC236}">
                  <a16:creationId xmlns:a16="http://schemas.microsoft.com/office/drawing/2014/main" id="{CE252F48-E269-C4BB-B562-D259BF7121CD}"/>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6E39DF4B-7E22-70EB-C612-7FBCE3DE6455}"/>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109A5BCF-25A4-9123-9C62-8CF21668AFF3}"/>
              </a:ext>
            </a:extLst>
          </p:cNvPr>
          <p:cNvGrpSpPr/>
          <p:nvPr/>
        </p:nvGrpSpPr>
        <p:grpSpPr>
          <a:xfrm>
            <a:off x="2746323" y="3344574"/>
            <a:ext cx="182880" cy="261610"/>
            <a:chOff x="730636" y="2609486"/>
            <a:chExt cx="182880" cy="261610"/>
          </a:xfrm>
        </p:grpSpPr>
        <p:sp>
          <p:nvSpPr>
            <p:cNvPr id="20" name="Oval 19">
              <a:extLst>
                <a:ext uri="{FF2B5EF4-FFF2-40B4-BE49-F238E27FC236}">
                  <a16:creationId xmlns:a16="http://schemas.microsoft.com/office/drawing/2014/main" id="{E980A2D8-5D8F-3465-7EFD-1D98B5944F81}"/>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943DC552-B201-270F-DBB1-2B7E023CB23D}"/>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6040E2E6-2F54-066C-66C8-33C64972CC41}"/>
              </a:ext>
            </a:extLst>
          </p:cNvPr>
          <p:cNvSpPr txBox="1"/>
          <p:nvPr/>
        </p:nvSpPr>
        <p:spPr>
          <a:xfrm>
            <a:off x="2226723" y="2544355"/>
            <a:ext cx="6010623" cy="938719"/>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Resource for executing different types of in gym promotions</a:t>
            </a:r>
          </a:p>
          <a:p>
            <a:pPr marL="742950" lvl="1" indent="-285750">
              <a:buFont typeface="System Font Regular"/>
              <a:buChar char="◉"/>
            </a:pPr>
            <a:r>
              <a:rPr lang="en-US" sz="1100">
                <a:latin typeface="Arial" panose="020B0604020202020204" pitchFamily="34" charset="0"/>
                <a:cs typeface="Arial" panose="020B0604020202020204" pitchFamily="34" charset="0"/>
              </a:rPr>
              <a:t>Provides a detailed guide on roles and responsibilities and best practices</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F05C96A-A198-092E-24CC-A3C5A63BD8D8}"/>
              </a:ext>
            </a:extLst>
          </p:cNvPr>
          <p:cNvSpPr txBox="1"/>
          <p:nvPr/>
        </p:nvSpPr>
        <p:spPr>
          <a:xfrm>
            <a:off x="2942429" y="2149614"/>
            <a:ext cx="2639833" cy="307777"/>
          </a:xfrm>
          <a:prstGeom prst="rect">
            <a:avLst/>
          </a:prstGeom>
          <a:noFill/>
        </p:spPr>
        <p:txBody>
          <a:bodyPr wrap="square" rtlCol="0">
            <a:spAutoFit/>
          </a:bodyPr>
          <a:lstStyle/>
          <a:p>
            <a:r>
              <a:rPr lang="en-US" sz="1400" b="1"/>
              <a:t>OVERVIEW </a:t>
            </a:r>
          </a:p>
        </p:txBody>
      </p:sp>
      <p:sp>
        <p:nvSpPr>
          <p:cNvPr id="27" name="TextBox 26">
            <a:extLst>
              <a:ext uri="{FF2B5EF4-FFF2-40B4-BE49-F238E27FC236}">
                <a16:creationId xmlns:a16="http://schemas.microsoft.com/office/drawing/2014/main" id="{22A2163D-4B81-B01F-B291-A8B671A2596B}"/>
              </a:ext>
            </a:extLst>
          </p:cNvPr>
          <p:cNvSpPr txBox="1"/>
          <p:nvPr/>
        </p:nvSpPr>
        <p:spPr>
          <a:xfrm>
            <a:off x="2906964" y="3344574"/>
            <a:ext cx="2639833" cy="307777"/>
          </a:xfrm>
          <a:prstGeom prst="rect">
            <a:avLst/>
          </a:prstGeom>
          <a:noFill/>
        </p:spPr>
        <p:txBody>
          <a:bodyPr wrap="square" rtlCol="0">
            <a:spAutoFit/>
          </a:bodyPr>
          <a:lstStyle/>
          <a:p>
            <a:r>
              <a:rPr lang="en-US" sz="1400" b="1"/>
              <a:t>REVIEW   </a:t>
            </a:r>
          </a:p>
        </p:txBody>
      </p:sp>
      <p:sp>
        <p:nvSpPr>
          <p:cNvPr id="28" name="TextBox 27">
            <a:extLst>
              <a:ext uri="{FF2B5EF4-FFF2-40B4-BE49-F238E27FC236}">
                <a16:creationId xmlns:a16="http://schemas.microsoft.com/office/drawing/2014/main" id="{BB805E00-A90A-BC4A-67BC-1ED01E56488A}"/>
              </a:ext>
            </a:extLst>
          </p:cNvPr>
          <p:cNvSpPr txBox="1"/>
          <p:nvPr/>
        </p:nvSpPr>
        <p:spPr>
          <a:xfrm>
            <a:off x="2657304" y="3621574"/>
            <a:ext cx="6010623" cy="1446550"/>
          </a:xfrm>
          <a:prstGeom prst="rect">
            <a:avLst/>
          </a:prstGeom>
          <a:noFill/>
        </p:spPr>
        <p:txBody>
          <a:bodyPr wrap="square">
            <a:spAutoFit/>
          </a:bodyPr>
          <a:lstStyle/>
          <a:p>
            <a:pPr marL="285750" indent="-285750">
              <a:buFont typeface="System Font Regular"/>
              <a:buChar char="◉"/>
            </a:pPr>
            <a:r>
              <a:rPr lang="en-US" sz="1100">
                <a:latin typeface="Arial" panose="020B0604020202020204" pitchFamily="34" charset="0"/>
                <a:cs typeface="Arial" panose="020B0604020202020204" pitchFamily="34" charset="0"/>
              </a:rPr>
              <a:t>Utilize best practices for increased success when running promotions in your gym</a:t>
            </a:r>
          </a:p>
          <a:p>
            <a:pPr marL="285750" indent="-285750">
              <a:buFont typeface="System Font Regular"/>
              <a:buChar char="◉"/>
            </a:pPr>
            <a:r>
              <a:rPr lang="en-US" sz="1100">
                <a:latin typeface="Arial" panose="020B0604020202020204" pitchFamily="34" charset="0"/>
                <a:cs typeface="Arial" panose="020B0604020202020204" pitchFamily="34" charset="0"/>
              </a:rPr>
              <a:t>Set daily staff engagement expectations with your FDAs to maximize member engagement</a:t>
            </a:r>
          </a:p>
          <a:p>
            <a:pPr marL="285750" indent="-285750">
              <a:buFont typeface="System Font Regular"/>
              <a:buChar char="◉"/>
            </a:pPr>
            <a:r>
              <a:rPr lang="en-US" sz="1100">
                <a:latin typeface="Arial" panose="020B0604020202020204" pitchFamily="34" charset="0"/>
                <a:cs typeface="Arial" panose="020B0604020202020204" pitchFamily="34" charset="0"/>
              </a:rPr>
              <a:t>Implement the daily and weekly tasks suggested to drive sales throughout the month</a:t>
            </a:r>
          </a:p>
          <a:p>
            <a:pPr marL="285750"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E7677451-91DE-AA0E-6ABD-A4264D7224E1}"/>
              </a:ext>
            </a:extLst>
          </p:cNvPr>
          <p:cNvSpPr/>
          <p:nvPr/>
        </p:nvSpPr>
        <p:spPr>
          <a:xfrm>
            <a:off x="430428" y="2192036"/>
            <a:ext cx="1416336" cy="3344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Promo SOP</a:t>
            </a:r>
          </a:p>
        </p:txBody>
      </p:sp>
      <p:sp>
        <p:nvSpPr>
          <p:cNvPr id="11" name="TextBox 10">
            <a:extLst>
              <a:ext uri="{FF2B5EF4-FFF2-40B4-BE49-F238E27FC236}">
                <a16:creationId xmlns:a16="http://schemas.microsoft.com/office/drawing/2014/main" id="{604D06DE-9706-F4C7-1E9B-858BB4D4829E}"/>
              </a:ext>
            </a:extLst>
          </p:cNvPr>
          <p:cNvSpPr txBox="1"/>
          <p:nvPr/>
        </p:nvSpPr>
        <p:spPr>
          <a:xfrm>
            <a:off x="930491" y="1728442"/>
            <a:ext cx="7546936" cy="495007"/>
          </a:xfrm>
          <a:prstGeom prst="rect">
            <a:avLst/>
          </a:prstGeom>
          <a:noFill/>
        </p:spPr>
        <p:txBody>
          <a:bodyPr wrap="square" lIns="91440" tIns="45720" rIns="91440" bIns="45720" rtlCol="0" anchor="t">
            <a:spAutoFit/>
          </a:bodyPr>
          <a:lstStyle/>
          <a:p>
            <a:pPr>
              <a:spcAft>
                <a:spcPts val="450"/>
              </a:spcAft>
              <a:buSzPct val="100000"/>
            </a:pPr>
            <a:r>
              <a:rPr lang="en-US" sz="1100" b="1">
                <a:latin typeface="Arial" panose="020B0604020202020204" pitchFamily="34" charset="0"/>
                <a:cs typeface="Arial" panose="020B0604020202020204" pitchFamily="34" charset="0"/>
              </a:rPr>
              <a:t>Guide to running in gym promotions initiated by the R&amp;C team.</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720605E1-C8CF-0C46-748C-194DE332B49F}"/>
              </a:ext>
            </a:extLst>
          </p:cNvPr>
          <p:cNvSpPr/>
          <p:nvPr/>
        </p:nvSpPr>
        <p:spPr>
          <a:xfrm>
            <a:off x="285940" y="2213235"/>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4</a:t>
            </a:r>
            <a:endParaRPr lang="en-US" sz="1100">
              <a:solidFill>
                <a:schemeClr val="tx1"/>
              </a:solidFill>
              <a:latin typeface="Arial" panose="020B0604020202020204" pitchFamily="34" charset="0"/>
              <a:cs typeface="Arial" panose="020B0604020202020204" pitchFamily="34" charset="0"/>
            </a:endParaRPr>
          </a:p>
        </p:txBody>
      </p:sp>
      <p:pic>
        <p:nvPicPr>
          <p:cNvPr id="16" name="Picture 15" descr="A black and yellow poster with white text&#10;&#10;AI-generated content may be incorrect.">
            <a:extLst>
              <a:ext uri="{FF2B5EF4-FFF2-40B4-BE49-F238E27FC236}">
                <a16:creationId xmlns:a16="http://schemas.microsoft.com/office/drawing/2014/main" id="{F4613BCF-BFC9-6033-C94D-513B00D10F2B}"/>
              </a:ext>
            </a:extLst>
          </p:cNvPr>
          <p:cNvPicPr>
            <a:picLocks noChangeAspect="1"/>
          </p:cNvPicPr>
          <p:nvPr/>
        </p:nvPicPr>
        <p:blipFill>
          <a:blip r:embed="rId4"/>
          <a:stretch>
            <a:fillRect/>
          </a:stretch>
        </p:blipFill>
        <p:spPr>
          <a:xfrm>
            <a:off x="216415" y="2855515"/>
            <a:ext cx="1694766" cy="219322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14056156"/>
      </p:ext>
    </p:extLst>
  </p:cSld>
  <p:clrMapOvr>
    <a:masterClrMapping/>
  </p:clrMapOvr>
  <p:transition spd="slow">
    <p:push/>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EBB79-A138-FA18-2C82-469FC9C5756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19D28829-828A-EB45-47C0-88AFF3DB3BC1}"/>
              </a:ext>
            </a:extLst>
          </p:cNvPr>
          <p:cNvSpPr txBox="1"/>
          <p:nvPr/>
        </p:nvSpPr>
        <p:spPr>
          <a:xfrm>
            <a:off x="731521" y="937936"/>
            <a:ext cx="7936261" cy="830997"/>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SALE/DISCONTIUED ITEM SOP</a:t>
            </a:r>
            <a:endParaRPr lang="en-US" sz="2400">
              <a:latin typeface="Arial" panose="020B0604020202020204" pitchFamily="34" charset="0"/>
              <a:cs typeface="Arial" panose="020B0604020202020204" pitchFamily="34" charset="0"/>
            </a:endParaRPr>
          </a:p>
          <a:p>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1695F61C-9635-F804-A23B-6AEC463B6A92}"/>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DFFB6A73-2537-85BE-1E1A-AD79425ED5A7}"/>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E0276F67-FFCF-74CD-0408-B8B9B216A61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3B1D20BB-609A-BE4B-D475-415EFC4367F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07A9E6A-29FC-208F-4A18-19F1D4E5C6CD}"/>
              </a:ext>
            </a:extLst>
          </p:cNvPr>
          <p:cNvSpPr txBox="1"/>
          <p:nvPr/>
        </p:nvSpPr>
        <p:spPr>
          <a:xfrm>
            <a:off x="731521" y="1376525"/>
            <a:ext cx="7643152" cy="66428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Providing a great experience doesn’t end with the workouts we provide. How we display and manage our product is part of this experience. “Converting” should be focused on the product and deals and how they benefits our members.  </a:t>
            </a:r>
          </a:p>
          <a:p>
            <a:pPr>
              <a:spcAft>
                <a:spcPts val="450"/>
              </a:spcAft>
              <a:buSzPct val="100000"/>
            </a:pPr>
            <a:endParaRPr lang="en-US" sz="110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0C943CF-19F8-B107-6DF0-AC2150B856C7}"/>
              </a:ext>
            </a:extLst>
          </p:cNvPr>
          <p:cNvGrpSpPr/>
          <p:nvPr/>
        </p:nvGrpSpPr>
        <p:grpSpPr>
          <a:xfrm>
            <a:off x="2724084" y="2284148"/>
            <a:ext cx="182880" cy="261610"/>
            <a:chOff x="730636" y="2625585"/>
            <a:chExt cx="182880" cy="261610"/>
          </a:xfrm>
        </p:grpSpPr>
        <p:sp>
          <p:nvSpPr>
            <p:cNvPr id="13" name="Oval 12">
              <a:extLst>
                <a:ext uri="{FF2B5EF4-FFF2-40B4-BE49-F238E27FC236}">
                  <a16:creationId xmlns:a16="http://schemas.microsoft.com/office/drawing/2014/main" id="{F580A43B-3CDA-0F1D-784F-311AB9AB07DC}"/>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FD82063B-3618-68FE-6B0C-55788A712188}"/>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DD8EB4EE-43B9-4421-776F-AAFD8418505D}"/>
              </a:ext>
            </a:extLst>
          </p:cNvPr>
          <p:cNvGrpSpPr/>
          <p:nvPr/>
        </p:nvGrpSpPr>
        <p:grpSpPr>
          <a:xfrm>
            <a:off x="2759549" y="3479107"/>
            <a:ext cx="182880" cy="261610"/>
            <a:chOff x="730636" y="2609486"/>
            <a:chExt cx="182880" cy="261610"/>
          </a:xfrm>
        </p:grpSpPr>
        <p:sp>
          <p:nvSpPr>
            <p:cNvPr id="20" name="Oval 19">
              <a:extLst>
                <a:ext uri="{FF2B5EF4-FFF2-40B4-BE49-F238E27FC236}">
                  <a16:creationId xmlns:a16="http://schemas.microsoft.com/office/drawing/2014/main" id="{067D526F-80C2-2EDB-7FD7-DC5AE1739D9B}"/>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E362F74F-61B4-7590-0E5E-05EDF7E388EC}"/>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2F337C11-2885-233A-BC06-7CA7F531EE9C}"/>
              </a:ext>
            </a:extLst>
          </p:cNvPr>
          <p:cNvSpPr txBox="1"/>
          <p:nvPr/>
        </p:nvSpPr>
        <p:spPr>
          <a:xfrm>
            <a:off x="2226723" y="2655805"/>
            <a:ext cx="6010623" cy="769441"/>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Guide on managing discontinued/sale items in your Pro Shop</a:t>
            </a:r>
          </a:p>
          <a:p>
            <a:pPr marL="742950" lvl="1" indent="-285750">
              <a:buFont typeface="System Font Regular"/>
              <a:buChar char="◉"/>
            </a:pPr>
            <a:r>
              <a:rPr lang="en-US" sz="1100">
                <a:latin typeface="Arial" panose="020B0604020202020204" pitchFamily="34" charset="0"/>
                <a:cs typeface="Arial" panose="020B0604020202020204" pitchFamily="34" charset="0"/>
              </a:rPr>
              <a:t>Assists with the sale of items listed on the </a:t>
            </a:r>
            <a:r>
              <a:rPr lang="en-US" sz="1100" b="1">
                <a:latin typeface="Arial" panose="020B0604020202020204" pitchFamily="34" charset="0"/>
                <a:cs typeface="Arial" panose="020B0604020202020204" pitchFamily="34" charset="0"/>
              </a:rPr>
              <a:t>Markdown List</a:t>
            </a:r>
            <a:r>
              <a:rPr lang="en-US" sz="1100">
                <a:latin typeface="Arial" panose="020B0604020202020204" pitchFamily="34" charset="0"/>
                <a:cs typeface="Arial" panose="020B0604020202020204" pitchFamily="34" charset="0"/>
              </a:rPr>
              <a:t> (Updated monthly by R&amp;C team) and reduces inventory overflow</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D520C721-C7D0-48F7-3E42-41224D0C7EB2}"/>
              </a:ext>
            </a:extLst>
          </p:cNvPr>
          <p:cNvSpPr txBox="1"/>
          <p:nvPr/>
        </p:nvSpPr>
        <p:spPr>
          <a:xfrm>
            <a:off x="2942429" y="2261064"/>
            <a:ext cx="2639833" cy="307777"/>
          </a:xfrm>
          <a:prstGeom prst="rect">
            <a:avLst/>
          </a:prstGeom>
          <a:noFill/>
        </p:spPr>
        <p:txBody>
          <a:bodyPr wrap="square" rtlCol="0">
            <a:spAutoFit/>
          </a:bodyPr>
          <a:lstStyle/>
          <a:p>
            <a:r>
              <a:rPr lang="en-US" sz="1400" b="1"/>
              <a:t>OVERVIEW </a:t>
            </a:r>
          </a:p>
        </p:txBody>
      </p:sp>
      <p:sp>
        <p:nvSpPr>
          <p:cNvPr id="27" name="TextBox 26">
            <a:extLst>
              <a:ext uri="{FF2B5EF4-FFF2-40B4-BE49-F238E27FC236}">
                <a16:creationId xmlns:a16="http://schemas.microsoft.com/office/drawing/2014/main" id="{87C26D23-223D-6FF1-60B8-F5DE533292EC}"/>
              </a:ext>
            </a:extLst>
          </p:cNvPr>
          <p:cNvSpPr txBox="1"/>
          <p:nvPr/>
        </p:nvSpPr>
        <p:spPr>
          <a:xfrm>
            <a:off x="2906964" y="3456024"/>
            <a:ext cx="2639833" cy="307777"/>
          </a:xfrm>
          <a:prstGeom prst="rect">
            <a:avLst/>
          </a:prstGeom>
          <a:noFill/>
        </p:spPr>
        <p:txBody>
          <a:bodyPr wrap="square" rtlCol="0">
            <a:spAutoFit/>
          </a:bodyPr>
          <a:lstStyle/>
          <a:p>
            <a:r>
              <a:rPr lang="en-US" sz="1400" b="1"/>
              <a:t>REVIEW   </a:t>
            </a:r>
          </a:p>
        </p:txBody>
      </p:sp>
      <p:sp>
        <p:nvSpPr>
          <p:cNvPr id="28" name="TextBox 27">
            <a:extLst>
              <a:ext uri="{FF2B5EF4-FFF2-40B4-BE49-F238E27FC236}">
                <a16:creationId xmlns:a16="http://schemas.microsoft.com/office/drawing/2014/main" id="{7CA74D4C-757A-61F2-CBCE-09F02E4ED7FB}"/>
              </a:ext>
            </a:extLst>
          </p:cNvPr>
          <p:cNvSpPr txBox="1"/>
          <p:nvPr/>
        </p:nvSpPr>
        <p:spPr>
          <a:xfrm>
            <a:off x="2249687" y="3841395"/>
            <a:ext cx="4414865" cy="1615827"/>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Utilize discounted pricing, sale stickers, and flex sale displays to drive sales and reduce loss through product expiration</a:t>
            </a:r>
          </a:p>
          <a:p>
            <a:pPr marL="742950" lvl="1" indent="-285750">
              <a:buFont typeface="System Font Regular"/>
              <a:buChar char="◉"/>
            </a:pPr>
            <a:r>
              <a:rPr lang="en-US" sz="1100" b="1">
                <a:latin typeface="Arial" panose="020B0604020202020204" pitchFamily="34" charset="0"/>
                <a:cs typeface="Arial" panose="020B0604020202020204" pitchFamily="34" charset="0"/>
              </a:rPr>
              <a:t>A 65% Expiring Product Discount can be applied to products within 45 days of expiration</a:t>
            </a:r>
          </a:p>
          <a:p>
            <a:pPr marL="1200150" lvl="2"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27650226-0BA8-A23A-75BA-E42827FF6075}"/>
              </a:ext>
            </a:extLst>
          </p:cNvPr>
          <p:cNvSpPr/>
          <p:nvPr/>
        </p:nvSpPr>
        <p:spPr>
          <a:xfrm>
            <a:off x="430428" y="2261064"/>
            <a:ext cx="1416336" cy="3344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Sale/Discontinued Item</a:t>
            </a:r>
          </a:p>
        </p:txBody>
      </p:sp>
      <p:sp>
        <p:nvSpPr>
          <p:cNvPr id="11" name="TextBox 10">
            <a:extLst>
              <a:ext uri="{FF2B5EF4-FFF2-40B4-BE49-F238E27FC236}">
                <a16:creationId xmlns:a16="http://schemas.microsoft.com/office/drawing/2014/main" id="{EBFCE7A0-C8B0-8F2D-4DC1-9A6A1E5C0254}"/>
              </a:ext>
            </a:extLst>
          </p:cNvPr>
          <p:cNvSpPr txBox="1"/>
          <p:nvPr/>
        </p:nvSpPr>
        <p:spPr>
          <a:xfrm>
            <a:off x="930491" y="1797470"/>
            <a:ext cx="7546936" cy="495007"/>
          </a:xfrm>
          <a:prstGeom prst="rect">
            <a:avLst/>
          </a:prstGeom>
          <a:noFill/>
        </p:spPr>
        <p:txBody>
          <a:bodyPr wrap="square" lIns="91440" tIns="45720" rIns="91440" bIns="45720" rtlCol="0" anchor="t">
            <a:spAutoFit/>
          </a:bodyPr>
          <a:lstStyle/>
          <a:p>
            <a:pPr>
              <a:spcAft>
                <a:spcPts val="450"/>
              </a:spcAft>
              <a:buSzPct val="100000"/>
            </a:pPr>
            <a:r>
              <a:rPr lang="en-US" sz="1100" b="1">
                <a:latin typeface="Arial" panose="020B0604020202020204" pitchFamily="34" charset="0"/>
                <a:cs typeface="Arial" panose="020B0604020202020204" pitchFamily="34" charset="0"/>
              </a:rPr>
              <a:t>Guide to managing discontinued/expiring bars, snacks, and supplements.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915EDB38-44C8-EC2C-73EA-3FC9654AFF83}"/>
              </a:ext>
            </a:extLst>
          </p:cNvPr>
          <p:cNvSpPr/>
          <p:nvPr/>
        </p:nvSpPr>
        <p:spPr>
          <a:xfrm>
            <a:off x="285940" y="2282263"/>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5</a:t>
            </a:r>
            <a:endParaRPr lang="en-US" sz="1100">
              <a:solidFill>
                <a:schemeClr val="tx1"/>
              </a:solidFill>
              <a:latin typeface="Arial" panose="020B0604020202020204" pitchFamily="34" charset="0"/>
              <a:cs typeface="Arial" panose="020B0604020202020204" pitchFamily="34" charset="0"/>
            </a:endParaRPr>
          </a:p>
        </p:txBody>
      </p:sp>
      <p:pic>
        <p:nvPicPr>
          <p:cNvPr id="16" name="Picture 15" descr="A black and yellow document with yellow text&#10;&#10;AI-generated content may be incorrect.">
            <a:extLst>
              <a:ext uri="{FF2B5EF4-FFF2-40B4-BE49-F238E27FC236}">
                <a16:creationId xmlns:a16="http://schemas.microsoft.com/office/drawing/2014/main" id="{66A47DDE-D6FD-6986-400F-FAFFECF94377}"/>
              </a:ext>
            </a:extLst>
          </p:cNvPr>
          <p:cNvPicPr>
            <a:picLocks noChangeAspect="1"/>
          </p:cNvPicPr>
          <p:nvPr/>
        </p:nvPicPr>
        <p:blipFill>
          <a:blip r:embed="rId5"/>
          <a:stretch>
            <a:fillRect/>
          </a:stretch>
        </p:blipFill>
        <p:spPr>
          <a:xfrm>
            <a:off x="96983" y="2705734"/>
            <a:ext cx="1806942" cy="233839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8219475"/>
      </p:ext>
    </p:extLst>
  </p:cSld>
  <p:clrMapOvr>
    <a:masterClrMapping/>
  </p:clrMapOvr>
  <p:transition spd="slow">
    <p:push/>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8BD209-E8A0-48C2-4889-35785A67EF8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C520B18-2C30-EB59-A154-F609E60A1E0B}"/>
              </a:ext>
            </a:extLst>
          </p:cNvPr>
          <p:cNvSpPr txBox="1"/>
          <p:nvPr/>
        </p:nvSpPr>
        <p:spPr>
          <a:xfrm>
            <a:off x="731521" y="811485"/>
            <a:ext cx="79362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SAMPLING SOP</a:t>
            </a:r>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43E1CD6C-4099-4228-9F15-327299AA17C7}"/>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DEFEDFD9-D1AF-FF98-59B2-88D434AB7968}"/>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EAAC0014-6B7C-ACC3-5009-D8F312C1CD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F47F5049-702D-0F2D-8329-2D45A14402BA}"/>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DE9987D-C831-2FFC-4879-6E6E1567F932}"/>
              </a:ext>
            </a:extLst>
          </p:cNvPr>
          <p:cNvSpPr txBox="1"/>
          <p:nvPr/>
        </p:nvSpPr>
        <p:spPr>
          <a:xfrm>
            <a:off x="769327" y="1235558"/>
            <a:ext cx="7643152" cy="66428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Providing a great experience doesn’t end with the workouts we provide. How we display and manage our product is part of this experience. “Converting” should be focused on the product and deals and how they benefits our members.  </a:t>
            </a:r>
          </a:p>
          <a:p>
            <a:pPr>
              <a:spcAft>
                <a:spcPts val="450"/>
              </a:spcAft>
              <a:buSzPct val="100000"/>
            </a:pPr>
            <a:endParaRPr lang="en-US" sz="1100">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964CE487-E214-2F88-EFBD-F4915D4BC515}"/>
              </a:ext>
            </a:extLst>
          </p:cNvPr>
          <p:cNvGrpSpPr/>
          <p:nvPr/>
        </p:nvGrpSpPr>
        <p:grpSpPr>
          <a:xfrm>
            <a:off x="2756452" y="2033302"/>
            <a:ext cx="182880" cy="261610"/>
            <a:chOff x="730636" y="2625585"/>
            <a:chExt cx="182880" cy="261610"/>
          </a:xfrm>
        </p:grpSpPr>
        <p:sp>
          <p:nvSpPr>
            <p:cNvPr id="13" name="Oval 12">
              <a:extLst>
                <a:ext uri="{FF2B5EF4-FFF2-40B4-BE49-F238E27FC236}">
                  <a16:creationId xmlns:a16="http://schemas.microsoft.com/office/drawing/2014/main" id="{3360E575-170D-E78D-AA72-6E7241D77772}"/>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5AC016E-A28E-D1E2-9658-9EBEF5465865}"/>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15" name="Group 14">
            <a:extLst>
              <a:ext uri="{FF2B5EF4-FFF2-40B4-BE49-F238E27FC236}">
                <a16:creationId xmlns:a16="http://schemas.microsoft.com/office/drawing/2014/main" id="{0A43A6FE-87A6-A418-5587-C86D9B7E39FF}"/>
              </a:ext>
            </a:extLst>
          </p:cNvPr>
          <p:cNvGrpSpPr/>
          <p:nvPr/>
        </p:nvGrpSpPr>
        <p:grpSpPr>
          <a:xfrm>
            <a:off x="2753107" y="3499498"/>
            <a:ext cx="182880" cy="261610"/>
            <a:chOff x="730636" y="2609486"/>
            <a:chExt cx="182880" cy="261610"/>
          </a:xfrm>
        </p:grpSpPr>
        <p:sp>
          <p:nvSpPr>
            <p:cNvPr id="20" name="Oval 19">
              <a:extLst>
                <a:ext uri="{FF2B5EF4-FFF2-40B4-BE49-F238E27FC236}">
                  <a16:creationId xmlns:a16="http://schemas.microsoft.com/office/drawing/2014/main" id="{823B3582-D273-D6CE-3E0C-18F7690B6EAC}"/>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24A5781-8C15-5499-BE90-E3364C975035}"/>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22" name="TextBox 21">
            <a:extLst>
              <a:ext uri="{FF2B5EF4-FFF2-40B4-BE49-F238E27FC236}">
                <a16:creationId xmlns:a16="http://schemas.microsoft.com/office/drawing/2014/main" id="{1F52A597-4D6E-9211-ECAA-C1D9D2FFAF81}"/>
              </a:ext>
            </a:extLst>
          </p:cNvPr>
          <p:cNvSpPr txBox="1"/>
          <p:nvPr/>
        </p:nvSpPr>
        <p:spPr>
          <a:xfrm>
            <a:off x="2265971" y="2287744"/>
            <a:ext cx="6010623" cy="1277273"/>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In gym samplings (organized by the R&amp;C Team) can be used to increase sales and improve member engagement</a:t>
            </a:r>
          </a:p>
          <a:p>
            <a:pPr marL="742950" lvl="1" indent="-285750">
              <a:buFont typeface="System Font Regular"/>
              <a:buChar char="◉"/>
            </a:pPr>
            <a:r>
              <a:rPr lang="en-US" sz="1100">
                <a:latin typeface="Arial" panose="020B0604020202020204" pitchFamily="34" charset="0"/>
                <a:cs typeface="Arial" panose="020B0604020202020204" pitchFamily="34" charset="0"/>
              </a:rPr>
              <a:t>SOP provides guidance for the execution of selective sampling for different products</a:t>
            </a:r>
          </a:p>
          <a:p>
            <a:pPr marL="742950" lvl="1" indent="-285750">
              <a:buFont typeface="System Font Regular"/>
              <a:buChar char="◉"/>
            </a:pPr>
            <a:r>
              <a:rPr lang="en-US" sz="1100">
                <a:latin typeface="Arial" panose="020B0604020202020204" pitchFamily="34" charset="0"/>
                <a:cs typeface="Arial" panose="020B0604020202020204" pitchFamily="34" charset="0"/>
              </a:rPr>
              <a:t>Specific product sampling instructions will be provided to gyms to assist with member engagement during samplings </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6C3EB3CA-3E80-9534-8736-277ACC0E9543}"/>
              </a:ext>
            </a:extLst>
          </p:cNvPr>
          <p:cNvSpPr txBox="1"/>
          <p:nvPr/>
        </p:nvSpPr>
        <p:spPr>
          <a:xfrm>
            <a:off x="2974797" y="2010218"/>
            <a:ext cx="2639833" cy="307777"/>
          </a:xfrm>
          <a:prstGeom prst="rect">
            <a:avLst/>
          </a:prstGeom>
          <a:noFill/>
        </p:spPr>
        <p:txBody>
          <a:bodyPr wrap="square" rtlCol="0">
            <a:spAutoFit/>
          </a:bodyPr>
          <a:lstStyle/>
          <a:p>
            <a:r>
              <a:rPr lang="en-US" sz="1400" b="1"/>
              <a:t>OVERVIEW </a:t>
            </a:r>
          </a:p>
        </p:txBody>
      </p:sp>
      <p:sp>
        <p:nvSpPr>
          <p:cNvPr id="27" name="TextBox 26">
            <a:extLst>
              <a:ext uri="{FF2B5EF4-FFF2-40B4-BE49-F238E27FC236}">
                <a16:creationId xmlns:a16="http://schemas.microsoft.com/office/drawing/2014/main" id="{9625387B-FA5E-2F83-DA83-2C72313B6DB9}"/>
              </a:ext>
            </a:extLst>
          </p:cNvPr>
          <p:cNvSpPr txBox="1"/>
          <p:nvPr/>
        </p:nvSpPr>
        <p:spPr>
          <a:xfrm>
            <a:off x="2939332" y="3451729"/>
            <a:ext cx="2639833" cy="307777"/>
          </a:xfrm>
          <a:prstGeom prst="rect">
            <a:avLst/>
          </a:prstGeom>
          <a:noFill/>
        </p:spPr>
        <p:txBody>
          <a:bodyPr wrap="square" rtlCol="0">
            <a:spAutoFit/>
          </a:bodyPr>
          <a:lstStyle/>
          <a:p>
            <a:r>
              <a:rPr lang="en-US" sz="1400" b="1"/>
              <a:t>REVIEW   </a:t>
            </a:r>
          </a:p>
        </p:txBody>
      </p:sp>
      <p:sp>
        <p:nvSpPr>
          <p:cNvPr id="28" name="TextBox 27">
            <a:extLst>
              <a:ext uri="{FF2B5EF4-FFF2-40B4-BE49-F238E27FC236}">
                <a16:creationId xmlns:a16="http://schemas.microsoft.com/office/drawing/2014/main" id="{6BE52283-4B21-757E-CA33-340BAFB888A5}"/>
              </a:ext>
            </a:extLst>
          </p:cNvPr>
          <p:cNvSpPr txBox="1"/>
          <p:nvPr/>
        </p:nvSpPr>
        <p:spPr>
          <a:xfrm>
            <a:off x="2770329" y="3790851"/>
            <a:ext cx="4767659" cy="1107996"/>
          </a:xfrm>
          <a:prstGeom prst="rect">
            <a:avLst/>
          </a:prstGeom>
          <a:noFill/>
        </p:spPr>
        <p:txBody>
          <a:bodyPr wrap="square">
            <a:spAutoFit/>
          </a:bodyPr>
          <a:lstStyle/>
          <a:p>
            <a:pPr marL="285750" indent="-285750">
              <a:buFont typeface="System Font Regular"/>
              <a:buChar char="◉"/>
            </a:pPr>
            <a:r>
              <a:rPr lang="en-US" sz="1100">
                <a:latin typeface="Arial" panose="020B0604020202020204" pitchFamily="34" charset="0"/>
                <a:cs typeface="Arial" panose="020B0604020202020204" pitchFamily="34" charset="0"/>
              </a:rPr>
              <a:t>Print out talking points for FDAs to increase conversion rate </a:t>
            </a:r>
          </a:p>
          <a:p>
            <a:pPr marL="285750" indent="-285750">
              <a:buFont typeface="System Font Regular"/>
              <a:buChar char="◉"/>
            </a:pPr>
            <a:r>
              <a:rPr lang="en-US" sz="1100">
                <a:latin typeface="Arial" panose="020B0604020202020204" pitchFamily="34" charset="0"/>
                <a:cs typeface="Arial" panose="020B0604020202020204" pitchFamily="34" charset="0"/>
              </a:rPr>
              <a:t>Identify the sampling set up that best fits your gym layout </a:t>
            </a:r>
          </a:p>
          <a:p>
            <a:pPr marL="285750" indent="-285750">
              <a:buFont typeface="System Font Regular"/>
              <a:buChar char="◉"/>
            </a:pPr>
            <a:r>
              <a:rPr lang="en-US" sz="1100">
                <a:latin typeface="Arial" panose="020B0604020202020204" pitchFamily="34" charset="0"/>
                <a:cs typeface="Arial" panose="020B0604020202020204" pitchFamily="34" charset="0"/>
              </a:rPr>
              <a:t>Ensure sampling does not interfere with day-to-day operations or members experience</a:t>
            </a:r>
          </a:p>
          <a:p>
            <a:pPr lvl="1"/>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5D8BF3ED-C15F-5505-FCFF-CB8CB87CCFEC}"/>
              </a:ext>
            </a:extLst>
          </p:cNvPr>
          <p:cNvSpPr/>
          <p:nvPr/>
        </p:nvSpPr>
        <p:spPr>
          <a:xfrm>
            <a:off x="462796" y="2106275"/>
            <a:ext cx="1416336" cy="3344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Sampling SOP</a:t>
            </a:r>
          </a:p>
        </p:txBody>
      </p:sp>
      <p:sp>
        <p:nvSpPr>
          <p:cNvPr id="11" name="TextBox 10">
            <a:extLst>
              <a:ext uri="{FF2B5EF4-FFF2-40B4-BE49-F238E27FC236}">
                <a16:creationId xmlns:a16="http://schemas.microsoft.com/office/drawing/2014/main" id="{6A4FD7FF-3DB1-B3DA-7530-D4CD5027DFEE}"/>
              </a:ext>
            </a:extLst>
          </p:cNvPr>
          <p:cNvSpPr txBox="1"/>
          <p:nvPr/>
        </p:nvSpPr>
        <p:spPr>
          <a:xfrm>
            <a:off x="962859" y="1642681"/>
            <a:ext cx="7546936" cy="495007"/>
          </a:xfrm>
          <a:prstGeom prst="rect">
            <a:avLst/>
          </a:prstGeom>
          <a:noFill/>
        </p:spPr>
        <p:txBody>
          <a:bodyPr wrap="square" lIns="91440" tIns="45720" rIns="91440" bIns="45720" rtlCol="0" anchor="t">
            <a:spAutoFit/>
          </a:bodyPr>
          <a:lstStyle/>
          <a:p>
            <a:pPr>
              <a:spcAft>
                <a:spcPts val="450"/>
              </a:spcAft>
              <a:buSzPct val="100000"/>
            </a:pPr>
            <a:r>
              <a:rPr lang="en-US" sz="1100" b="1">
                <a:latin typeface="Arial" panose="020B0604020202020204" pitchFamily="34" charset="0"/>
                <a:cs typeface="Arial" panose="020B0604020202020204" pitchFamily="34" charset="0"/>
              </a:rPr>
              <a:t>Guide to executing in gym samplings of supplements, bars, snacks, and RTD drinks.</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74C64CC1-081C-4F92-4BB0-E0794B70AC23}"/>
              </a:ext>
            </a:extLst>
          </p:cNvPr>
          <p:cNvSpPr/>
          <p:nvPr/>
        </p:nvSpPr>
        <p:spPr>
          <a:xfrm>
            <a:off x="318308" y="2127474"/>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6</a:t>
            </a:r>
            <a:endParaRPr lang="en-US" sz="1100">
              <a:solidFill>
                <a:schemeClr val="tx1"/>
              </a:solidFill>
              <a:latin typeface="Arial" panose="020B0604020202020204" pitchFamily="34" charset="0"/>
              <a:cs typeface="Arial" panose="020B0604020202020204" pitchFamily="34" charset="0"/>
            </a:endParaRPr>
          </a:p>
        </p:txBody>
      </p:sp>
      <p:pic>
        <p:nvPicPr>
          <p:cNvPr id="16" name="Picture 15" descr="A product information on a product&#10;&#10;AI-generated content may be incorrect.">
            <a:extLst>
              <a:ext uri="{FF2B5EF4-FFF2-40B4-BE49-F238E27FC236}">
                <a16:creationId xmlns:a16="http://schemas.microsoft.com/office/drawing/2014/main" id="{E53C0B2A-303D-888B-9957-F5E3FD109E1C}"/>
              </a:ext>
            </a:extLst>
          </p:cNvPr>
          <p:cNvPicPr>
            <a:picLocks noChangeAspect="1"/>
          </p:cNvPicPr>
          <p:nvPr/>
        </p:nvPicPr>
        <p:blipFill>
          <a:blip r:embed="rId4"/>
          <a:stretch>
            <a:fillRect/>
          </a:stretch>
        </p:blipFill>
        <p:spPr>
          <a:xfrm>
            <a:off x="167589" y="2571750"/>
            <a:ext cx="1866876" cy="241595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66382220"/>
      </p:ext>
    </p:extLst>
  </p:cSld>
  <p:clrMapOvr>
    <a:masterClrMapping/>
  </p:clrMapOvr>
  <p:transition spd="slow">
    <p:push/>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E2120-FD47-FEEC-4C2F-4E6B384F44F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D438F216-06B4-FA38-69CC-648C14F50865}"/>
              </a:ext>
            </a:extLst>
          </p:cNvPr>
          <p:cNvSpPr/>
          <p:nvPr/>
        </p:nvSpPr>
        <p:spPr>
          <a:xfrm>
            <a:off x="0" y="-75730"/>
            <a:ext cx="9144000" cy="52192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5A0CBAB-D5B7-8EC7-7FB5-714C6FD037FD}"/>
              </a:ext>
            </a:extLst>
          </p:cNvPr>
          <p:cNvSpPr txBox="1"/>
          <p:nvPr/>
        </p:nvSpPr>
        <p:spPr>
          <a:xfrm>
            <a:off x="646725" y="2248584"/>
            <a:ext cx="7850550" cy="1200329"/>
          </a:xfrm>
          <a:prstGeom prst="rect">
            <a:avLst/>
          </a:prstGeom>
          <a:noFill/>
        </p:spPr>
        <p:txBody>
          <a:bodyPr wrap="square" rtlCol="0">
            <a:spAutoFit/>
          </a:bodyPr>
          <a:lstStyle/>
          <a:p>
            <a:pPr algn="ctr"/>
            <a:r>
              <a:rPr lang="en-US" sz="3600" b="1">
                <a:solidFill>
                  <a:schemeClr val="bg1"/>
                </a:solidFill>
                <a:latin typeface="Arial Black" panose="020B0604020202020204" pitchFamily="34" charset="0"/>
                <a:cs typeface="Arial Black" panose="020B0604020202020204" pitchFamily="34" charset="0"/>
              </a:rPr>
              <a:t> OUR SERVICE</a:t>
            </a:r>
            <a:endParaRPr lang="en-US" sz="3600" b="1">
              <a:solidFill>
                <a:schemeClr val="bg1"/>
              </a:solidFill>
              <a:latin typeface="Arial" panose="020B0604020202020204" pitchFamily="34" charset="0"/>
              <a:cs typeface="Arial" panose="020B0604020202020204" pitchFamily="34" charset="0"/>
            </a:endParaRPr>
          </a:p>
          <a:p>
            <a:pPr algn="ctr"/>
            <a:endParaRPr lang="en-US" sz="3600" b="1">
              <a:solidFill>
                <a:schemeClr val="bg1"/>
              </a:solidFill>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791DF37F-F714-7847-398F-D1BC67DFAA67}"/>
              </a:ext>
            </a:extLst>
          </p:cNvPr>
          <p:cNvSpPr txBox="1"/>
          <p:nvPr/>
        </p:nvSpPr>
        <p:spPr>
          <a:xfrm>
            <a:off x="3196354" y="-445062"/>
            <a:ext cx="184731" cy="369332"/>
          </a:xfrm>
          <a:prstGeom prst="rect">
            <a:avLst/>
          </a:prstGeom>
          <a:noFill/>
        </p:spPr>
        <p:txBody>
          <a:bodyPr wrap="none" rtlCol="0">
            <a:spAutoFit/>
          </a:bodyPr>
          <a:lstStyle/>
          <a:p>
            <a:endParaRPr lang="en-US"/>
          </a:p>
        </p:txBody>
      </p:sp>
      <p:pic>
        <p:nvPicPr>
          <p:cNvPr id="2" name="Picture 1" descr="Logo&#10;&#10;Description automatically generated">
            <a:extLst>
              <a:ext uri="{FF2B5EF4-FFF2-40B4-BE49-F238E27FC236}">
                <a16:creationId xmlns:a16="http://schemas.microsoft.com/office/drawing/2014/main" id="{B04C4CF9-095B-E564-BBB9-9A84E07CE047}"/>
              </a:ext>
            </a:extLst>
          </p:cNvPr>
          <p:cNvPicPr>
            <a:picLocks noChangeAspect="1"/>
          </p:cNvPicPr>
          <p:nvPr/>
        </p:nvPicPr>
        <p:blipFill>
          <a:blip r:embed="rId2"/>
          <a:stretch>
            <a:fillRect/>
          </a:stretch>
        </p:blipFill>
        <p:spPr>
          <a:xfrm>
            <a:off x="8394909" y="4427495"/>
            <a:ext cx="530669" cy="530669"/>
          </a:xfrm>
          <a:prstGeom prst="rect">
            <a:avLst/>
          </a:prstGeom>
        </p:spPr>
      </p:pic>
      <p:sp>
        <p:nvSpPr>
          <p:cNvPr id="4" name="TextBox 3">
            <a:extLst>
              <a:ext uri="{FF2B5EF4-FFF2-40B4-BE49-F238E27FC236}">
                <a16:creationId xmlns:a16="http://schemas.microsoft.com/office/drawing/2014/main" id="{E572BDC8-B8E9-96A0-4275-102BDDAD1B12}"/>
              </a:ext>
            </a:extLst>
          </p:cNvPr>
          <p:cNvSpPr txBox="1"/>
          <p:nvPr/>
        </p:nvSpPr>
        <p:spPr>
          <a:xfrm>
            <a:off x="2328239" y="2848748"/>
            <a:ext cx="3536927" cy="1754326"/>
          </a:xfrm>
          <a:prstGeom prst="rect">
            <a:avLst/>
          </a:prstGeom>
          <a:noFill/>
        </p:spPr>
        <p:txBody>
          <a:bodyPr wrap="square" rtlCol="0">
            <a:spAutoFit/>
          </a:bodyPr>
          <a:lstStyle/>
          <a:p>
            <a:pPr algn="ctr"/>
            <a:r>
              <a:rPr lang="en-US" sz="3600">
                <a:solidFill>
                  <a:srgbClr val="FFE600"/>
                </a:solidFill>
                <a:latin typeface="Arial" panose="020B0604020202020204" pitchFamily="34" charset="0"/>
                <a:cs typeface="Arial" panose="020B0604020202020204" pitchFamily="34" charset="0"/>
              </a:rPr>
              <a:t>^</a:t>
            </a:r>
            <a:r>
              <a:rPr lang="en-US" sz="3600" b="1">
                <a:solidFill>
                  <a:schemeClr val="bg1"/>
                </a:solidFill>
                <a:latin typeface="Arial" panose="020B0604020202020204" pitchFamily="34" charset="0"/>
                <a:cs typeface="Arial" panose="020B0604020202020204" pitchFamily="34" charset="0"/>
              </a:rPr>
              <a:t> </a:t>
            </a:r>
          </a:p>
          <a:p>
            <a:pPr algn="ctr"/>
            <a:r>
              <a:rPr lang="en-US" sz="3600">
                <a:solidFill>
                  <a:srgbClr val="FFE600"/>
                </a:solidFill>
                <a:latin typeface="Arial" panose="020B0604020202020204" pitchFamily="34" charset="0"/>
                <a:cs typeface="Arial" panose="020B0604020202020204" pitchFamily="34" charset="0"/>
              </a:rPr>
              <a:t>R&amp;C</a:t>
            </a:r>
          </a:p>
          <a:p>
            <a:pPr algn="ctr"/>
            <a:endParaRPr lang="en-US" sz="3600" b="1">
              <a:solidFill>
                <a:schemeClr val="bg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66988458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DE94F-7CA6-93EC-D8A3-2EF65E1A0D36}"/>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DB0A3CC-7C71-6230-6E33-CFE03215F3AD}"/>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A8B57830-1B8D-9517-A386-53FA025D12EF}"/>
              </a:ext>
            </a:extLst>
          </p:cNvPr>
          <p:cNvSpPr>
            <a:spLocks noGrp="1"/>
          </p:cNvSpPr>
          <p:nvPr>
            <p:ph type="body" idx="1"/>
          </p:nvPr>
        </p:nvSpPr>
        <p:spPr>
          <a:xfrm>
            <a:off x="2666829" y="2679665"/>
            <a:ext cx="4980857" cy="617934"/>
          </a:xfrm>
        </p:spPr>
        <p:txBody>
          <a:bodyPr>
            <a:noAutofit/>
          </a:bodyPr>
          <a:lstStyle/>
          <a:p>
            <a:r>
              <a:rPr lang="en-US" sz="2100"/>
              <a:t> </a:t>
            </a:r>
          </a:p>
        </p:txBody>
      </p:sp>
      <p:sp>
        <p:nvSpPr>
          <p:cNvPr id="7" name="Rectangle 6">
            <a:extLst>
              <a:ext uri="{FF2B5EF4-FFF2-40B4-BE49-F238E27FC236}">
                <a16:creationId xmlns:a16="http://schemas.microsoft.com/office/drawing/2014/main" id="{E146DF08-6980-FC4C-55AC-C42B8D53F45A}"/>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B7E6AE-34E4-49F9-38BD-F99D5C1C1A1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7A111791-0641-B32B-CD88-5FD8CF27A43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2" name="TextBox 1">
            <a:extLst>
              <a:ext uri="{FF2B5EF4-FFF2-40B4-BE49-F238E27FC236}">
                <a16:creationId xmlns:a16="http://schemas.microsoft.com/office/drawing/2014/main" id="{C8434DA7-7AA9-EA13-A460-BB73BCC90819}"/>
              </a:ext>
            </a:extLst>
          </p:cNvPr>
          <p:cNvSpPr txBox="1"/>
          <p:nvPr/>
        </p:nvSpPr>
        <p:spPr>
          <a:xfrm>
            <a:off x="461530" y="787791"/>
            <a:ext cx="7547972" cy="461665"/>
          </a:xfrm>
          <a:prstGeom prst="rect">
            <a:avLst/>
          </a:prstGeom>
          <a:noFill/>
        </p:spPr>
        <p:txBody>
          <a:bodyPr wrap="square" lIns="91440" tIns="45720" rIns="91440" bIns="45720" anchor="t">
            <a:spAutoFit/>
          </a:bodyPr>
          <a:lstStyle/>
          <a:p>
            <a:r>
              <a:rPr lang="en-US" sz="2400" b="1">
                <a:latin typeface="Arial"/>
                <a:cs typeface="Arial"/>
              </a:rPr>
              <a:t>OUR SERVICE:  AMENITIES</a:t>
            </a:r>
          </a:p>
        </p:txBody>
      </p:sp>
      <p:sp>
        <p:nvSpPr>
          <p:cNvPr id="12" name="TextBox 11">
            <a:extLst>
              <a:ext uri="{FF2B5EF4-FFF2-40B4-BE49-F238E27FC236}">
                <a16:creationId xmlns:a16="http://schemas.microsoft.com/office/drawing/2014/main" id="{63717545-CC80-726D-177A-59C2558D8E08}"/>
              </a:ext>
            </a:extLst>
          </p:cNvPr>
          <p:cNvSpPr txBox="1"/>
          <p:nvPr/>
        </p:nvSpPr>
        <p:spPr>
          <a:xfrm>
            <a:off x="461530" y="1249456"/>
            <a:ext cx="6020163" cy="244682"/>
          </a:xfrm>
          <a:prstGeom prst="rect">
            <a:avLst/>
          </a:prstGeom>
          <a:noFill/>
        </p:spPr>
        <p:txBody>
          <a:bodyPr wrap="square">
            <a:sp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0" i="0"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 we tour our guests ensure that we touch on and highlight the below features to the gym:</a:t>
            </a:r>
          </a:p>
        </p:txBody>
      </p:sp>
      <p:sp>
        <p:nvSpPr>
          <p:cNvPr id="16" name="TextBox 15">
            <a:extLst>
              <a:ext uri="{FF2B5EF4-FFF2-40B4-BE49-F238E27FC236}">
                <a16:creationId xmlns:a16="http://schemas.microsoft.com/office/drawing/2014/main" id="{A40FBFBF-7DA3-67EB-828B-1E64D021E21D}"/>
              </a:ext>
            </a:extLst>
          </p:cNvPr>
          <p:cNvSpPr txBox="1"/>
          <p:nvPr/>
        </p:nvSpPr>
        <p:spPr>
          <a:xfrm>
            <a:off x="135883" y="1573510"/>
            <a:ext cx="8412125" cy="3647152"/>
          </a:xfrm>
          <a:prstGeom prst="rect">
            <a:avLst/>
          </a:prstGeom>
          <a:noFill/>
        </p:spPr>
        <p:txBody>
          <a:bodyPr wrap="square" rtlCol="0">
            <a:spAutoFit/>
          </a:bodyPr>
          <a:lstStyle/>
          <a:p>
            <a:pPr marL="171450" indent="-171450">
              <a:buFont typeface="Arial" panose="020B0604020202020204" pitchFamily="34" charset="0"/>
              <a:buChar char="•"/>
            </a:pPr>
            <a:r>
              <a:rPr lang="en-US" sz="1100" b="1">
                <a:solidFill>
                  <a:prstClr val="black"/>
                </a:solidFill>
                <a:latin typeface="Arial" panose="020B0604020202020204" pitchFamily="34" charset="0"/>
                <a:cs typeface="Arial" panose="020B0604020202020204" pitchFamily="34" charset="0"/>
              </a:rPr>
              <a:t>CARDIO DECK</a:t>
            </a:r>
            <a:endParaRPr lang="en-US" sz="1100">
              <a:latin typeface="Arial" panose="020B0604020202020204" pitchFamily="34" charset="0"/>
              <a:cs typeface="Arial" panose="020B0604020202020204" pitchFamily="34" charset="0"/>
            </a:endParaRPr>
          </a:p>
          <a:p>
            <a:pPr marL="628650" lvl="1"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 </a:t>
            </a: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Highlight different modalities of </a:t>
            </a:r>
            <a:r>
              <a:rPr lang="en-US" sz="1100">
                <a:solidFill>
                  <a:prstClr val="black"/>
                </a:solidFill>
                <a:latin typeface="Arial" panose="020B0604020202020204" pitchFamily="34" charset="0"/>
                <a:cs typeface="Arial" panose="020B0604020202020204" pitchFamily="34" charset="0"/>
              </a:rPr>
              <a:t>training cardio (Ask prospect what their preference are, THR question from member notes)</a:t>
            </a:r>
          </a:p>
          <a:p>
            <a:pPr marL="628650" lvl="1"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b="1">
                <a:solidFill>
                  <a:prstClr val="black"/>
                </a:solidFill>
                <a:latin typeface="Arial" panose="020B0604020202020204" pitchFamily="34" charset="0"/>
                <a:cs typeface="Arial" panose="020B0604020202020204" pitchFamily="34" charset="0"/>
              </a:rPr>
              <a:t>WEIGHT AREA</a:t>
            </a:r>
          </a:p>
          <a:p>
            <a:pPr marL="628650" lvl="1" indent="-171450">
              <a:buFont typeface="Courier New" panose="02070309020205020404" pitchFamily="49" charset="0"/>
              <a:buChar char="o"/>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Highlight different areas, free weight, cables, sectorized, specialized pieces, DBs up to 200 lbs. (Ask prospect on their experience; question from member notes)</a:t>
            </a:r>
          </a:p>
          <a:p>
            <a:pPr marL="628650" lvl="1" indent="-171450">
              <a:buFont typeface="Courier New" panose="02070309020205020404" pitchFamily="49" charset="0"/>
              <a:buChar char="o"/>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100" b="1">
                <a:solidFill>
                  <a:prstClr val="black"/>
                </a:solidFill>
                <a:latin typeface="Arial" panose="020B0604020202020204" pitchFamily="34" charset="0"/>
                <a:cs typeface="Arial" panose="020B0604020202020204" pitchFamily="34" charset="0"/>
              </a:rPr>
              <a:t>GGX &amp; </a:t>
            </a:r>
            <a:r>
              <a:rPr kumimoji="0" lang="en-US"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STUDIOS</a:t>
            </a:r>
          </a:p>
          <a:p>
            <a:pPr marL="628650" lvl="1" indent="-171450">
              <a:buFont typeface="Courier New" panose="02070309020205020404" pitchFamily="49" charset="0"/>
              <a:buChar char="o"/>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Highlight class modalities and concentrations, touch on schedule, favorite or most popular classes</a:t>
            </a:r>
          </a:p>
          <a:p>
            <a:pPr marL="628650" lvl="1" indent="-171450">
              <a:buFont typeface="Courier New" panose="02070309020205020404" pitchFamily="49" charset="0"/>
              <a:buChar char="o"/>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lang="en-US" sz="1100" b="1">
                <a:solidFill>
                  <a:prstClr val="black"/>
                </a:solidFill>
                <a:latin typeface="Arial" panose="020B0604020202020204" pitchFamily="34" charset="0"/>
                <a:cs typeface="Arial" panose="020B0604020202020204" pitchFamily="34" charset="0"/>
              </a:rPr>
              <a:t>FUNCTIONAL/PERFORMANCE HUBS</a:t>
            </a:r>
          </a:p>
          <a:p>
            <a:pPr marL="628650" lvl="1" indent="-171450">
              <a:buFont typeface="Courier New" panose="02070309020205020404" pitchFamily="49" charset="0"/>
              <a:buChar char="o"/>
            </a:pPr>
            <a:r>
              <a:rPr lang="en-US" sz="1100">
                <a:solidFill>
                  <a:prstClr val="black"/>
                </a:solidFill>
                <a:latin typeface="Arial" panose="020B0604020202020204" pitchFamily="34" charset="0"/>
                <a:cs typeface="Arial" panose="020B0604020202020204" pitchFamily="34" charset="0"/>
              </a:rPr>
              <a:t>Highlight popularity of this function, how this contributes to longevity, sports performance, assistance that we provide with these new/progressive movements.</a:t>
            </a:r>
          </a:p>
          <a:p>
            <a:pPr marL="628650" lvl="1" indent="-171450">
              <a:buFont typeface="Courier New" panose="02070309020205020404" pitchFamily="49" charset="0"/>
              <a:buChar char="o"/>
            </a:pPr>
            <a:endParaRPr lang="en-US" sz="1100">
              <a:solidFill>
                <a:prstClr val="black"/>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kumimoji="0" lang="en-US"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STRETCH AREA</a:t>
            </a:r>
          </a:p>
          <a:p>
            <a:pPr marL="628650" lvl="1" indent="-171450">
              <a:buFont typeface="Courier New" panose="02070309020205020404" pitchFamily="49" charset="0"/>
              <a:buChar char="o"/>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Highlight importance of flexibility, circulation, mobility along with how we can assist with myofascial release, </a:t>
            </a:r>
            <a:r>
              <a:rPr kumimoji="0" lang="en-US" sz="1100" b="0" i="0" u="none" strike="noStrike" kern="1200" cap="none" spc="0" normalizeH="0" baseline="0" noProof="0" err="1">
                <a:ln>
                  <a:noFill/>
                </a:ln>
                <a:solidFill>
                  <a:prstClr val="black"/>
                </a:solidFill>
                <a:effectLst/>
                <a:uLnTx/>
                <a:uFillTx/>
                <a:latin typeface="Arial" panose="020B0604020202020204" pitchFamily="34" charset="0"/>
                <a:ea typeface="+mn-ea"/>
                <a:cs typeface="Arial" panose="020B0604020202020204" pitchFamily="34" charset="0"/>
              </a:rPr>
              <a:t>etc</a:t>
            </a: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628650" lvl="1" indent="-171450">
              <a:buFont typeface="Courier New" panose="02070309020205020404" pitchFamily="49" charset="0"/>
              <a:buChar char="o"/>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71450" indent="-171450">
              <a:buFont typeface="Arial" panose="020B0604020202020204" pitchFamily="34" charset="0"/>
              <a:buChar char="•"/>
            </a:pPr>
            <a:r>
              <a:rPr kumimoji="0" lang="en-US" sz="11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LOUNGE/RETAIL A</a:t>
            </a:r>
            <a:r>
              <a:rPr lang="en-US" sz="1100" b="1">
                <a:solidFill>
                  <a:prstClr val="black"/>
                </a:solidFill>
                <a:latin typeface="Arial" panose="020B0604020202020204" pitchFamily="34" charset="0"/>
                <a:cs typeface="Arial" panose="020B0604020202020204" pitchFamily="34" charset="0"/>
              </a:rPr>
              <a:t>REA</a:t>
            </a:r>
          </a:p>
          <a:p>
            <a:pPr marL="628650" lvl="1" indent="-171450">
              <a:buFont typeface="Courier New" panose="02070309020205020404" pitchFamily="49" charset="0"/>
              <a:buChar char="o"/>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Point out importance of hydration, pre/post-workout nutrition, featuring GGN brand, as well as cool gear to purchase, and new member promotions/discounts.</a:t>
            </a:r>
          </a:p>
          <a:p>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4411406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63F8A-14B3-C9E9-9860-2B3C69DB3E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2E1953-9A8D-975B-7E8C-3BC9E212EFAF}"/>
              </a:ext>
            </a:extLst>
          </p:cNvPr>
          <p:cNvSpPr txBox="1"/>
          <p:nvPr/>
        </p:nvSpPr>
        <p:spPr>
          <a:xfrm>
            <a:off x="556579" y="2785704"/>
            <a:ext cx="1916636" cy="1107996"/>
          </a:xfrm>
          <a:prstGeom prst="rect">
            <a:avLst/>
          </a:prstGeom>
          <a:noFill/>
        </p:spPr>
        <p:txBody>
          <a:bodyPr wrap="square" lIns="91440" tIns="45720" rIns="91440" bIns="45720" rtlCol="0" anchor="t">
            <a:spAutoFit/>
          </a:bodyPr>
          <a:lstStyle/>
          <a:p>
            <a:r>
              <a:rPr lang="en-US" sz="1100" b="1">
                <a:latin typeface="Arial" panose="020B0604020202020204" pitchFamily="34" charset="0"/>
                <a:cs typeface="Arial" panose="020B0604020202020204" pitchFamily="34" charset="0"/>
              </a:rPr>
              <a:t>Our Objective:</a:t>
            </a:r>
          </a:p>
          <a:p>
            <a:r>
              <a:rPr lang="en-US" sz="1100" i="1">
                <a:latin typeface="Arial" panose="020B0604020202020204" pitchFamily="34" charset="0"/>
                <a:cs typeface="Arial" panose="020B0604020202020204" pitchFamily="34" charset="0"/>
              </a:rPr>
              <a:t>To deliver a high-impact retail experience that supports member goals, drives sales, and reinforces the Gold’s Gym brand.</a:t>
            </a:r>
            <a:endParaRPr lang="en-US" sz="1100" b="1" i="1">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F3BA72CD-34CD-EC39-5994-2AC61E512C06}"/>
              </a:ext>
            </a:extLst>
          </p:cNvPr>
          <p:cNvSpPr txBox="1"/>
          <p:nvPr/>
        </p:nvSpPr>
        <p:spPr>
          <a:xfrm>
            <a:off x="3365583" y="1601480"/>
            <a:ext cx="4340598" cy="297004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100">
                <a:latin typeface="Arial" panose="020B0604020202020204" pitchFamily="34" charset="0"/>
                <a:cs typeface="Arial" panose="020B0604020202020204" pitchFamily="34" charset="0"/>
              </a:rPr>
              <a:t>Engage with Excitement:</a:t>
            </a:r>
          </a:p>
          <a:p>
            <a:pPr marL="742950" lvl="1" indent="-285750">
              <a:buFont typeface="Arial" panose="020B0604020202020204" pitchFamily="34" charset="0"/>
              <a:buChar char="•"/>
            </a:pPr>
            <a:r>
              <a:rPr lang="en-US" sz="1100">
                <a:latin typeface="Arial" panose="020B0604020202020204" pitchFamily="34" charset="0"/>
                <a:cs typeface="Arial" panose="020B0604020202020204" pitchFamily="34" charset="0"/>
              </a:rPr>
              <a:t>Engage with members as they shop and make purchases. Shopping the Pro Shop should be a positive experience.</a:t>
            </a:r>
          </a:p>
          <a:p>
            <a:pPr marL="285750" indent="-285750">
              <a:buFont typeface="Arial" panose="020B0604020202020204" pitchFamily="34" charset="0"/>
              <a:buChar char="•"/>
            </a:pPr>
            <a:r>
              <a:rPr lang="en-US" sz="1100">
                <a:latin typeface="Arial" panose="020B0604020202020204" pitchFamily="34" charset="0"/>
                <a:cs typeface="Arial" panose="020B0604020202020204" pitchFamily="34" charset="0"/>
              </a:rPr>
              <a:t>Merchandise with Purpose</a:t>
            </a:r>
          </a:p>
          <a:p>
            <a:pPr marL="742950" lvl="1" indent="-285750">
              <a:buFont typeface="Arial" panose="020B0604020202020204" pitchFamily="34" charset="0"/>
              <a:buChar char="•"/>
            </a:pPr>
            <a:r>
              <a:rPr lang="en-US" sz="1100">
                <a:latin typeface="Arial" panose="020B0604020202020204" pitchFamily="34" charset="0"/>
                <a:cs typeface="Arial" panose="020B0604020202020204" pitchFamily="34" charset="0"/>
              </a:rPr>
              <a:t>Keep displays clean, organized, and visually appealing to encourage browsing and impulse buys.</a:t>
            </a:r>
          </a:p>
          <a:p>
            <a:pPr marL="285750" indent="-285750">
              <a:buFont typeface="Arial" panose="020B0604020202020204" pitchFamily="34" charset="0"/>
              <a:buChar char="•"/>
            </a:pPr>
            <a:r>
              <a:rPr lang="en-US" sz="1100">
                <a:latin typeface="Arial" panose="020B0604020202020204" pitchFamily="34" charset="0"/>
                <a:cs typeface="Arial" panose="020B0604020202020204" pitchFamily="34" charset="0"/>
              </a:rPr>
              <a:t>Be Approachable &amp; Proactive</a:t>
            </a:r>
          </a:p>
          <a:p>
            <a:pPr marL="742950" lvl="1" indent="-285750">
              <a:buFont typeface="Arial" panose="020B0604020202020204" pitchFamily="34" charset="0"/>
              <a:buChar char="•"/>
            </a:pPr>
            <a:r>
              <a:rPr lang="en-US" sz="1100">
                <a:latin typeface="Arial" panose="020B0604020202020204" pitchFamily="34" charset="0"/>
                <a:cs typeface="Arial" panose="020B0604020202020204" pitchFamily="34" charset="0"/>
              </a:rPr>
              <a:t>Greet members near retail zones, ask if they need any help</a:t>
            </a:r>
          </a:p>
          <a:p>
            <a:pPr marL="285750" indent="-285750">
              <a:buFont typeface="Arial" panose="020B0604020202020204" pitchFamily="34" charset="0"/>
              <a:buChar char="•"/>
            </a:pPr>
            <a:r>
              <a:rPr lang="en-US" sz="1100">
                <a:latin typeface="Arial" panose="020B0604020202020204" pitchFamily="34" charset="0"/>
                <a:cs typeface="Arial" panose="020B0604020202020204" pitchFamily="34" charset="0"/>
              </a:rPr>
              <a:t>Support the Member Journey</a:t>
            </a:r>
          </a:p>
          <a:p>
            <a:pPr marL="742950" lvl="1" indent="-285750">
              <a:buFont typeface="Arial" panose="020B0604020202020204" pitchFamily="34" charset="0"/>
              <a:buChar char="•"/>
            </a:pPr>
            <a:r>
              <a:rPr lang="en-US" sz="1100">
                <a:latin typeface="Arial" panose="020B0604020202020204" pitchFamily="34" charset="0"/>
                <a:cs typeface="Arial" panose="020B0604020202020204" pitchFamily="34" charset="0"/>
              </a:rPr>
              <a:t>Position products in Pro Shops as tools for success, help members connect purchases to performance and recovery.</a:t>
            </a:r>
          </a:p>
          <a:p>
            <a:pPr marL="285750" indent="-285750">
              <a:buFont typeface="Arial" panose="020B0604020202020204" pitchFamily="34" charset="0"/>
              <a:buChar char="•"/>
            </a:pPr>
            <a:r>
              <a:rPr lang="en-US" sz="1100">
                <a:latin typeface="Arial" panose="020B0604020202020204" pitchFamily="34" charset="0"/>
                <a:cs typeface="Arial" panose="020B0604020202020204" pitchFamily="34" charset="0"/>
              </a:rPr>
              <a:t>Drive Value, Not Just Sales</a:t>
            </a:r>
          </a:p>
          <a:p>
            <a:pPr marL="742950" lvl="1" indent="-285750">
              <a:buFont typeface="Arial" panose="020B0604020202020204" pitchFamily="34" charset="0"/>
              <a:buChar char="•"/>
            </a:pPr>
            <a:r>
              <a:rPr lang="en-US" sz="1100">
                <a:latin typeface="Arial" panose="020B0604020202020204" pitchFamily="34" charset="0"/>
                <a:cs typeface="Arial" panose="020B0604020202020204" pitchFamily="34" charset="0"/>
              </a:rPr>
              <a:t>Utilize promotions, samplings, and ensure members feel they’re getting more than just a transaction.</a:t>
            </a:r>
          </a:p>
        </p:txBody>
      </p:sp>
      <p:sp>
        <p:nvSpPr>
          <p:cNvPr id="6" name="Rounded Rectangle 5">
            <a:extLst>
              <a:ext uri="{FF2B5EF4-FFF2-40B4-BE49-F238E27FC236}">
                <a16:creationId xmlns:a16="http://schemas.microsoft.com/office/drawing/2014/main" id="{5D7D358A-BA26-7704-FEFB-3ED59A7FAE48}"/>
              </a:ext>
            </a:extLst>
          </p:cNvPr>
          <p:cNvSpPr/>
          <p:nvPr/>
        </p:nvSpPr>
        <p:spPr>
          <a:xfrm>
            <a:off x="3221408" y="1240127"/>
            <a:ext cx="4928325" cy="3718512"/>
          </a:xfrm>
          <a:prstGeom prst="roundRect">
            <a:avLst>
              <a:gd name="adj" fmla="val 712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7D52EE4-B66C-A66A-0FDF-55DB8662D1B1}"/>
              </a:ext>
            </a:extLst>
          </p:cNvPr>
          <p:cNvSpPr txBox="1"/>
          <p:nvPr/>
        </p:nvSpPr>
        <p:spPr>
          <a:xfrm>
            <a:off x="4526848" y="1279824"/>
            <a:ext cx="2018069"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Key Service Principles </a:t>
            </a:r>
          </a:p>
        </p:txBody>
      </p:sp>
      <p:sp>
        <p:nvSpPr>
          <p:cNvPr id="20" name="Striped Right Arrow 19">
            <a:extLst>
              <a:ext uri="{FF2B5EF4-FFF2-40B4-BE49-F238E27FC236}">
                <a16:creationId xmlns:a16="http://schemas.microsoft.com/office/drawing/2014/main" id="{86FAACCB-51A0-A66D-C623-2F2B42A2502B}"/>
              </a:ext>
            </a:extLst>
          </p:cNvPr>
          <p:cNvSpPr/>
          <p:nvPr/>
        </p:nvSpPr>
        <p:spPr>
          <a:xfrm>
            <a:off x="2608758" y="3077448"/>
            <a:ext cx="392900" cy="321809"/>
          </a:xfrm>
          <a:prstGeom prst="strip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E942AB3-386A-4C43-1356-4C9B424AD9D8}"/>
              </a:ext>
            </a:extLst>
          </p:cNvPr>
          <p:cNvSpPr txBox="1"/>
          <p:nvPr/>
        </p:nvSpPr>
        <p:spPr>
          <a:xfrm>
            <a:off x="639186" y="731522"/>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SERVICE PROMISE </a:t>
            </a:r>
            <a:endParaRPr lang="en-US" sz="240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1EDC38D6-AA2B-613B-0F89-0149DB0DF3AD}"/>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DEBA5474-CF28-72F8-756B-585E06F08B9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A43A91A8-9E82-36A1-C52F-3A88015B60E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1EE48496-2994-70F8-3F0D-9763E14A3111}"/>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456545"/>
      </p:ext>
    </p:extLst>
  </p:cSld>
  <p:clrMapOvr>
    <a:masterClrMapping/>
  </p:clrMapOvr>
  <p:transition spd="slow">
    <p:push/>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EA0D5E-25B9-D640-395A-AA3293A8014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392CC64-5899-FEC2-3F8E-9697728D3380}"/>
              </a:ext>
            </a:extLst>
          </p:cNvPr>
          <p:cNvSpPr/>
          <p:nvPr/>
        </p:nvSpPr>
        <p:spPr>
          <a:xfrm>
            <a:off x="0" y="-75730"/>
            <a:ext cx="9144000" cy="52192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FF1D6B2-D049-1432-0748-154611D51F4F}"/>
              </a:ext>
            </a:extLst>
          </p:cNvPr>
          <p:cNvSpPr txBox="1"/>
          <p:nvPr/>
        </p:nvSpPr>
        <p:spPr>
          <a:xfrm>
            <a:off x="646725" y="2248584"/>
            <a:ext cx="7850550" cy="1200329"/>
          </a:xfrm>
          <a:prstGeom prst="rect">
            <a:avLst/>
          </a:prstGeom>
          <a:noFill/>
        </p:spPr>
        <p:txBody>
          <a:bodyPr wrap="square" rtlCol="0">
            <a:spAutoFit/>
          </a:bodyPr>
          <a:lstStyle/>
          <a:p>
            <a:pPr algn="ctr"/>
            <a:r>
              <a:rPr lang="en-US" sz="3600" b="1">
                <a:solidFill>
                  <a:schemeClr val="bg1"/>
                </a:solidFill>
                <a:latin typeface="Arial Black" panose="020B0604020202020204" pitchFamily="34" charset="0"/>
                <a:cs typeface="Arial Black" panose="020B0604020202020204" pitchFamily="34" charset="0"/>
              </a:rPr>
              <a:t> OUR PEOPLE</a:t>
            </a:r>
            <a:endParaRPr lang="en-US" sz="3600" b="1">
              <a:solidFill>
                <a:schemeClr val="bg1"/>
              </a:solidFill>
              <a:latin typeface="Arial" panose="020B0604020202020204" pitchFamily="34" charset="0"/>
              <a:cs typeface="Arial" panose="020B0604020202020204" pitchFamily="34" charset="0"/>
            </a:endParaRPr>
          </a:p>
          <a:p>
            <a:pPr algn="ctr"/>
            <a:endParaRPr lang="en-US" sz="3600" b="1">
              <a:solidFill>
                <a:schemeClr val="bg1"/>
              </a:solidFill>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E398AADA-DD40-818F-2B56-EE701C318341}"/>
              </a:ext>
            </a:extLst>
          </p:cNvPr>
          <p:cNvSpPr txBox="1"/>
          <p:nvPr/>
        </p:nvSpPr>
        <p:spPr>
          <a:xfrm>
            <a:off x="3196354" y="-445062"/>
            <a:ext cx="184731" cy="369332"/>
          </a:xfrm>
          <a:prstGeom prst="rect">
            <a:avLst/>
          </a:prstGeom>
          <a:noFill/>
        </p:spPr>
        <p:txBody>
          <a:bodyPr wrap="none" rtlCol="0">
            <a:spAutoFit/>
          </a:bodyPr>
          <a:lstStyle/>
          <a:p>
            <a:endParaRPr lang="en-US"/>
          </a:p>
        </p:txBody>
      </p:sp>
      <p:pic>
        <p:nvPicPr>
          <p:cNvPr id="2" name="Picture 1" descr="Logo&#10;&#10;Description automatically generated">
            <a:extLst>
              <a:ext uri="{FF2B5EF4-FFF2-40B4-BE49-F238E27FC236}">
                <a16:creationId xmlns:a16="http://schemas.microsoft.com/office/drawing/2014/main" id="{9E9946AA-AAFF-41A3-7B85-58D710296F18}"/>
              </a:ext>
            </a:extLst>
          </p:cNvPr>
          <p:cNvPicPr>
            <a:picLocks noChangeAspect="1"/>
          </p:cNvPicPr>
          <p:nvPr/>
        </p:nvPicPr>
        <p:blipFill>
          <a:blip r:embed="rId2"/>
          <a:stretch>
            <a:fillRect/>
          </a:stretch>
        </p:blipFill>
        <p:spPr>
          <a:xfrm>
            <a:off x="8394909" y="4427495"/>
            <a:ext cx="530669" cy="530669"/>
          </a:xfrm>
          <a:prstGeom prst="rect">
            <a:avLst/>
          </a:prstGeom>
        </p:spPr>
      </p:pic>
      <p:sp>
        <p:nvSpPr>
          <p:cNvPr id="4" name="TextBox 3">
            <a:extLst>
              <a:ext uri="{FF2B5EF4-FFF2-40B4-BE49-F238E27FC236}">
                <a16:creationId xmlns:a16="http://schemas.microsoft.com/office/drawing/2014/main" id="{83204FBA-B712-8E69-12FE-2377A37AA323}"/>
              </a:ext>
            </a:extLst>
          </p:cNvPr>
          <p:cNvSpPr txBox="1"/>
          <p:nvPr/>
        </p:nvSpPr>
        <p:spPr>
          <a:xfrm>
            <a:off x="2328239" y="2848748"/>
            <a:ext cx="3536927" cy="1754326"/>
          </a:xfrm>
          <a:prstGeom prst="rect">
            <a:avLst/>
          </a:prstGeom>
          <a:noFill/>
        </p:spPr>
        <p:txBody>
          <a:bodyPr wrap="square" rtlCol="0">
            <a:spAutoFit/>
          </a:bodyPr>
          <a:lstStyle/>
          <a:p>
            <a:pPr algn="ctr"/>
            <a:r>
              <a:rPr lang="en-US" sz="3600">
                <a:solidFill>
                  <a:srgbClr val="FFE600"/>
                </a:solidFill>
                <a:latin typeface="Arial" panose="020B0604020202020204" pitchFamily="34" charset="0"/>
                <a:cs typeface="Arial" panose="020B0604020202020204" pitchFamily="34" charset="0"/>
              </a:rPr>
              <a:t>^</a:t>
            </a:r>
            <a:r>
              <a:rPr lang="en-US" sz="3600" b="1">
                <a:solidFill>
                  <a:schemeClr val="bg1"/>
                </a:solidFill>
                <a:latin typeface="Arial" panose="020B0604020202020204" pitchFamily="34" charset="0"/>
                <a:cs typeface="Arial" panose="020B0604020202020204" pitchFamily="34" charset="0"/>
              </a:rPr>
              <a:t> </a:t>
            </a:r>
          </a:p>
          <a:p>
            <a:pPr algn="ctr"/>
            <a:r>
              <a:rPr lang="en-US" sz="3600">
                <a:solidFill>
                  <a:srgbClr val="FFE600"/>
                </a:solidFill>
                <a:latin typeface="Arial" panose="020B0604020202020204" pitchFamily="34" charset="0"/>
                <a:cs typeface="Arial" panose="020B0604020202020204" pitchFamily="34" charset="0"/>
              </a:rPr>
              <a:t>R&amp;C</a:t>
            </a:r>
          </a:p>
          <a:p>
            <a:pPr algn="ctr"/>
            <a:endParaRPr lang="en-US" sz="3600" b="1">
              <a:solidFill>
                <a:schemeClr val="bg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392220730"/>
      </p:ext>
    </p:extLst>
  </p:cSld>
  <p:clrMapOvr>
    <a:masterClrMapping/>
  </p:clrMapOvr>
  <p:transition spd="slow">
    <p:push dir="u"/>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8D3F9D-D420-9B33-252A-430D8FD53AD7}"/>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329EF00-71CA-B7E7-AC9A-33EE78A012D0}"/>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4C418509-5DC3-92A7-BB93-CFCF9E33A67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906CA0D6-3528-DEA8-55D3-5D6D3A2A1AE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E272654F-F6B4-884F-0FED-4B3D09481E11}"/>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2D0F548D-877B-7793-D281-15F450F173AC}"/>
              </a:ext>
            </a:extLst>
          </p:cNvPr>
          <p:cNvGrpSpPr/>
          <p:nvPr/>
        </p:nvGrpSpPr>
        <p:grpSpPr>
          <a:xfrm>
            <a:off x="2902747" y="1997998"/>
            <a:ext cx="182880" cy="261610"/>
            <a:chOff x="730636" y="2625585"/>
            <a:chExt cx="182880" cy="261610"/>
          </a:xfrm>
        </p:grpSpPr>
        <p:sp>
          <p:nvSpPr>
            <p:cNvPr id="30" name="Oval 29">
              <a:extLst>
                <a:ext uri="{FF2B5EF4-FFF2-40B4-BE49-F238E27FC236}">
                  <a16:creationId xmlns:a16="http://schemas.microsoft.com/office/drawing/2014/main" id="{FD79415B-F8D4-5047-3997-7252D4FC5CD1}"/>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3154F772-BFEA-2D25-D32D-AE25754B10F0}"/>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3A491451-84A2-9F41-49C7-60CBEE1F3B2E}"/>
              </a:ext>
            </a:extLst>
          </p:cNvPr>
          <p:cNvGrpSpPr/>
          <p:nvPr/>
        </p:nvGrpSpPr>
        <p:grpSpPr>
          <a:xfrm>
            <a:off x="2938212" y="3247350"/>
            <a:ext cx="182880" cy="261610"/>
            <a:chOff x="730636" y="2609486"/>
            <a:chExt cx="182880" cy="261610"/>
          </a:xfrm>
        </p:grpSpPr>
        <p:sp>
          <p:nvSpPr>
            <p:cNvPr id="33" name="Oval 32">
              <a:extLst>
                <a:ext uri="{FF2B5EF4-FFF2-40B4-BE49-F238E27FC236}">
                  <a16:creationId xmlns:a16="http://schemas.microsoft.com/office/drawing/2014/main" id="{33A2E5E9-9941-1BFD-639E-2C67A2F461F6}"/>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5775A6B-9DD0-B92D-F3E9-5C512419E9FD}"/>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B3AB7D28-EB82-7D00-31CD-27726C09CFA3}"/>
              </a:ext>
            </a:extLst>
          </p:cNvPr>
          <p:cNvSpPr txBox="1"/>
          <p:nvPr/>
        </p:nvSpPr>
        <p:spPr>
          <a:xfrm>
            <a:off x="2658693" y="2210302"/>
            <a:ext cx="6010623" cy="1107996"/>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2 Min meeting with FDA- 4x per day at shift change and mid shift</a:t>
            </a:r>
          </a:p>
          <a:p>
            <a:pPr marL="742950" lvl="1" indent="-285750">
              <a:buFont typeface="System Font Regular"/>
              <a:buChar char="◉"/>
            </a:pPr>
            <a:r>
              <a:rPr lang="en-US" sz="1100">
                <a:latin typeface="Arial" panose="020B0604020202020204" pitchFamily="34" charset="0"/>
                <a:cs typeface="Arial" panose="020B0604020202020204" pitchFamily="34" charset="0"/>
              </a:rPr>
              <a:t>Goal worksheet must be filled in each morning using Power BI and Simple math</a:t>
            </a:r>
          </a:p>
          <a:p>
            <a:pPr marL="742950" lvl="1" indent="-285750">
              <a:buFont typeface="System Font Regular"/>
              <a:buChar char="◉"/>
            </a:pPr>
            <a:r>
              <a:rPr lang="en-US" sz="1100">
                <a:latin typeface="Arial" panose="020B0604020202020204" pitchFamily="34" charset="0"/>
                <a:cs typeface="Arial" panose="020B0604020202020204" pitchFamily="34" charset="0"/>
              </a:rPr>
              <a:t>Laminate with Monthly Action Plan to store at FD and use dry erase markers</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178EE9D7-D24F-8176-DA27-A66FC287D329}"/>
              </a:ext>
            </a:extLst>
          </p:cNvPr>
          <p:cNvSpPr txBox="1"/>
          <p:nvPr/>
        </p:nvSpPr>
        <p:spPr>
          <a:xfrm>
            <a:off x="3121092" y="1974914"/>
            <a:ext cx="2639833" cy="307777"/>
          </a:xfrm>
          <a:prstGeom prst="rect">
            <a:avLst/>
          </a:prstGeom>
          <a:noFill/>
        </p:spPr>
        <p:txBody>
          <a:bodyPr wrap="square" rtlCol="0">
            <a:spAutoFit/>
          </a:bodyPr>
          <a:lstStyle/>
          <a:p>
            <a:r>
              <a:rPr lang="en-US" sz="1400" b="1"/>
              <a:t>OVERVIEW </a:t>
            </a:r>
          </a:p>
        </p:txBody>
      </p:sp>
      <p:sp>
        <p:nvSpPr>
          <p:cNvPr id="43" name="TextBox 42">
            <a:extLst>
              <a:ext uri="{FF2B5EF4-FFF2-40B4-BE49-F238E27FC236}">
                <a16:creationId xmlns:a16="http://schemas.microsoft.com/office/drawing/2014/main" id="{AC5E62F3-C0AD-C19E-907A-377748CA296C}"/>
              </a:ext>
            </a:extLst>
          </p:cNvPr>
          <p:cNvSpPr txBox="1"/>
          <p:nvPr/>
        </p:nvSpPr>
        <p:spPr>
          <a:xfrm>
            <a:off x="3098853" y="3247350"/>
            <a:ext cx="2639833" cy="307777"/>
          </a:xfrm>
          <a:prstGeom prst="rect">
            <a:avLst/>
          </a:prstGeom>
          <a:noFill/>
        </p:spPr>
        <p:txBody>
          <a:bodyPr wrap="square" rtlCol="0">
            <a:spAutoFit/>
          </a:bodyPr>
          <a:lstStyle/>
          <a:p>
            <a:r>
              <a:rPr lang="en-US" sz="1400" b="1"/>
              <a:t>REVIEW   </a:t>
            </a:r>
          </a:p>
        </p:txBody>
      </p:sp>
      <p:sp>
        <p:nvSpPr>
          <p:cNvPr id="44" name="TextBox 43">
            <a:extLst>
              <a:ext uri="{FF2B5EF4-FFF2-40B4-BE49-F238E27FC236}">
                <a16:creationId xmlns:a16="http://schemas.microsoft.com/office/drawing/2014/main" id="{D82ED4A3-6DE6-B995-23A4-B529874AB037}"/>
              </a:ext>
            </a:extLst>
          </p:cNvPr>
          <p:cNvSpPr txBox="1"/>
          <p:nvPr/>
        </p:nvSpPr>
        <p:spPr>
          <a:xfrm>
            <a:off x="2658693" y="3499641"/>
            <a:ext cx="6010623" cy="1615827"/>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Daily Shift Goals and progress with FDAs </a:t>
            </a:r>
          </a:p>
          <a:p>
            <a:pPr marL="742950" lvl="1" indent="-285750">
              <a:buFont typeface="System Font Regular"/>
              <a:buChar char="◉"/>
            </a:pPr>
            <a:r>
              <a:rPr lang="en-US" sz="1100">
                <a:latin typeface="Arial" panose="020B0604020202020204" pitchFamily="34" charset="0"/>
                <a:cs typeface="Arial" panose="020B0604020202020204" pitchFamily="34" charset="0"/>
              </a:rPr>
              <a:t>Review/Remind opportunities to increase conversion through suggestive selling, sampling, and promotions</a:t>
            </a:r>
          </a:p>
          <a:p>
            <a:pPr marL="742950" lvl="1" indent="-285750">
              <a:buFont typeface="System Font Regular"/>
              <a:buChar char="◉"/>
            </a:pPr>
            <a:r>
              <a:rPr lang="en-US" sz="1100">
                <a:latin typeface="Arial" panose="020B0604020202020204" pitchFamily="34" charset="0"/>
                <a:cs typeface="Arial" panose="020B0604020202020204" pitchFamily="34" charset="0"/>
              </a:rPr>
              <a:t>Nothing should feel forced, remember this is all about member engagement and natural conversations</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B48F1E8-6B33-9EAA-7980-BEEE904D7DEA}"/>
              </a:ext>
            </a:extLst>
          </p:cNvPr>
          <p:cNvSpPr txBox="1"/>
          <p:nvPr/>
        </p:nvSpPr>
        <p:spPr>
          <a:xfrm>
            <a:off x="1074688" y="577949"/>
            <a:ext cx="7473319"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FDA R&amp;C Shift Huddle</a:t>
            </a:r>
          </a:p>
        </p:txBody>
      </p:sp>
      <p:sp>
        <p:nvSpPr>
          <p:cNvPr id="3" name="TextBox 2">
            <a:extLst>
              <a:ext uri="{FF2B5EF4-FFF2-40B4-BE49-F238E27FC236}">
                <a16:creationId xmlns:a16="http://schemas.microsoft.com/office/drawing/2014/main" id="{2E7C95AB-43D3-BABF-3168-0B6C2B37C26C}"/>
              </a:ext>
            </a:extLst>
          </p:cNvPr>
          <p:cNvSpPr txBox="1"/>
          <p:nvPr/>
        </p:nvSpPr>
        <p:spPr>
          <a:xfrm>
            <a:off x="887564" y="1182306"/>
            <a:ext cx="7559305" cy="600164"/>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Setting shift goals with the front desk team is equally as important as every other part of our business. Our font desk team members are the front-line promoters of our R&amp;C. Huddling up to discuss results and opportunities is a allows every member on our team to help dive our business. </a:t>
            </a:r>
            <a:endParaRPr lang="en-US" sz="1100" u="none" strike="noStrike">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C7AEAF37-7D29-7A20-B0DB-4A542168E9A2}"/>
              </a:ext>
            </a:extLst>
          </p:cNvPr>
          <p:cNvPicPr>
            <a:picLocks noChangeAspect="1"/>
          </p:cNvPicPr>
          <p:nvPr/>
        </p:nvPicPr>
        <p:blipFill>
          <a:blip r:embed="rId4"/>
          <a:stretch>
            <a:fillRect/>
          </a:stretch>
        </p:blipFill>
        <p:spPr>
          <a:xfrm>
            <a:off x="212701" y="1985769"/>
            <a:ext cx="2446384" cy="264560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11344507"/>
      </p:ext>
    </p:extLst>
  </p:cSld>
  <p:clrMapOvr>
    <a:masterClrMapping/>
  </p:clrMapOvr>
  <p:transition spd="slow">
    <p:push/>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a:extLst>
              <a:ext uri="{FF2B5EF4-FFF2-40B4-BE49-F238E27FC236}">
                <a16:creationId xmlns:a16="http://schemas.microsoft.com/office/drawing/2014/main" id="{05323AD6-E3AA-A80E-E0E4-5D92C748C1F0}"/>
              </a:ext>
            </a:extLst>
          </p:cNvPr>
          <p:cNvPicPr>
            <a:picLocks noChangeAspect="1"/>
          </p:cNvPicPr>
          <p:nvPr/>
        </p:nvPicPr>
        <p:blipFill rotWithShape="1">
          <a:blip r:embed="rId2"/>
          <a:srcRect l="9107" t="4140" r="18336" b="12667"/>
          <a:stretch/>
        </p:blipFill>
        <p:spPr>
          <a:xfrm>
            <a:off x="-2" y="0"/>
            <a:ext cx="9144000" cy="5143500"/>
          </a:xfrm>
          <a:prstGeom prst="rect">
            <a:avLst/>
          </a:prstGeom>
        </p:spPr>
      </p:pic>
      <p:sp>
        <p:nvSpPr>
          <p:cNvPr id="4" name="Rectangle 3">
            <a:extLst>
              <a:ext uri="{FF2B5EF4-FFF2-40B4-BE49-F238E27FC236}">
                <a16:creationId xmlns:a16="http://schemas.microsoft.com/office/drawing/2014/main" id="{F4A3A476-85CC-0B52-592B-B5D2667D0CA5}"/>
              </a:ext>
            </a:extLst>
          </p:cNvPr>
          <p:cNvSpPr/>
          <p:nvPr/>
        </p:nvSpPr>
        <p:spPr>
          <a:xfrm rot="16200000">
            <a:off x="333683" y="-333689"/>
            <a:ext cx="5143501" cy="5810869"/>
          </a:xfrm>
          <a:prstGeom prst="rect">
            <a:avLst/>
          </a:prstGeom>
          <a:gradFill flip="none" rotWithShape="1">
            <a:gsLst>
              <a:gs pos="0">
                <a:schemeClr val="tx1">
                  <a:lumMod val="0"/>
                  <a:alpha val="51319"/>
                </a:schemeClr>
              </a:gs>
              <a:gs pos="100000">
                <a:schemeClr val="tx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887C053-F07A-8D42-9E0F-AD8DB7BB4528}"/>
              </a:ext>
            </a:extLst>
          </p:cNvPr>
          <p:cNvSpPr txBox="1"/>
          <p:nvPr/>
        </p:nvSpPr>
        <p:spPr>
          <a:xfrm>
            <a:off x="505174" y="2035032"/>
            <a:ext cx="5605694" cy="1015663"/>
          </a:xfrm>
          <a:prstGeom prst="rect">
            <a:avLst/>
          </a:prstGeom>
          <a:noFill/>
        </p:spPr>
        <p:txBody>
          <a:bodyPr wrap="square" rtlCol="0">
            <a:spAutoFit/>
          </a:bodyPr>
          <a:lstStyle/>
          <a:p>
            <a:pPr>
              <a:spcAft>
                <a:spcPts val="450"/>
              </a:spcAft>
            </a:pPr>
            <a:r>
              <a:rPr lang="en-US" sz="2000" b="1">
                <a:solidFill>
                  <a:schemeClr val="bg1"/>
                </a:solidFill>
                <a:latin typeface="Arial" panose="020B0604020202020204" pitchFamily="34" charset="0"/>
                <a:cs typeface="Arial" panose="020B0604020202020204" pitchFamily="34" charset="0"/>
              </a:rPr>
              <a:t>OUR BRAND IS STRONG</a:t>
            </a:r>
            <a:r>
              <a:rPr lang="en-US" sz="2000">
                <a:solidFill>
                  <a:schemeClr val="bg1"/>
                </a:solidFill>
                <a:latin typeface="Arial" panose="020B0604020202020204" pitchFamily="34" charset="0"/>
                <a:cs typeface="Arial" panose="020B0604020202020204" pitchFamily="34" charset="0"/>
              </a:rPr>
              <a:t> WHEN WE FOCUS ON OUR EXPERIENCE, PROCESSES, MEMBERS, PRODUCT, SERVICE, &amp; PEOPLE.</a:t>
            </a:r>
          </a:p>
        </p:txBody>
      </p:sp>
      <p:pic>
        <p:nvPicPr>
          <p:cNvPr id="8" name="Picture 7" descr="Logo&#10;&#10;Description automatically generated">
            <a:extLst>
              <a:ext uri="{FF2B5EF4-FFF2-40B4-BE49-F238E27FC236}">
                <a16:creationId xmlns:a16="http://schemas.microsoft.com/office/drawing/2014/main" id="{92416CC2-4334-DEA0-1C21-081FDCE5B799}"/>
              </a:ext>
            </a:extLst>
          </p:cNvPr>
          <p:cNvPicPr>
            <a:picLocks noChangeAspect="1"/>
          </p:cNvPicPr>
          <p:nvPr/>
        </p:nvPicPr>
        <p:blipFill>
          <a:blip r:embed="rId3"/>
          <a:stretch>
            <a:fillRect/>
          </a:stretch>
        </p:blipFill>
        <p:spPr>
          <a:xfrm>
            <a:off x="505174" y="430030"/>
            <a:ext cx="530669" cy="530669"/>
          </a:xfrm>
          <a:prstGeom prst="rect">
            <a:avLst/>
          </a:prstGeom>
        </p:spPr>
      </p:pic>
    </p:spTree>
    <p:extLst>
      <p:ext uri="{BB962C8B-B14F-4D97-AF65-F5344CB8AC3E}">
        <p14:creationId xmlns:p14="http://schemas.microsoft.com/office/powerpoint/2010/main" val="54212057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96B4A3-1DC4-847D-676A-9C5C0047709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ACC0DF9-98C3-01AB-1F5C-F9DBB6F5F841}"/>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1A273E85-FF9B-51A3-B7AF-B3F932BEB437}"/>
              </a:ext>
            </a:extLst>
          </p:cNvPr>
          <p:cNvSpPr>
            <a:spLocks noGrp="1"/>
          </p:cNvSpPr>
          <p:nvPr>
            <p:ph type="body" idx="1"/>
          </p:nvPr>
        </p:nvSpPr>
        <p:spPr>
          <a:xfrm>
            <a:off x="115015" y="1023346"/>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18A6A526-54F4-14A5-0BDA-D226EC82EFCC}"/>
              </a:ext>
            </a:extLst>
          </p:cNvPr>
          <p:cNvSpPr>
            <a:spLocks noGrp="1"/>
          </p:cNvSpPr>
          <p:nvPr>
            <p:ph sz="half" idx="2"/>
          </p:nvPr>
        </p:nvSpPr>
        <p:spPr>
          <a:xfrm>
            <a:off x="115015" y="1085621"/>
            <a:ext cx="8828960" cy="3556626"/>
          </a:xfrm>
        </p:spPr>
        <p:txBody>
          <a:bodyPr vert="horz" lIns="91440" tIns="45720" rIns="91440" bIns="45720" rtlCol="0" anchor="t">
            <a:normAutofit/>
          </a:bodyPr>
          <a:lstStyle/>
          <a:p>
            <a:endParaRPr lang="en-US" sz="15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Every guest gets a red-carpet experience provided by management that educates and builds value on our tour.</a:t>
            </a:r>
          </a:p>
          <a:p>
            <a:r>
              <a:rPr lang="en-US" sz="1100">
                <a:latin typeface="Arial" panose="020B0604020202020204" pitchFamily="34" charset="0"/>
                <a:cs typeface="Arial" panose="020B0604020202020204" pitchFamily="34" charset="0"/>
              </a:rPr>
              <a:t>Establish a business rhythm to create an outline of your tour</a:t>
            </a:r>
          </a:p>
          <a:p>
            <a:r>
              <a:rPr lang="en-US" sz="1100">
                <a:latin typeface="Arial" panose="020B0604020202020204" pitchFamily="34" charset="0"/>
                <a:cs typeface="Arial" panose="020B0604020202020204" pitchFamily="34" charset="0"/>
              </a:rPr>
              <a:t>While we highlight the amenities and features of our gym, remember to use a 5 Component Tour to guide our cadence</a:t>
            </a:r>
          </a:p>
          <a:p>
            <a:endParaRPr lang="en-US"/>
          </a:p>
        </p:txBody>
      </p:sp>
      <p:grpSp>
        <p:nvGrpSpPr>
          <p:cNvPr id="28" name="Group 27">
            <a:extLst>
              <a:ext uri="{FF2B5EF4-FFF2-40B4-BE49-F238E27FC236}">
                <a16:creationId xmlns:a16="http://schemas.microsoft.com/office/drawing/2014/main" id="{037E892A-217D-8EA5-8492-C12E871C66F3}"/>
              </a:ext>
            </a:extLst>
          </p:cNvPr>
          <p:cNvGrpSpPr/>
          <p:nvPr/>
        </p:nvGrpSpPr>
        <p:grpSpPr>
          <a:xfrm>
            <a:off x="3194925" y="2580250"/>
            <a:ext cx="2237439" cy="1541193"/>
            <a:chOff x="238426" y="148509"/>
            <a:chExt cx="1239433" cy="583346"/>
          </a:xfrm>
        </p:grpSpPr>
        <p:sp>
          <p:nvSpPr>
            <p:cNvPr id="29" name="Arrow: Chevron 28">
              <a:extLst>
                <a:ext uri="{FF2B5EF4-FFF2-40B4-BE49-F238E27FC236}">
                  <a16:creationId xmlns:a16="http://schemas.microsoft.com/office/drawing/2014/main" id="{6B6E9165-F55C-671F-BC62-DCDE513A7B7A}"/>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0" name="Arrow: Chevron 4">
              <a:extLst>
                <a:ext uri="{FF2B5EF4-FFF2-40B4-BE49-F238E27FC236}">
                  <a16:creationId xmlns:a16="http://schemas.microsoft.com/office/drawing/2014/main" id="{5E732DF1-26F1-4494-595E-5D0FC4E32874}"/>
                </a:ext>
              </a:extLst>
            </p:cNvPr>
            <p:cNvSpPr txBox="1"/>
            <p:nvPr/>
          </p:nvSpPr>
          <p:spPr>
            <a:xfrm>
              <a:off x="599322" y="148509"/>
              <a:ext cx="800743"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CARDIO</a:t>
              </a:r>
            </a:p>
          </p:txBody>
        </p:sp>
      </p:grpSp>
      <p:grpSp>
        <p:nvGrpSpPr>
          <p:cNvPr id="31" name="Group 30">
            <a:extLst>
              <a:ext uri="{FF2B5EF4-FFF2-40B4-BE49-F238E27FC236}">
                <a16:creationId xmlns:a16="http://schemas.microsoft.com/office/drawing/2014/main" id="{58168ECE-C0BB-BE24-7FF8-9A533BBDB0D0}"/>
              </a:ext>
            </a:extLst>
          </p:cNvPr>
          <p:cNvGrpSpPr/>
          <p:nvPr/>
        </p:nvGrpSpPr>
        <p:grpSpPr>
          <a:xfrm>
            <a:off x="4768892" y="2580249"/>
            <a:ext cx="2237439" cy="1541193"/>
            <a:chOff x="238426" y="148509"/>
            <a:chExt cx="1239433" cy="583346"/>
          </a:xfrm>
        </p:grpSpPr>
        <p:sp>
          <p:nvSpPr>
            <p:cNvPr id="32" name="Arrow: Chevron 31">
              <a:extLst>
                <a:ext uri="{FF2B5EF4-FFF2-40B4-BE49-F238E27FC236}">
                  <a16:creationId xmlns:a16="http://schemas.microsoft.com/office/drawing/2014/main" id="{656C7CB0-01AC-48C2-72CD-D3D1F6A8B9F5}"/>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3" name="Arrow: Chevron 4">
              <a:extLst>
                <a:ext uri="{FF2B5EF4-FFF2-40B4-BE49-F238E27FC236}">
                  <a16:creationId xmlns:a16="http://schemas.microsoft.com/office/drawing/2014/main" id="{89BE3BEA-6F86-C107-662E-98EF70DEA4FA}"/>
                </a:ext>
              </a:extLst>
            </p:cNvPr>
            <p:cNvSpPr txBox="1"/>
            <p:nvPr/>
          </p:nvSpPr>
          <p:spPr>
            <a:xfrm>
              <a:off x="626142" y="148509"/>
              <a:ext cx="640530"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srgbClr val="595959"/>
                  </a:solidFill>
                  <a:latin typeface="Arial"/>
                  <a:cs typeface="Arial"/>
                </a:rPr>
                <a:t> </a:t>
              </a:r>
              <a:r>
                <a:rPr lang="en-US" sz="1100" b="1">
                  <a:solidFill>
                    <a:prstClr val="black"/>
                  </a:solidFill>
                  <a:latin typeface="Arial"/>
                  <a:cs typeface="Arial"/>
                </a:rPr>
                <a:t>RESISTANCE TRAINING  </a:t>
              </a:r>
            </a:p>
          </p:txBody>
        </p:sp>
      </p:grpSp>
      <p:grpSp>
        <p:nvGrpSpPr>
          <p:cNvPr id="34" name="Group 33">
            <a:extLst>
              <a:ext uri="{FF2B5EF4-FFF2-40B4-BE49-F238E27FC236}">
                <a16:creationId xmlns:a16="http://schemas.microsoft.com/office/drawing/2014/main" id="{160D2D23-060C-250B-84A8-150702C5C872}"/>
              </a:ext>
            </a:extLst>
          </p:cNvPr>
          <p:cNvGrpSpPr/>
          <p:nvPr/>
        </p:nvGrpSpPr>
        <p:grpSpPr>
          <a:xfrm>
            <a:off x="6354838" y="2580249"/>
            <a:ext cx="2237439" cy="1541193"/>
            <a:chOff x="238426" y="148509"/>
            <a:chExt cx="1239433" cy="583346"/>
          </a:xfrm>
        </p:grpSpPr>
        <p:sp>
          <p:nvSpPr>
            <p:cNvPr id="35" name="Arrow: Chevron 34">
              <a:extLst>
                <a:ext uri="{FF2B5EF4-FFF2-40B4-BE49-F238E27FC236}">
                  <a16:creationId xmlns:a16="http://schemas.microsoft.com/office/drawing/2014/main" id="{AA44A166-C04F-3CAC-A6E5-78BF3CA87804}"/>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6" name="Arrow: Chevron 4">
              <a:extLst>
                <a:ext uri="{FF2B5EF4-FFF2-40B4-BE49-F238E27FC236}">
                  <a16:creationId xmlns:a16="http://schemas.microsoft.com/office/drawing/2014/main" id="{E9D7DFF0-23CF-70BF-6B4F-FE33E76CCB7E}"/>
                </a:ext>
              </a:extLst>
            </p:cNvPr>
            <p:cNvSpPr txBox="1"/>
            <p:nvPr/>
          </p:nvSpPr>
          <p:spPr>
            <a:xfrm>
              <a:off x="677115" y="148509"/>
              <a:ext cx="722950"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PROFESSIONAL ASSISTANCE</a:t>
              </a:r>
            </a:p>
          </p:txBody>
        </p:sp>
      </p:grpSp>
      <p:sp>
        <p:nvSpPr>
          <p:cNvPr id="39" name="TextBox 38">
            <a:extLst>
              <a:ext uri="{FF2B5EF4-FFF2-40B4-BE49-F238E27FC236}">
                <a16:creationId xmlns:a16="http://schemas.microsoft.com/office/drawing/2014/main" id="{DBF67887-13D6-1F58-84C9-3454C4EFDDFF}"/>
              </a:ext>
            </a:extLst>
          </p:cNvPr>
          <p:cNvSpPr txBox="1"/>
          <p:nvPr/>
        </p:nvSpPr>
        <p:spPr>
          <a:xfrm>
            <a:off x="3642444" y="2580442"/>
            <a:ext cx="1164265" cy="261610"/>
          </a:xfrm>
          <a:prstGeom prst="rect">
            <a:avLst/>
          </a:prstGeom>
          <a:noFill/>
        </p:spPr>
        <p:txBody>
          <a:bodyPr wrap="square" lIns="91440" tIns="45720" rIns="91440" bIns="45720" rtlCol="0" anchor="t">
            <a:spAutoFit/>
          </a:bodyPr>
          <a:lstStyle/>
          <a:p>
            <a:pPr defTabSz="685800">
              <a:defRPr/>
            </a:pPr>
            <a:r>
              <a:rPr lang="en-US" sz="1100" b="1">
                <a:solidFill>
                  <a:prstClr val="black"/>
                </a:solidFill>
                <a:latin typeface="Arial"/>
                <a:cs typeface="Arial"/>
              </a:rPr>
              <a:t>STEP 3</a:t>
            </a:r>
          </a:p>
        </p:txBody>
      </p:sp>
      <p:sp>
        <p:nvSpPr>
          <p:cNvPr id="40" name="TextBox 39">
            <a:extLst>
              <a:ext uri="{FF2B5EF4-FFF2-40B4-BE49-F238E27FC236}">
                <a16:creationId xmlns:a16="http://schemas.microsoft.com/office/drawing/2014/main" id="{61FAD767-B214-E9A9-FB71-1F7550B83ED9}"/>
              </a:ext>
            </a:extLst>
          </p:cNvPr>
          <p:cNvSpPr txBox="1"/>
          <p:nvPr/>
        </p:nvSpPr>
        <p:spPr>
          <a:xfrm>
            <a:off x="5122998" y="2580780"/>
            <a:ext cx="1164265" cy="261610"/>
          </a:xfrm>
          <a:prstGeom prst="rect">
            <a:avLst/>
          </a:prstGeom>
          <a:noFill/>
        </p:spPr>
        <p:txBody>
          <a:bodyPr wrap="square" lIns="91440" tIns="45720" rIns="91440" bIns="45720" rtlCol="0" anchor="t">
            <a:spAutoFit/>
          </a:bodyPr>
          <a:lstStyle/>
          <a:p>
            <a:pPr defTabSz="685800">
              <a:defRPr/>
            </a:pPr>
            <a:r>
              <a:rPr lang="en-US" sz="1100" b="1">
                <a:solidFill>
                  <a:prstClr val="black"/>
                </a:solidFill>
                <a:latin typeface="Arial"/>
                <a:cs typeface="Arial"/>
              </a:rPr>
              <a:t>STEP 4</a:t>
            </a:r>
          </a:p>
        </p:txBody>
      </p:sp>
      <p:sp>
        <p:nvSpPr>
          <p:cNvPr id="41" name="TextBox 40">
            <a:extLst>
              <a:ext uri="{FF2B5EF4-FFF2-40B4-BE49-F238E27FC236}">
                <a16:creationId xmlns:a16="http://schemas.microsoft.com/office/drawing/2014/main" id="{5795435D-46AE-3368-3C1E-26755536BC96}"/>
              </a:ext>
            </a:extLst>
          </p:cNvPr>
          <p:cNvSpPr txBox="1"/>
          <p:nvPr/>
        </p:nvSpPr>
        <p:spPr>
          <a:xfrm>
            <a:off x="6707930" y="2580780"/>
            <a:ext cx="1164265" cy="261610"/>
          </a:xfrm>
          <a:prstGeom prst="rect">
            <a:avLst/>
          </a:prstGeom>
          <a:noFill/>
        </p:spPr>
        <p:txBody>
          <a:bodyPr wrap="square" lIns="91440" tIns="45720" rIns="91440" bIns="45720" rtlCol="0" anchor="t">
            <a:spAutoFit/>
          </a:bodyPr>
          <a:lstStyle/>
          <a:p>
            <a:pPr defTabSz="685800">
              <a:defRPr/>
            </a:pPr>
            <a:r>
              <a:rPr lang="en-US" sz="1100" b="1">
                <a:solidFill>
                  <a:prstClr val="black"/>
                </a:solidFill>
                <a:latin typeface="Arial"/>
                <a:cs typeface="Arial"/>
              </a:rPr>
              <a:t>STEP 5</a:t>
            </a:r>
          </a:p>
        </p:txBody>
      </p:sp>
      <p:sp>
        <p:nvSpPr>
          <p:cNvPr id="11" name="Rectangle 10">
            <a:extLst>
              <a:ext uri="{FF2B5EF4-FFF2-40B4-BE49-F238E27FC236}">
                <a16:creationId xmlns:a16="http://schemas.microsoft.com/office/drawing/2014/main" id="{259FAB2A-E0DB-72E7-B0C4-22C6E5F489C4}"/>
              </a:ext>
            </a:extLst>
          </p:cNvPr>
          <p:cNvSpPr/>
          <p:nvPr/>
        </p:nvSpPr>
        <p:spPr>
          <a:xfrm rot="5400000">
            <a:off x="-1" y="-1602"/>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2F8F2DB0-EC24-068E-75F3-BC5FDE28C43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15" name="Rectangle 14">
            <a:extLst>
              <a:ext uri="{FF2B5EF4-FFF2-40B4-BE49-F238E27FC236}">
                <a16:creationId xmlns:a16="http://schemas.microsoft.com/office/drawing/2014/main" id="{172C5579-C35A-E35C-6735-F3F3ADBDA0F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10;&#10;Description automatically generated">
            <a:extLst>
              <a:ext uri="{FF2B5EF4-FFF2-40B4-BE49-F238E27FC236}">
                <a16:creationId xmlns:a16="http://schemas.microsoft.com/office/drawing/2014/main" id="{0893964E-62C9-E974-DC35-AA90B1E2637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6194" y="4569042"/>
            <a:ext cx="396854" cy="396854"/>
          </a:xfrm>
          <a:prstGeom prst="rect">
            <a:avLst/>
          </a:prstGeom>
        </p:spPr>
      </p:pic>
      <p:grpSp>
        <p:nvGrpSpPr>
          <p:cNvPr id="4" name="Group 3">
            <a:extLst>
              <a:ext uri="{FF2B5EF4-FFF2-40B4-BE49-F238E27FC236}">
                <a16:creationId xmlns:a16="http://schemas.microsoft.com/office/drawing/2014/main" id="{B1E91236-7DDB-82D0-237A-CA5EC9999889}"/>
              </a:ext>
            </a:extLst>
          </p:cNvPr>
          <p:cNvGrpSpPr/>
          <p:nvPr/>
        </p:nvGrpSpPr>
        <p:grpSpPr>
          <a:xfrm>
            <a:off x="1620957" y="2571750"/>
            <a:ext cx="2237439" cy="1535583"/>
            <a:chOff x="238426" y="148509"/>
            <a:chExt cx="1239433" cy="583346"/>
          </a:xfrm>
        </p:grpSpPr>
        <p:sp>
          <p:nvSpPr>
            <p:cNvPr id="9" name="Arrow: Chevron 8">
              <a:extLst>
                <a:ext uri="{FF2B5EF4-FFF2-40B4-BE49-F238E27FC236}">
                  <a16:creationId xmlns:a16="http://schemas.microsoft.com/office/drawing/2014/main" id="{3B744C5B-CCE7-E43D-C4C3-CA183B13339E}"/>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10" name="Arrow: Chevron 4">
              <a:extLst>
                <a:ext uri="{FF2B5EF4-FFF2-40B4-BE49-F238E27FC236}">
                  <a16:creationId xmlns:a16="http://schemas.microsoft.com/office/drawing/2014/main" id="{0B75CA5A-956A-8F19-13FE-AD2C5CAA7EC4}"/>
                </a:ext>
              </a:extLst>
            </p:cNvPr>
            <p:cNvSpPr txBox="1"/>
            <p:nvPr/>
          </p:nvSpPr>
          <p:spPr>
            <a:xfrm>
              <a:off x="599322" y="148509"/>
              <a:ext cx="800743"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NUTRITION</a:t>
              </a:r>
            </a:p>
          </p:txBody>
        </p:sp>
      </p:grpSp>
      <p:grpSp>
        <p:nvGrpSpPr>
          <p:cNvPr id="12" name="Group 11">
            <a:extLst>
              <a:ext uri="{FF2B5EF4-FFF2-40B4-BE49-F238E27FC236}">
                <a16:creationId xmlns:a16="http://schemas.microsoft.com/office/drawing/2014/main" id="{880AAB08-39DF-4AD6-B2E2-18ED4470F272}"/>
              </a:ext>
            </a:extLst>
          </p:cNvPr>
          <p:cNvGrpSpPr/>
          <p:nvPr/>
        </p:nvGrpSpPr>
        <p:grpSpPr>
          <a:xfrm>
            <a:off x="31439" y="2574639"/>
            <a:ext cx="2237439" cy="1541193"/>
            <a:chOff x="238426" y="148509"/>
            <a:chExt cx="1239433" cy="583346"/>
          </a:xfrm>
        </p:grpSpPr>
        <p:sp>
          <p:nvSpPr>
            <p:cNvPr id="14" name="Arrow: Chevron 13">
              <a:extLst>
                <a:ext uri="{FF2B5EF4-FFF2-40B4-BE49-F238E27FC236}">
                  <a16:creationId xmlns:a16="http://schemas.microsoft.com/office/drawing/2014/main" id="{277E7B17-70B4-D4DB-2539-514089BB38A4}"/>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16" name="Arrow: Chevron 4">
              <a:extLst>
                <a:ext uri="{FF2B5EF4-FFF2-40B4-BE49-F238E27FC236}">
                  <a16:creationId xmlns:a16="http://schemas.microsoft.com/office/drawing/2014/main" id="{AE4EF020-B76F-C6C4-E331-0EAAEB584CA0}"/>
                </a:ext>
              </a:extLst>
            </p:cNvPr>
            <p:cNvSpPr txBox="1"/>
            <p:nvPr/>
          </p:nvSpPr>
          <p:spPr>
            <a:xfrm>
              <a:off x="599322" y="148509"/>
              <a:ext cx="800743"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GOAL SETTING</a:t>
              </a:r>
            </a:p>
          </p:txBody>
        </p:sp>
      </p:grpSp>
      <p:sp>
        <p:nvSpPr>
          <p:cNvPr id="2" name="TextBox 1">
            <a:extLst>
              <a:ext uri="{FF2B5EF4-FFF2-40B4-BE49-F238E27FC236}">
                <a16:creationId xmlns:a16="http://schemas.microsoft.com/office/drawing/2014/main" id="{88D8D2BC-588A-56A0-905E-7272EDAA2B22}"/>
              </a:ext>
            </a:extLst>
          </p:cNvPr>
          <p:cNvSpPr txBox="1"/>
          <p:nvPr/>
        </p:nvSpPr>
        <p:spPr>
          <a:xfrm>
            <a:off x="539658" y="839193"/>
            <a:ext cx="7547972" cy="461665"/>
          </a:xfrm>
          <a:prstGeom prst="rect">
            <a:avLst/>
          </a:prstGeom>
          <a:noFill/>
        </p:spPr>
        <p:txBody>
          <a:bodyPr wrap="square" lIns="91440" tIns="45720" rIns="91440" bIns="45720" anchor="t">
            <a:spAutoFit/>
          </a:bodyPr>
          <a:lstStyle/>
          <a:p>
            <a:r>
              <a:rPr lang="en-US" sz="2400" b="1">
                <a:latin typeface="Arial"/>
                <a:cs typeface="Arial"/>
              </a:rPr>
              <a:t>OUR SERVICE: THE TOUR </a:t>
            </a:r>
          </a:p>
        </p:txBody>
      </p:sp>
      <p:sp>
        <p:nvSpPr>
          <p:cNvPr id="3" name="TextBox 2">
            <a:extLst>
              <a:ext uri="{FF2B5EF4-FFF2-40B4-BE49-F238E27FC236}">
                <a16:creationId xmlns:a16="http://schemas.microsoft.com/office/drawing/2014/main" id="{21DDF0E0-5968-0B67-259D-6F3245AA6B1C}"/>
              </a:ext>
            </a:extLst>
          </p:cNvPr>
          <p:cNvSpPr txBox="1"/>
          <p:nvPr/>
        </p:nvSpPr>
        <p:spPr>
          <a:xfrm>
            <a:off x="2197805" y="2602324"/>
            <a:ext cx="1164265" cy="261610"/>
          </a:xfrm>
          <a:prstGeom prst="rect">
            <a:avLst/>
          </a:prstGeom>
          <a:noFill/>
        </p:spPr>
        <p:txBody>
          <a:bodyPr wrap="square" lIns="91440" tIns="45720" rIns="91440" bIns="45720" rtlCol="0" anchor="t">
            <a:spAutoFit/>
          </a:bodyPr>
          <a:lstStyle/>
          <a:p>
            <a:pPr defTabSz="685800">
              <a:defRPr/>
            </a:pPr>
            <a:r>
              <a:rPr lang="en-US" sz="1100" b="1">
                <a:solidFill>
                  <a:prstClr val="black"/>
                </a:solidFill>
                <a:latin typeface="Arial"/>
                <a:cs typeface="Arial"/>
              </a:rPr>
              <a:t>STEP 2</a:t>
            </a:r>
          </a:p>
        </p:txBody>
      </p:sp>
      <p:sp>
        <p:nvSpPr>
          <p:cNvPr id="7" name="TextBox 6">
            <a:extLst>
              <a:ext uri="{FF2B5EF4-FFF2-40B4-BE49-F238E27FC236}">
                <a16:creationId xmlns:a16="http://schemas.microsoft.com/office/drawing/2014/main" id="{538777C3-1AE7-3455-AD25-1655B9C1E038}"/>
              </a:ext>
            </a:extLst>
          </p:cNvPr>
          <p:cNvSpPr txBox="1"/>
          <p:nvPr/>
        </p:nvSpPr>
        <p:spPr>
          <a:xfrm>
            <a:off x="653676" y="2602324"/>
            <a:ext cx="1164265" cy="261610"/>
          </a:xfrm>
          <a:prstGeom prst="rect">
            <a:avLst/>
          </a:prstGeom>
          <a:noFill/>
        </p:spPr>
        <p:txBody>
          <a:bodyPr wrap="square" lIns="91440" tIns="45720" rIns="91440" bIns="45720" rtlCol="0" anchor="t">
            <a:spAutoFit/>
          </a:bodyPr>
          <a:lstStyle/>
          <a:p>
            <a:pPr defTabSz="685800">
              <a:defRPr/>
            </a:pPr>
            <a:r>
              <a:rPr lang="en-US" sz="1100" b="1">
                <a:solidFill>
                  <a:prstClr val="black"/>
                </a:solidFill>
                <a:latin typeface="Arial"/>
                <a:cs typeface="Arial"/>
              </a:rPr>
              <a:t>STEP 1</a:t>
            </a:r>
          </a:p>
        </p:txBody>
      </p:sp>
    </p:spTree>
    <p:extLst>
      <p:ext uri="{BB962C8B-B14F-4D97-AF65-F5344CB8AC3E}">
        <p14:creationId xmlns:p14="http://schemas.microsoft.com/office/powerpoint/2010/main" val="42490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B2018B-3740-13EA-B738-02E0D0EDC1C5}"/>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72DF9FA8-DC20-E252-E305-F17183291F53}"/>
              </a:ext>
            </a:extLst>
          </p:cNvPr>
          <p:cNvSpPr>
            <a:spLocks noGrp="1"/>
          </p:cNvSpPr>
          <p:nvPr>
            <p:ph type="body" idx="1"/>
          </p:nvPr>
        </p:nvSpPr>
        <p:spPr>
          <a:xfrm>
            <a:off x="115015" y="1282089"/>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6518AB66-197A-0C21-D494-B42928D3DF06}"/>
              </a:ext>
            </a:extLst>
          </p:cNvPr>
          <p:cNvSpPr>
            <a:spLocks noGrp="1"/>
          </p:cNvSpPr>
          <p:nvPr>
            <p:ph sz="half" idx="2"/>
          </p:nvPr>
        </p:nvSpPr>
        <p:spPr>
          <a:xfrm>
            <a:off x="115015" y="1164800"/>
            <a:ext cx="8828960" cy="3477447"/>
          </a:xfrm>
        </p:spPr>
        <p:txBody>
          <a:bodyPr/>
          <a:lstStyle/>
          <a:p>
            <a:pPr marL="0" indent="0">
              <a:buNone/>
            </a:pPr>
            <a:endParaRPr lang="en-US"/>
          </a:p>
          <a:p>
            <a:endParaRPr lang="en-US"/>
          </a:p>
          <a:p>
            <a:endParaRPr lang="en-US"/>
          </a:p>
        </p:txBody>
      </p:sp>
      <p:grpSp>
        <p:nvGrpSpPr>
          <p:cNvPr id="2" name="Group 1">
            <a:extLst>
              <a:ext uri="{FF2B5EF4-FFF2-40B4-BE49-F238E27FC236}">
                <a16:creationId xmlns:a16="http://schemas.microsoft.com/office/drawing/2014/main" id="{38901290-1340-8BBD-8191-AE99D9BDBA2F}"/>
              </a:ext>
            </a:extLst>
          </p:cNvPr>
          <p:cNvGrpSpPr/>
          <p:nvPr/>
        </p:nvGrpSpPr>
        <p:grpSpPr>
          <a:xfrm>
            <a:off x="0" y="1485774"/>
            <a:ext cx="2223205" cy="1096900"/>
            <a:chOff x="238426" y="148509"/>
            <a:chExt cx="1239433" cy="583346"/>
          </a:xfrm>
        </p:grpSpPr>
        <p:sp>
          <p:nvSpPr>
            <p:cNvPr id="3" name="Arrow: Chevron 2">
              <a:extLst>
                <a:ext uri="{FF2B5EF4-FFF2-40B4-BE49-F238E27FC236}">
                  <a16:creationId xmlns:a16="http://schemas.microsoft.com/office/drawing/2014/main" id="{28C8CF53-1B2D-971C-EEAC-E6827B37B531}"/>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7" name="Arrow: Chevron 4">
              <a:extLst>
                <a:ext uri="{FF2B5EF4-FFF2-40B4-BE49-F238E27FC236}">
                  <a16:creationId xmlns:a16="http://schemas.microsoft.com/office/drawing/2014/main" id="{63276DDE-8043-074F-0F63-DF6FCC367BE1}"/>
                </a:ext>
              </a:extLst>
            </p:cNvPr>
            <p:cNvSpPr txBox="1"/>
            <p:nvPr/>
          </p:nvSpPr>
          <p:spPr>
            <a:xfrm>
              <a:off x="548480" y="148509"/>
              <a:ext cx="851586"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 GOAL SETTING</a:t>
              </a:r>
            </a:p>
          </p:txBody>
        </p:sp>
      </p:grpSp>
      <p:sp>
        <p:nvSpPr>
          <p:cNvPr id="26" name="Arrow: Chevron 25">
            <a:extLst>
              <a:ext uri="{FF2B5EF4-FFF2-40B4-BE49-F238E27FC236}">
                <a16:creationId xmlns:a16="http://schemas.microsoft.com/office/drawing/2014/main" id="{F96368E9-627D-AF08-4E21-413DF196ED5D}"/>
              </a:ext>
            </a:extLst>
          </p:cNvPr>
          <p:cNvSpPr/>
          <p:nvPr/>
        </p:nvSpPr>
        <p:spPr>
          <a:xfrm>
            <a:off x="1776011" y="1510604"/>
            <a:ext cx="2159680" cy="1049014"/>
          </a:xfrm>
          <a:prstGeom prst="chevron">
            <a:avLst/>
          </a:prstGeom>
          <a:solidFill>
            <a:srgbClr val="F9E300"/>
          </a:solidFill>
          <a:ln>
            <a:solidFill>
              <a:srgbClr val="FFE600"/>
            </a:solid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grpSp>
        <p:nvGrpSpPr>
          <p:cNvPr id="28" name="Group 27">
            <a:extLst>
              <a:ext uri="{FF2B5EF4-FFF2-40B4-BE49-F238E27FC236}">
                <a16:creationId xmlns:a16="http://schemas.microsoft.com/office/drawing/2014/main" id="{9BEFA924-7BBA-338C-0B2F-AC18160679B8}"/>
              </a:ext>
            </a:extLst>
          </p:cNvPr>
          <p:cNvGrpSpPr/>
          <p:nvPr/>
        </p:nvGrpSpPr>
        <p:grpSpPr>
          <a:xfrm>
            <a:off x="3495173" y="1495697"/>
            <a:ext cx="2111516" cy="1086977"/>
            <a:chOff x="238426" y="148509"/>
            <a:chExt cx="1239433" cy="597798"/>
          </a:xfrm>
        </p:grpSpPr>
        <p:sp>
          <p:nvSpPr>
            <p:cNvPr id="29" name="Arrow: Chevron 28">
              <a:extLst>
                <a:ext uri="{FF2B5EF4-FFF2-40B4-BE49-F238E27FC236}">
                  <a16:creationId xmlns:a16="http://schemas.microsoft.com/office/drawing/2014/main" id="{6C816D0B-D224-E406-9B81-A624D797510B}"/>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0" name="Arrow: Chevron 4">
              <a:extLst>
                <a:ext uri="{FF2B5EF4-FFF2-40B4-BE49-F238E27FC236}">
                  <a16:creationId xmlns:a16="http://schemas.microsoft.com/office/drawing/2014/main" id="{E7333995-A5DB-57C1-59CC-03D116B28284}"/>
                </a:ext>
              </a:extLst>
            </p:cNvPr>
            <p:cNvSpPr txBox="1"/>
            <p:nvPr/>
          </p:nvSpPr>
          <p:spPr>
            <a:xfrm>
              <a:off x="439060" y="162961"/>
              <a:ext cx="840403"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CARDIO</a:t>
              </a:r>
            </a:p>
          </p:txBody>
        </p:sp>
      </p:grpSp>
      <p:grpSp>
        <p:nvGrpSpPr>
          <p:cNvPr id="31" name="Group 30">
            <a:extLst>
              <a:ext uri="{FF2B5EF4-FFF2-40B4-BE49-F238E27FC236}">
                <a16:creationId xmlns:a16="http://schemas.microsoft.com/office/drawing/2014/main" id="{594B4DF7-B0B3-7EA6-CA39-247CC36F27EB}"/>
              </a:ext>
            </a:extLst>
          </p:cNvPr>
          <p:cNvGrpSpPr/>
          <p:nvPr/>
        </p:nvGrpSpPr>
        <p:grpSpPr>
          <a:xfrm>
            <a:off x="5137800" y="1485774"/>
            <a:ext cx="2208380" cy="1098507"/>
            <a:chOff x="238426" y="148509"/>
            <a:chExt cx="1239433" cy="583346"/>
          </a:xfrm>
        </p:grpSpPr>
        <p:sp>
          <p:nvSpPr>
            <p:cNvPr id="32" name="Arrow: Chevron 31">
              <a:extLst>
                <a:ext uri="{FF2B5EF4-FFF2-40B4-BE49-F238E27FC236}">
                  <a16:creationId xmlns:a16="http://schemas.microsoft.com/office/drawing/2014/main" id="{DE33A00D-931F-4A1A-826C-3A9E9BE1C076}"/>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3" name="Arrow: Chevron 4">
              <a:extLst>
                <a:ext uri="{FF2B5EF4-FFF2-40B4-BE49-F238E27FC236}">
                  <a16:creationId xmlns:a16="http://schemas.microsoft.com/office/drawing/2014/main" id="{BE47A5C0-72AF-E10A-CBD6-D71A208E7699}"/>
                </a:ext>
              </a:extLst>
            </p:cNvPr>
            <p:cNvSpPr txBox="1"/>
            <p:nvPr/>
          </p:nvSpPr>
          <p:spPr>
            <a:xfrm>
              <a:off x="577242" y="148509"/>
              <a:ext cx="734800"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RESISTANCE TRAINING  </a:t>
              </a:r>
            </a:p>
          </p:txBody>
        </p:sp>
      </p:grpSp>
      <p:grpSp>
        <p:nvGrpSpPr>
          <p:cNvPr id="34" name="Group 33">
            <a:extLst>
              <a:ext uri="{FF2B5EF4-FFF2-40B4-BE49-F238E27FC236}">
                <a16:creationId xmlns:a16="http://schemas.microsoft.com/office/drawing/2014/main" id="{895D955E-8106-EFD8-99BD-7599781E91D5}"/>
              </a:ext>
            </a:extLst>
          </p:cNvPr>
          <p:cNvGrpSpPr/>
          <p:nvPr/>
        </p:nvGrpSpPr>
        <p:grpSpPr>
          <a:xfrm>
            <a:off x="6864976" y="1483107"/>
            <a:ext cx="2072771" cy="1098508"/>
            <a:chOff x="238426" y="148509"/>
            <a:chExt cx="1239433" cy="583346"/>
          </a:xfrm>
        </p:grpSpPr>
        <p:sp>
          <p:nvSpPr>
            <p:cNvPr id="35" name="Arrow: Chevron 34">
              <a:extLst>
                <a:ext uri="{FF2B5EF4-FFF2-40B4-BE49-F238E27FC236}">
                  <a16:creationId xmlns:a16="http://schemas.microsoft.com/office/drawing/2014/main" id="{99DADF10-3FEF-6B07-416F-097747F45074}"/>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a:sp3d prstMaterial="metal">
              <a:bevelT w="38100" h="57150" prst="angle"/>
            </a:sp3d>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6" name="Arrow: Chevron 4">
              <a:extLst>
                <a:ext uri="{FF2B5EF4-FFF2-40B4-BE49-F238E27FC236}">
                  <a16:creationId xmlns:a16="http://schemas.microsoft.com/office/drawing/2014/main" id="{140DAA14-87AE-732A-0AEF-80811ADBA8EE}"/>
                </a:ext>
              </a:extLst>
            </p:cNvPr>
            <p:cNvSpPr txBox="1"/>
            <p:nvPr/>
          </p:nvSpPr>
          <p:spPr>
            <a:xfrm>
              <a:off x="523620" y="148509"/>
              <a:ext cx="876445"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PROFESSIONAL ASSISTANCE</a:t>
              </a:r>
            </a:p>
          </p:txBody>
        </p:sp>
      </p:grpSp>
      <p:sp>
        <p:nvSpPr>
          <p:cNvPr id="11" name="Rectangle 10">
            <a:extLst>
              <a:ext uri="{FF2B5EF4-FFF2-40B4-BE49-F238E27FC236}">
                <a16:creationId xmlns:a16="http://schemas.microsoft.com/office/drawing/2014/main" id="{5E9A8F60-7F1A-E70C-FB50-8827C8030643}"/>
              </a:ext>
            </a:extLst>
          </p:cNvPr>
          <p:cNvSpPr/>
          <p:nvPr/>
        </p:nvSpPr>
        <p:spPr>
          <a:xfrm>
            <a:off x="51116" y="2743200"/>
            <a:ext cx="1640091" cy="2312297"/>
          </a:xfrm>
          <a:prstGeom prst="rect">
            <a:avLst/>
          </a:prstGeom>
          <a:noFill/>
          <a:ln w="25400">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a:p>
            <a:pPr marL="213995" indent="-213995" defTabSz="685800">
              <a:buFont typeface="Arial" panose="020B0604020202020204" pitchFamily="34" charset="0"/>
              <a:buChar char="•"/>
              <a:defRPr/>
            </a:pPr>
            <a:r>
              <a:rPr lang="en-US" sz="1100">
                <a:solidFill>
                  <a:prstClr val="black"/>
                </a:solidFill>
                <a:latin typeface="Arial"/>
                <a:cs typeface="Arial"/>
              </a:rPr>
              <a:t>Discover the guest’s goals</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What they want to accomplish, by when?</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Why? SEE</a:t>
            </a:r>
          </a:p>
          <a:p>
            <a:pPr marL="213995" indent="-213995" defTabSz="685800">
              <a:buFont typeface="Arial" panose="020B0604020202020204" pitchFamily="34" charset="0"/>
              <a:buChar char="•"/>
              <a:defRPr/>
            </a:pPr>
            <a:r>
              <a:rPr lang="en-US" sz="1100">
                <a:solidFill>
                  <a:prstClr val="black"/>
                </a:solidFill>
                <a:latin typeface="Arial"/>
                <a:cs typeface="Arial"/>
              </a:rPr>
              <a:t>Clearly Defined</a:t>
            </a:r>
            <a:r>
              <a:rPr lang="en-US" sz="1350">
                <a:solidFill>
                  <a:prstClr val="black"/>
                </a:solidFill>
                <a:latin typeface="Acumin Pro"/>
              </a:rPr>
              <a:t>?</a:t>
            </a:r>
          </a:p>
          <a:p>
            <a:pPr algn="ctr" defTabSz="685800">
              <a:defRPr/>
            </a:pPr>
            <a:endParaRPr lang="en-US" sz="1350">
              <a:solidFill>
                <a:prstClr val="black"/>
              </a:solidFill>
              <a:latin typeface="Calibri" panose="020F0502020204030204"/>
            </a:endParaRPr>
          </a:p>
          <a:p>
            <a:pPr algn="ctr" defTabSz="685800">
              <a:defRPr/>
            </a:pPr>
            <a:endParaRPr lang="en-US" sz="1350">
              <a:solidFill>
                <a:prstClr val="black"/>
              </a:solidFill>
              <a:latin typeface="Calibri" panose="020F0502020204030204"/>
            </a:endParaRPr>
          </a:p>
        </p:txBody>
      </p:sp>
      <p:sp>
        <p:nvSpPr>
          <p:cNvPr id="13" name="Rectangle 12">
            <a:extLst>
              <a:ext uri="{FF2B5EF4-FFF2-40B4-BE49-F238E27FC236}">
                <a16:creationId xmlns:a16="http://schemas.microsoft.com/office/drawing/2014/main" id="{A8217868-241E-C105-76DC-C04B51FD2E06}"/>
              </a:ext>
            </a:extLst>
          </p:cNvPr>
          <p:cNvSpPr/>
          <p:nvPr/>
        </p:nvSpPr>
        <p:spPr>
          <a:xfrm>
            <a:off x="1776011" y="2743200"/>
            <a:ext cx="1640091" cy="2312297"/>
          </a:xfrm>
          <a:prstGeom prst="rect">
            <a:avLst/>
          </a:prstGeom>
          <a:noFill/>
          <a:ln w="25400">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a:p>
            <a:pPr marL="213995" indent="-213995" defTabSz="685800">
              <a:buFont typeface="Arial" panose="020B0604020202020204" pitchFamily="34" charset="0"/>
              <a:buChar char="•"/>
              <a:defRPr/>
            </a:pPr>
            <a:r>
              <a:rPr lang="en-US" sz="1100">
                <a:solidFill>
                  <a:prstClr val="black"/>
                </a:solidFill>
                <a:latin typeface="Arial"/>
                <a:cs typeface="Arial"/>
              </a:rPr>
              <a:t>CAL I vs CAL 0</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MACROS</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Foods Recommended &amp; Nutritional Counseling</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GOLD’S Nutrition</a:t>
            </a:r>
            <a:endParaRPr lang="en-US">
              <a:solidFill>
                <a:prstClr val="black"/>
              </a:solidFill>
            </a:endParaRP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p:txBody>
      </p:sp>
      <p:sp>
        <p:nvSpPr>
          <p:cNvPr id="14" name="Rectangle 13">
            <a:extLst>
              <a:ext uri="{FF2B5EF4-FFF2-40B4-BE49-F238E27FC236}">
                <a16:creationId xmlns:a16="http://schemas.microsoft.com/office/drawing/2014/main" id="{06BDF727-05E3-8D96-471D-E6292FACF0AF}"/>
              </a:ext>
            </a:extLst>
          </p:cNvPr>
          <p:cNvSpPr/>
          <p:nvPr/>
        </p:nvSpPr>
        <p:spPr>
          <a:xfrm>
            <a:off x="3477850" y="2743200"/>
            <a:ext cx="1640091" cy="2312297"/>
          </a:xfrm>
          <a:prstGeom prst="rect">
            <a:avLst/>
          </a:prstGeom>
          <a:noFill/>
          <a:ln w="25400">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a:p>
            <a:pPr marL="213995" indent="-213995" defTabSz="685800">
              <a:buFont typeface="Arial" panose="020B0604020202020204" pitchFamily="34" charset="0"/>
              <a:buChar char="•"/>
              <a:defRPr/>
            </a:pPr>
            <a:r>
              <a:rPr lang="en-US" sz="1100">
                <a:solidFill>
                  <a:prstClr val="black"/>
                </a:solidFill>
                <a:latin typeface="Arial"/>
                <a:cs typeface="Arial"/>
              </a:rPr>
              <a:t>THR analysis</a:t>
            </a:r>
          </a:p>
          <a:p>
            <a:pPr defTabSz="685800">
              <a:defRPr/>
            </a:pPr>
            <a:r>
              <a:rPr lang="en-US" sz="1100">
                <a:solidFill>
                  <a:prstClr val="black"/>
                </a:solidFill>
                <a:latin typeface="Arial"/>
                <a:cs typeface="Arial"/>
              </a:rPr>
              <a:t>       </a:t>
            </a:r>
          </a:p>
          <a:p>
            <a:pPr marL="213995" indent="-213995" defTabSz="685800">
              <a:buFont typeface="Arial" panose="020B0604020202020204" pitchFamily="34" charset="0"/>
              <a:buChar char="•"/>
              <a:defRPr/>
            </a:pPr>
            <a:r>
              <a:rPr lang="en-US" sz="1100">
                <a:solidFill>
                  <a:prstClr val="black"/>
                </a:solidFill>
                <a:latin typeface="Arial"/>
                <a:cs typeface="Arial"/>
              </a:rPr>
              <a:t>Different modalities</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Low intensity vs high intensity</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Burning muscle vs fat-burn utilization</a:t>
            </a:r>
          </a:p>
          <a:p>
            <a:pPr defTabSz="685800">
              <a:defRPr/>
            </a:pPr>
            <a:endParaRPr lang="en-US" sz="1350">
              <a:solidFill>
                <a:prstClr val="black"/>
              </a:solidFill>
              <a:latin typeface="Calibri" panose="020F0502020204030204"/>
            </a:endParaRPr>
          </a:p>
          <a:p>
            <a:pPr marL="213995" indent="-213995" defTabSz="685800">
              <a:buFont typeface="Arial" panose="020B0604020202020204" pitchFamily="34" charset="0"/>
              <a:buChar char="•"/>
              <a:defRPr/>
            </a:pPr>
            <a:endParaRPr lang="en-US" sz="1350">
              <a:solidFill>
                <a:prstClr val="black"/>
              </a:solidFill>
              <a:latin typeface="Calibri" panose="020F0502020204030204"/>
              <a:ea typeface="Calibri" panose="020F0502020204030204"/>
              <a:cs typeface="Calibri" panose="020F0502020204030204"/>
            </a:endParaRPr>
          </a:p>
        </p:txBody>
      </p:sp>
      <p:sp>
        <p:nvSpPr>
          <p:cNvPr id="15" name="Rectangle 14">
            <a:extLst>
              <a:ext uri="{FF2B5EF4-FFF2-40B4-BE49-F238E27FC236}">
                <a16:creationId xmlns:a16="http://schemas.microsoft.com/office/drawing/2014/main" id="{721E7AC1-EB18-64C3-FE44-7E2DCF0A44BD}"/>
              </a:ext>
            </a:extLst>
          </p:cNvPr>
          <p:cNvSpPr/>
          <p:nvPr/>
        </p:nvSpPr>
        <p:spPr>
          <a:xfrm>
            <a:off x="5203641" y="2743200"/>
            <a:ext cx="1640091" cy="2312297"/>
          </a:xfrm>
          <a:prstGeom prst="rect">
            <a:avLst/>
          </a:prstGeom>
          <a:noFill/>
          <a:ln w="25400">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a:p>
            <a:pPr marL="213995" indent="-213995" defTabSz="685800">
              <a:buFont typeface="Arial" panose="020B0604020202020204" pitchFamily="34" charset="0"/>
              <a:buChar char="•"/>
              <a:defRPr/>
            </a:pPr>
            <a:r>
              <a:rPr lang="en-US" sz="1100">
                <a:solidFill>
                  <a:prstClr val="black"/>
                </a:solidFill>
                <a:latin typeface="Arial"/>
                <a:cs typeface="Arial"/>
              </a:rPr>
              <a:t>Benefits of strength training</a:t>
            </a:r>
          </a:p>
          <a:p>
            <a:pPr marL="213995" indent="-213995" defTabSz="685800">
              <a:buFont typeface="Arial" panose="020B0604020202020204" pitchFamily="34" charset="0"/>
              <a:buChar char="•"/>
              <a:defRPr/>
            </a:pPr>
            <a:r>
              <a:rPr lang="en-US" sz="1100">
                <a:solidFill>
                  <a:prstClr val="black"/>
                </a:solidFill>
                <a:latin typeface="Arial"/>
                <a:cs typeface="Arial"/>
              </a:rPr>
              <a:t>Improved bone health</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Functionality</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Metabolic rate, 1 </a:t>
            </a:r>
            <a:r>
              <a:rPr lang="en-US" sz="1100" err="1">
                <a:solidFill>
                  <a:prstClr val="black"/>
                </a:solidFill>
                <a:latin typeface="Arial"/>
                <a:cs typeface="Arial"/>
              </a:rPr>
              <a:t>lb</a:t>
            </a:r>
            <a:r>
              <a:rPr lang="en-US" sz="1100">
                <a:solidFill>
                  <a:prstClr val="black"/>
                </a:solidFill>
                <a:latin typeface="Arial"/>
                <a:cs typeface="Arial"/>
              </a:rPr>
              <a:t> of muscle</a:t>
            </a:r>
          </a:p>
          <a:p>
            <a:pPr marL="213995" indent="-213995" defTabSz="685800">
              <a:buFont typeface="Arial" panose="020B0604020202020204" pitchFamily="34" charset="0"/>
              <a:buChar char="•"/>
              <a:defRPr/>
            </a:pPr>
            <a:r>
              <a:rPr lang="en-US" sz="1100">
                <a:solidFill>
                  <a:prstClr val="black"/>
                </a:solidFill>
                <a:latin typeface="Arial"/>
                <a:cs typeface="Arial"/>
              </a:rPr>
              <a:t>Machine vs Free weights</a:t>
            </a:r>
          </a:p>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a:p>
            <a:pPr marL="213995" indent="-213995" defTabSz="685800">
              <a:buFont typeface="Arial" panose="020B0604020202020204" pitchFamily="34" charset="0"/>
              <a:buChar char="•"/>
              <a:defRPr/>
            </a:pPr>
            <a:endParaRPr lang="en-US" sz="1350">
              <a:solidFill>
                <a:prstClr val="black"/>
              </a:solidFill>
              <a:latin typeface="Calibri" panose="020F0502020204030204"/>
              <a:ea typeface="Calibri" panose="020F0502020204030204"/>
              <a:cs typeface="Calibri" panose="020F0502020204030204"/>
            </a:endParaRP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p:txBody>
      </p:sp>
      <p:sp>
        <p:nvSpPr>
          <p:cNvPr id="16" name="Rectangle 15">
            <a:extLst>
              <a:ext uri="{FF2B5EF4-FFF2-40B4-BE49-F238E27FC236}">
                <a16:creationId xmlns:a16="http://schemas.microsoft.com/office/drawing/2014/main" id="{319BB6CF-4314-4F3D-0171-2859A7D8AE71}"/>
              </a:ext>
            </a:extLst>
          </p:cNvPr>
          <p:cNvSpPr/>
          <p:nvPr/>
        </p:nvSpPr>
        <p:spPr>
          <a:xfrm>
            <a:off x="6928352" y="2727024"/>
            <a:ext cx="1640091" cy="2328473"/>
          </a:xfrm>
          <a:prstGeom prst="rect">
            <a:avLst/>
          </a:prstGeom>
          <a:noFill/>
          <a:ln w="25400">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r>
              <a:rPr lang="en-US" sz="1100">
                <a:solidFill>
                  <a:prstClr val="black"/>
                </a:solidFill>
                <a:latin typeface="Arial"/>
                <a:cs typeface="Arial"/>
              </a:rPr>
              <a:t>Corrective</a:t>
            </a:r>
          </a:p>
          <a:p>
            <a:pPr marL="213995" indent="-213995" defTabSz="685800">
              <a:buFont typeface="Arial" panose="020B0604020202020204" pitchFamily="34" charset="0"/>
              <a:buChar char="•"/>
              <a:defRPr/>
            </a:pPr>
            <a:r>
              <a:rPr lang="en-US" sz="1100">
                <a:solidFill>
                  <a:prstClr val="black"/>
                </a:solidFill>
                <a:latin typeface="Arial"/>
                <a:cs typeface="Arial"/>
              </a:rPr>
              <a:t>Stabilization</a:t>
            </a:r>
          </a:p>
          <a:p>
            <a:pPr marL="213995" indent="-213995" defTabSz="685800">
              <a:buFont typeface="Arial" panose="020B0604020202020204" pitchFamily="34" charset="0"/>
              <a:buChar char="•"/>
              <a:defRPr/>
            </a:pPr>
            <a:r>
              <a:rPr lang="en-US" sz="1100">
                <a:solidFill>
                  <a:prstClr val="black"/>
                </a:solidFill>
                <a:latin typeface="Arial"/>
                <a:cs typeface="Arial"/>
              </a:rPr>
              <a:t>Injury Rehabilitation </a:t>
            </a:r>
          </a:p>
          <a:p>
            <a:pPr marL="213995" indent="-213995" defTabSz="685800">
              <a:buFont typeface="Arial" panose="020B0604020202020204" pitchFamily="34" charset="0"/>
              <a:buChar char="•"/>
              <a:defRPr/>
            </a:pPr>
            <a:r>
              <a:rPr lang="en-US" sz="1100">
                <a:solidFill>
                  <a:prstClr val="black"/>
                </a:solidFill>
                <a:latin typeface="Arial"/>
                <a:cs typeface="Arial"/>
              </a:rPr>
              <a:t>Injury Prevention</a:t>
            </a:r>
          </a:p>
          <a:p>
            <a:pPr marL="213995" indent="-213995" defTabSz="685800">
              <a:buFont typeface="Arial" panose="020B0604020202020204" pitchFamily="34" charset="0"/>
              <a:buChar char="•"/>
              <a:defRPr/>
            </a:pPr>
            <a:r>
              <a:rPr lang="en-US" sz="1100">
                <a:solidFill>
                  <a:prstClr val="black"/>
                </a:solidFill>
                <a:latin typeface="Arial"/>
                <a:cs typeface="Arial"/>
              </a:rPr>
              <a:t>Program Design</a:t>
            </a:r>
          </a:p>
          <a:p>
            <a:pPr marL="213995" indent="-213995" defTabSz="685800">
              <a:buFont typeface="Arial" panose="020B0604020202020204" pitchFamily="34" charset="0"/>
              <a:buChar char="•"/>
              <a:defRPr/>
            </a:pPr>
            <a:r>
              <a:rPr lang="en-US" sz="1100">
                <a:solidFill>
                  <a:prstClr val="black"/>
                </a:solidFill>
                <a:latin typeface="Arial"/>
                <a:cs typeface="Arial"/>
              </a:rPr>
              <a:t>Motivation</a:t>
            </a:r>
          </a:p>
          <a:p>
            <a:pPr marL="213995" indent="-213995" defTabSz="685800">
              <a:buFont typeface="Arial" panose="020B0604020202020204" pitchFamily="34" charset="0"/>
              <a:buChar char="•"/>
              <a:defRPr/>
            </a:pPr>
            <a:r>
              <a:rPr lang="en-US" sz="1100">
                <a:solidFill>
                  <a:prstClr val="black"/>
                </a:solidFill>
                <a:latin typeface="Arial"/>
                <a:cs typeface="Arial"/>
              </a:rPr>
              <a:t>Accountability</a:t>
            </a:r>
          </a:p>
          <a:p>
            <a:pPr marL="213995" indent="-213995" defTabSz="685800">
              <a:buFont typeface="Arial" panose="020B0604020202020204" pitchFamily="34" charset="0"/>
              <a:buChar char="•"/>
              <a:defRPr/>
            </a:pPr>
            <a:endParaRPr lang="en-US" sz="1350">
              <a:solidFill>
                <a:prstClr val="black"/>
              </a:solidFill>
              <a:latin typeface="Acumin Pro" panose="020B0504020202020204" pitchFamily="34" charset="0"/>
            </a:endParaRPr>
          </a:p>
        </p:txBody>
      </p:sp>
      <p:sp>
        <p:nvSpPr>
          <p:cNvPr id="12" name="Rectangle 11">
            <a:extLst>
              <a:ext uri="{FF2B5EF4-FFF2-40B4-BE49-F238E27FC236}">
                <a16:creationId xmlns:a16="http://schemas.microsoft.com/office/drawing/2014/main" id="{F80EE830-6303-F2FE-98B8-6E4E0010A36C}"/>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5E27617-4E62-A74F-C9DB-4E2A8AF18014}"/>
              </a:ext>
            </a:extLst>
          </p:cNvPr>
          <p:cNvSpPr txBox="1"/>
          <p:nvPr/>
        </p:nvSpPr>
        <p:spPr>
          <a:xfrm>
            <a:off x="82497" y="1183699"/>
            <a:ext cx="389527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Calibri"/>
                <a:cs typeface="Calibri"/>
              </a:rPr>
              <a:t>EDUCATIONAL TOURS BUILD VALUE...</a:t>
            </a:r>
            <a:endParaRPr lang="en-US" sz="1200" b="1">
              <a:latin typeface="Arial"/>
              <a:cs typeface="Arial"/>
            </a:endParaRPr>
          </a:p>
        </p:txBody>
      </p:sp>
      <p:sp>
        <p:nvSpPr>
          <p:cNvPr id="4" name="Arrow: Chevron 4">
            <a:extLst>
              <a:ext uri="{FF2B5EF4-FFF2-40B4-BE49-F238E27FC236}">
                <a16:creationId xmlns:a16="http://schemas.microsoft.com/office/drawing/2014/main" id="{2E2A5545-BB12-CE3C-1830-A1511A011611}"/>
              </a:ext>
            </a:extLst>
          </p:cNvPr>
          <p:cNvSpPr txBox="1"/>
          <p:nvPr/>
        </p:nvSpPr>
        <p:spPr>
          <a:xfrm>
            <a:off x="2223205" y="1460452"/>
            <a:ext cx="1451426" cy="10606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NUTRITION</a:t>
            </a:r>
          </a:p>
        </p:txBody>
      </p:sp>
      <p:sp>
        <p:nvSpPr>
          <p:cNvPr id="10" name="TextBox 9">
            <a:extLst>
              <a:ext uri="{FF2B5EF4-FFF2-40B4-BE49-F238E27FC236}">
                <a16:creationId xmlns:a16="http://schemas.microsoft.com/office/drawing/2014/main" id="{26855587-9A91-18B5-AEDE-3AE760B2F210}"/>
              </a:ext>
            </a:extLst>
          </p:cNvPr>
          <p:cNvSpPr txBox="1"/>
          <p:nvPr/>
        </p:nvSpPr>
        <p:spPr>
          <a:xfrm>
            <a:off x="523909" y="742893"/>
            <a:ext cx="7547972" cy="461665"/>
          </a:xfrm>
          <a:prstGeom prst="rect">
            <a:avLst/>
          </a:prstGeom>
          <a:noFill/>
        </p:spPr>
        <p:txBody>
          <a:bodyPr wrap="square" lIns="91440" tIns="45720" rIns="91440" bIns="45720" anchor="t">
            <a:spAutoFit/>
          </a:bodyPr>
          <a:lstStyle/>
          <a:p>
            <a:r>
              <a:rPr lang="en-US" sz="2400" b="1">
                <a:latin typeface="Arial"/>
                <a:cs typeface="Arial"/>
              </a:rPr>
              <a:t>OUR SERVICE: EDUCATE  </a:t>
            </a:r>
          </a:p>
        </p:txBody>
      </p:sp>
    </p:spTree>
    <p:extLst>
      <p:ext uri="{BB962C8B-B14F-4D97-AF65-F5344CB8AC3E}">
        <p14:creationId xmlns:p14="http://schemas.microsoft.com/office/powerpoint/2010/main" val="2903499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133DD-6C53-6562-5FC2-77A0958305E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F7FA774-822D-665D-B532-7DBCB796B55C}"/>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B46F52C2-C29D-8F67-7CB8-002042FFE72E}"/>
              </a:ext>
            </a:extLst>
          </p:cNvPr>
          <p:cNvSpPr>
            <a:spLocks noGrp="1"/>
          </p:cNvSpPr>
          <p:nvPr>
            <p:ph type="body" idx="1"/>
          </p:nvPr>
        </p:nvSpPr>
        <p:spPr>
          <a:xfrm>
            <a:off x="2666829" y="2679665"/>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F39C72A7-573E-577B-7963-14A0B22F54E8}"/>
              </a:ext>
            </a:extLst>
          </p:cNvPr>
          <p:cNvSpPr>
            <a:spLocks noGrp="1"/>
          </p:cNvSpPr>
          <p:nvPr>
            <p:ph sz="half" idx="2"/>
          </p:nvPr>
        </p:nvSpPr>
        <p:spPr>
          <a:xfrm>
            <a:off x="284156" y="1953942"/>
            <a:ext cx="3081409" cy="2790232"/>
          </a:xfrm>
          <a:ln w="28575">
            <a:solidFill>
              <a:schemeClr val="tx1"/>
            </a:solidFill>
          </a:ln>
        </p:spPr>
        <p:txBody>
          <a:bodyPr vert="horz" lIns="91440" tIns="45720" rIns="91440" bIns="45720" rtlCol="0" anchor="t">
            <a:norm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800" b="0" i="0" u="sng" strike="noStrike" kern="1200" cap="none" spc="0" normalizeH="0" baseline="0" noProof="0">
              <a:ln>
                <a:noFill/>
              </a:ln>
              <a:solidFill>
                <a:prstClr val="black"/>
              </a:solidFill>
              <a:effectLst/>
              <a:uLnTx/>
              <a:uFillTx/>
              <a:latin typeface="Acumin Pro" panose="020B0504020202020204" pitchFamily="34" charset="0"/>
              <a:ea typeface="+mn-ea"/>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0" i="0" u="sng"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Educate guest on what we offer…</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Bio-mechanics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Squat Test Analysis</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Injury Prevention</a:t>
            </a:r>
          </a:p>
          <a:p>
            <a:pPr marL="0" indent="0">
              <a:buNone/>
            </a:pPr>
            <a:endParaRPr lang="en-US" sz="1800">
              <a:latin typeface="Acumin Pro" panose="020B0504020202020204" pitchFamily="34" charset="0"/>
            </a:endParaRPr>
          </a:p>
        </p:txBody>
      </p:sp>
      <p:sp>
        <p:nvSpPr>
          <p:cNvPr id="7" name="Rectangle 6">
            <a:extLst>
              <a:ext uri="{FF2B5EF4-FFF2-40B4-BE49-F238E27FC236}">
                <a16:creationId xmlns:a16="http://schemas.microsoft.com/office/drawing/2014/main" id="{4A6B0127-4B10-FC93-2160-C6949A3293A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FE9C62C-6BF9-D385-D6E8-7FCE55B09869}"/>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F0356FEE-ACC1-735D-D718-16E6A2723A9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14" name="TextBox 13">
            <a:extLst>
              <a:ext uri="{FF2B5EF4-FFF2-40B4-BE49-F238E27FC236}">
                <a16:creationId xmlns:a16="http://schemas.microsoft.com/office/drawing/2014/main" id="{83DF4980-F259-07E1-953B-98B1FA1B7A9B}"/>
              </a:ext>
            </a:extLst>
          </p:cNvPr>
          <p:cNvSpPr txBox="1"/>
          <p:nvPr/>
        </p:nvSpPr>
        <p:spPr>
          <a:xfrm>
            <a:off x="538929" y="1408529"/>
            <a:ext cx="106023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a:latin typeface="Arial"/>
                <a:ea typeface="Calibri"/>
                <a:cs typeface="Calibri"/>
              </a:rPr>
              <a:t> DEMOTU</a:t>
            </a:r>
          </a:p>
        </p:txBody>
      </p:sp>
      <p:pic>
        <p:nvPicPr>
          <p:cNvPr id="2" name="Picture 1">
            <a:extLst>
              <a:ext uri="{FF2B5EF4-FFF2-40B4-BE49-F238E27FC236}">
                <a16:creationId xmlns:a16="http://schemas.microsoft.com/office/drawing/2014/main" id="{C7CEAEA2-E0BB-49D3-40C1-D0CB8A3E5231}"/>
              </a:ext>
            </a:extLst>
          </p:cNvPr>
          <p:cNvPicPr>
            <a:picLocks noChangeAspect="1"/>
          </p:cNvPicPr>
          <p:nvPr/>
        </p:nvPicPr>
        <p:blipFill>
          <a:blip r:embed="rId5"/>
          <a:stretch>
            <a:fillRect/>
          </a:stretch>
        </p:blipFill>
        <p:spPr>
          <a:xfrm>
            <a:off x="3635277" y="1678648"/>
            <a:ext cx="4614026" cy="2883137"/>
          </a:xfrm>
          <a:prstGeom prst="rect">
            <a:avLst/>
          </a:prstGeom>
        </p:spPr>
      </p:pic>
      <p:sp>
        <p:nvSpPr>
          <p:cNvPr id="3" name="TextBox 2">
            <a:extLst>
              <a:ext uri="{FF2B5EF4-FFF2-40B4-BE49-F238E27FC236}">
                <a16:creationId xmlns:a16="http://schemas.microsoft.com/office/drawing/2014/main" id="{9EB4FA20-4A98-E8DC-5055-48505B154DA5}"/>
              </a:ext>
            </a:extLst>
          </p:cNvPr>
          <p:cNvSpPr txBox="1"/>
          <p:nvPr/>
        </p:nvSpPr>
        <p:spPr>
          <a:xfrm>
            <a:off x="539658" y="839193"/>
            <a:ext cx="7547972" cy="461665"/>
          </a:xfrm>
          <a:prstGeom prst="rect">
            <a:avLst/>
          </a:prstGeom>
          <a:noFill/>
        </p:spPr>
        <p:txBody>
          <a:bodyPr wrap="square" lIns="91440" tIns="45720" rIns="91440" bIns="45720" anchor="t">
            <a:spAutoFit/>
          </a:bodyPr>
          <a:lstStyle/>
          <a:p>
            <a:r>
              <a:rPr lang="en-US" sz="2400" b="1">
                <a:latin typeface="Arial"/>
                <a:cs typeface="Arial"/>
              </a:rPr>
              <a:t>OUR SERVICE: LEVERAGE TECHNOLOGY</a:t>
            </a:r>
          </a:p>
        </p:txBody>
      </p:sp>
    </p:spTree>
    <p:extLst>
      <p:ext uri="{BB962C8B-B14F-4D97-AF65-F5344CB8AC3E}">
        <p14:creationId xmlns:p14="http://schemas.microsoft.com/office/powerpoint/2010/main" val="9294347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DFA82-D542-1BC4-395C-2C11FD2A1837}"/>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720E6B91-5CE0-CD5E-636E-1986E8C8E9CE}"/>
              </a:ext>
            </a:extLst>
          </p:cNvPr>
          <p:cNvSpPr/>
          <p:nvPr/>
        </p:nvSpPr>
        <p:spPr>
          <a:xfrm>
            <a:off x="951015" y="44149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7" name="Rectangle 6">
            <a:extLst>
              <a:ext uri="{FF2B5EF4-FFF2-40B4-BE49-F238E27FC236}">
                <a16:creationId xmlns:a16="http://schemas.microsoft.com/office/drawing/2014/main" id="{F9B544A2-F11A-AFF9-A3AC-AD6270962695}"/>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F845BB5-2326-1D54-930E-9F0C6410E519}"/>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21B9361E-A375-E07C-4E50-E0A6C20C7E4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14" name="TextBox 13">
            <a:extLst>
              <a:ext uri="{FF2B5EF4-FFF2-40B4-BE49-F238E27FC236}">
                <a16:creationId xmlns:a16="http://schemas.microsoft.com/office/drawing/2014/main" id="{FE0B5657-1CAB-4587-E79F-C5C136025764}"/>
              </a:ext>
            </a:extLst>
          </p:cNvPr>
          <p:cNvSpPr txBox="1"/>
          <p:nvPr/>
        </p:nvSpPr>
        <p:spPr>
          <a:xfrm>
            <a:off x="517677" y="1255576"/>
            <a:ext cx="798070" cy="2770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Calibri"/>
                <a:cs typeface="Calibri"/>
              </a:rPr>
              <a:t>INBODY</a:t>
            </a:r>
          </a:p>
        </p:txBody>
      </p:sp>
      <p:pic>
        <p:nvPicPr>
          <p:cNvPr id="9" name="Picture 8">
            <a:extLst>
              <a:ext uri="{FF2B5EF4-FFF2-40B4-BE49-F238E27FC236}">
                <a16:creationId xmlns:a16="http://schemas.microsoft.com/office/drawing/2014/main" id="{3B123163-4FF2-8C74-F087-AF1FE310CAB6}"/>
              </a:ext>
            </a:extLst>
          </p:cNvPr>
          <p:cNvPicPr>
            <a:picLocks noChangeAspect="1"/>
          </p:cNvPicPr>
          <p:nvPr/>
        </p:nvPicPr>
        <p:blipFill>
          <a:blip r:embed="rId5"/>
          <a:stretch>
            <a:fillRect/>
          </a:stretch>
        </p:blipFill>
        <p:spPr>
          <a:xfrm>
            <a:off x="5118015" y="1454666"/>
            <a:ext cx="2708781" cy="3503973"/>
          </a:xfrm>
          <a:prstGeom prst="rect">
            <a:avLst/>
          </a:prstGeom>
        </p:spPr>
      </p:pic>
      <p:sp>
        <p:nvSpPr>
          <p:cNvPr id="16" name="Content Placeholder 7">
            <a:extLst>
              <a:ext uri="{FF2B5EF4-FFF2-40B4-BE49-F238E27FC236}">
                <a16:creationId xmlns:a16="http://schemas.microsoft.com/office/drawing/2014/main" id="{BE97637F-6CF8-7C27-AF16-7793C11705D3}"/>
              </a:ext>
            </a:extLst>
          </p:cNvPr>
          <p:cNvSpPr>
            <a:spLocks noGrp="1"/>
          </p:cNvSpPr>
          <p:nvPr>
            <p:ph sz="half" idx="2"/>
          </p:nvPr>
        </p:nvSpPr>
        <p:spPr>
          <a:xfrm>
            <a:off x="404602" y="1742856"/>
            <a:ext cx="3212538" cy="3215783"/>
          </a:xfrm>
          <a:ln w="38100">
            <a:solidFill>
              <a:schemeClr val="tx1"/>
            </a:solidFill>
          </a:ln>
        </p:spPr>
        <p:style>
          <a:lnRef idx="2">
            <a:schemeClr val="accent4"/>
          </a:lnRef>
          <a:fillRef idx="1">
            <a:schemeClr val="lt1"/>
          </a:fillRef>
          <a:effectRef idx="0">
            <a:schemeClr val="accent4"/>
          </a:effectRef>
          <a:fontRef idx="minor">
            <a:schemeClr val="dk1"/>
          </a:fontRef>
        </p:style>
        <p:txBody>
          <a:bodyPr vert="horz" lIns="91440" tIns="45720" rIns="91440" bIns="45720" rtlCol="0" anchor="t">
            <a:normAutofit/>
          </a:bodyPr>
          <a:lstStyle/>
          <a:p>
            <a:pPr marL="0" indent="0">
              <a:buNone/>
            </a:pPr>
            <a:endParaRPr lang="en-US" sz="1800">
              <a:latin typeface="Acumin Pro" panose="020B0504020202020204" pitchFamily="34" charset="0"/>
            </a:endParaRPr>
          </a:p>
          <a:p>
            <a:pPr marL="0" indent="0">
              <a:buNone/>
            </a:pPr>
            <a:r>
              <a:rPr lang="en-US" sz="1100" u="sng" dirty="0">
                <a:latin typeface="Arial"/>
                <a:cs typeface="Arial"/>
              </a:rPr>
              <a:t>Educate guest on what we offer…</a:t>
            </a:r>
          </a:p>
          <a:p>
            <a:pPr marL="0" indent="0">
              <a:buNone/>
            </a:pPr>
            <a:endParaRPr lang="en-US" sz="1100">
              <a:latin typeface="Arial" panose="020B0604020202020204" pitchFamily="34" charset="0"/>
              <a:cs typeface="Arial" panose="020B0604020202020204" pitchFamily="34" charset="0"/>
            </a:endParaRPr>
          </a:p>
          <a:p>
            <a:r>
              <a:rPr lang="en-US" sz="1100" dirty="0">
                <a:latin typeface="Arial"/>
                <a:cs typeface="Arial"/>
              </a:rPr>
              <a:t>Body Composition</a:t>
            </a:r>
          </a:p>
          <a:p>
            <a:r>
              <a:rPr lang="en-US" sz="1100" dirty="0">
                <a:latin typeface="Arial"/>
                <a:cs typeface="Arial"/>
              </a:rPr>
              <a:t>Skeletal Muscle Mass</a:t>
            </a:r>
          </a:p>
          <a:p>
            <a:r>
              <a:rPr lang="en-US" sz="1100" dirty="0">
                <a:latin typeface="Arial"/>
                <a:cs typeface="Arial"/>
              </a:rPr>
              <a:t>Body Fat %</a:t>
            </a:r>
          </a:p>
          <a:p>
            <a:r>
              <a:rPr lang="en-US" sz="1100" dirty="0">
                <a:latin typeface="Arial"/>
                <a:cs typeface="Arial"/>
              </a:rPr>
              <a:t>Metabolic Rate | Caloric Needs</a:t>
            </a:r>
          </a:p>
          <a:p>
            <a:r>
              <a:rPr lang="en-US" sz="1100" dirty="0">
                <a:latin typeface="Arial"/>
                <a:cs typeface="Arial"/>
              </a:rPr>
              <a:t>Tracked Progress</a:t>
            </a:r>
          </a:p>
        </p:txBody>
      </p:sp>
      <p:sp>
        <p:nvSpPr>
          <p:cNvPr id="2" name="TextBox 1">
            <a:extLst>
              <a:ext uri="{FF2B5EF4-FFF2-40B4-BE49-F238E27FC236}">
                <a16:creationId xmlns:a16="http://schemas.microsoft.com/office/drawing/2014/main" id="{1116292D-913D-EF80-E1CE-D3379364C83C}"/>
              </a:ext>
            </a:extLst>
          </p:cNvPr>
          <p:cNvSpPr txBox="1"/>
          <p:nvPr/>
        </p:nvSpPr>
        <p:spPr>
          <a:xfrm>
            <a:off x="517677" y="793911"/>
            <a:ext cx="7547972" cy="461665"/>
          </a:xfrm>
          <a:prstGeom prst="rect">
            <a:avLst/>
          </a:prstGeom>
          <a:noFill/>
        </p:spPr>
        <p:txBody>
          <a:bodyPr wrap="square" lIns="91440" tIns="45720" rIns="91440" bIns="45720" anchor="t">
            <a:spAutoFit/>
          </a:bodyPr>
          <a:lstStyle/>
          <a:p>
            <a:r>
              <a:rPr lang="en-US" sz="2400" b="1">
                <a:latin typeface="Arial"/>
                <a:cs typeface="Arial"/>
              </a:rPr>
              <a:t>OUR SERVICE: LEVERAGE TECHNOLOGY</a:t>
            </a:r>
          </a:p>
        </p:txBody>
      </p:sp>
    </p:spTree>
    <p:extLst>
      <p:ext uri="{BB962C8B-B14F-4D97-AF65-F5344CB8AC3E}">
        <p14:creationId xmlns:p14="http://schemas.microsoft.com/office/powerpoint/2010/main" val="275785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8D159-7207-CABD-D0FE-E4243BA8B93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59532E8A-B592-35EF-DBCA-4CCDE041EE8E}"/>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7" name="Rectangle 6">
            <a:extLst>
              <a:ext uri="{FF2B5EF4-FFF2-40B4-BE49-F238E27FC236}">
                <a16:creationId xmlns:a16="http://schemas.microsoft.com/office/drawing/2014/main" id="{A46AE843-9996-9D27-9899-58F0AC1E2D33}"/>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999B4C5-5800-12E6-3C30-E404E9ADCBF0}"/>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38373058-A770-3C8B-95B7-53455803ED6B}"/>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4" name="Content Placeholder 7">
            <a:extLst>
              <a:ext uri="{FF2B5EF4-FFF2-40B4-BE49-F238E27FC236}">
                <a16:creationId xmlns:a16="http://schemas.microsoft.com/office/drawing/2014/main" id="{794EC356-1E79-8778-C9EB-E5BC37965BFD}"/>
              </a:ext>
            </a:extLst>
          </p:cNvPr>
          <p:cNvSpPr txBox="1">
            <a:spLocks/>
          </p:cNvSpPr>
          <p:nvPr/>
        </p:nvSpPr>
        <p:spPr>
          <a:xfrm>
            <a:off x="283221" y="1680575"/>
            <a:ext cx="3814189" cy="3251797"/>
          </a:xfrm>
          <a:prstGeom prst="rect">
            <a:avLst/>
          </a:prstGeom>
          <a:ln w="28575" cap="flat" cmpd="sng" algn="ctr">
            <a:solidFill>
              <a:schemeClr val="tx1"/>
            </a:solidFill>
            <a:prstDash val="solid"/>
            <a:miter lim="800000"/>
          </a:ln>
        </p:spPr>
        <p:style>
          <a:lnRef idx="2">
            <a:schemeClr val="accent4"/>
          </a:lnRef>
          <a:fillRef idx="1">
            <a:schemeClr val="lt1"/>
          </a:fillRef>
          <a:effectRef idx="0">
            <a:schemeClr val="accent4"/>
          </a:effectRef>
          <a:fontRef idx="minor">
            <a:schemeClr val="dk1"/>
          </a:fontRef>
        </p:style>
        <p:txBody>
          <a:bodyPr vert="horz" lIns="68580" tIns="34290" rIns="68580" bIns="34290" rtlCol="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dk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dk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dk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marL="0" indent="0">
              <a:buNone/>
            </a:pPr>
            <a:endParaRPr lang="en-US" sz="1800">
              <a:latin typeface="Acumin Pro" panose="020B0504020202020204" pitchFamily="34" charset="0"/>
            </a:endParaRPr>
          </a:p>
          <a:p>
            <a:pPr marL="0" indent="0">
              <a:buNone/>
            </a:pPr>
            <a:r>
              <a:rPr lang="en-US" sz="1100">
                <a:latin typeface="Arial" panose="020B0604020202020204" pitchFamily="34" charset="0"/>
                <a:cs typeface="Arial" panose="020B0604020202020204" pitchFamily="34" charset="0"/>
              </a:rPr>
              <a:t>For some guests speaking of HEALTH resonates more than </a:t>
            </a:r>
            <a:r>
              <a:rPr lang="en-US" sz="1100" err="1">
                <a:latin typeface="Arial" panose="020B0604020202020204" pitchFamily="34" charset="0"/>
                <a:cs typeface="Arial" panose="020B0604020202020204" pitchFamily="34" charset="0"/>
              </a:rPr>
              <a:t>weightloss</a:t>
            </a:r>
            <a:r>
              <a:rPr lang="en-US" sz="1100">
                <a:latin typeface="Arial" panose="020B0604020202020204" pitchFamily="34" charset="0"/>
                <a:cs typeface="Arial" panose="020B0604020202020204" pitchFamily="34" charset="0"/>
              </a:rPr>
              <a:t>…</a:t>
            </a:r>
          </a:p>
          <a:p>
            <a:pPr marL="0" indent="0">
              <a:buNone/>
            </a:pPr>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What category  do they fall?</a:t>
            </a:r>
          </a:p>
          <a:p>
            <a:r>
              <a:rPr lang="en-US" sz="1100">
                <a:latin typeface="Arial" panose="020B0604020202020204" pitchFamily="34" charset="0"/>
                <a:cs typeface="Arial" panose="020B0604020202020204" pitchFamily="34" charset="0"/>
              </a:rPr>
              <a:t>Where do they want to be?</a:t>
            </a:r>
          </a:p>
          <a:p>
            <a:r>
              <a:rPr lang="en-US" sz="1100">
                <a:latin typeface="Arial" panose="020B0604020202020204" pitchFamily="34" charset="0"/>
                <a:cs typeface="Arial" panose="020B0604020202020204" pitchFamily="34" charset="0"/>
              </a:rPr>
              <a:t>Deemed healthy for their age</a:t>
            </a:r>
          </a:p>
          <a:p>
            <a:r>
              <a:rPr lang="en-US" sz="1100">
                <a:latin typeface="Arial" panose="020B0604020202020204" pitchFamily="34" charset="0"/>
                <a:cs typeface="Arial" panose="020B0604020202020204" pitchFamily="34" charset="0"/>
              </a:rPr>
              <a:t>Where is there concern/danger?</a:t>
            </a:r>
          </a:p>
          <a:p>
            <a:r>
              <a:rPr lang="en-US" sz="1100">
                <a:latin typeface="Arial" panose="020B0604020202020204" pitchFamily="34" charset="0"/>
                <a:cs typeface="Arial" panose="020B0604020202020204" pitchFamily="34" charset="0"/>
              </a:rPr>
              <a:t>JAMA (Journal of American Medical Association) correlation of obesity linked to: </a:t>
            </a:r>
          </a:p>
          <a:p>
            <a:pPr marL="0" indent="0">
              <a:buNone/>
            </a:pPr>
            <a:r>
              <a:rPr lang="en-US" sz="1100">
                <a:latin typeface="Arial" panose="020B0604020202020204" pitchFamily="34" charset="0"/>
                <a:cs typeface="Arial" panose="020B0604020202020204" pitchFamily="34" charset="0"/>
              </a:rPr>
              <a:t>      DIABETES/HEART DISEASE/STROKE/CANCER</a:t>
            </a:r>
          </a:p>
        </p:txBody>
      </p:sp>
      <p:pic>
        <p:nvPicPr>
          <p:cNvPr id="5" name="Picture 4" descr="What's the Best Way to Measure Body Composition? - Invictus Fitness">
            <a:extLst>
              <a:ext uri="{FF2B5EF4-FFF2-40B4-BE49-F238E27FC236}">
                <a16:creationId xmlns:a16="http://schemas.microsoft.com/office/drawing/2014/main" id="{524B77E9-4835-7966-7EE6-8C5F91525E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1680575"/>
            <a:ext cx="4156802" cy="26642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FE15EF7-AF6C-47BA-F312-1FD243097ED3}"/>
              </a:ext>
            </a:extLst>
          </p:cNvPr>
          <p:cNvSpPr txBox="1"/>
          <p:nvPr/>
        </p:nvSpPr>
        <p:spPr>
          <a:xfrm>
            <a:off x="539658" y="839193"/>
            <a:ext cx="7547972" cy="461665"/>
          </a:xfrm>
          <a:prstGeom prst="rect">
            <a:avLst/>
          </a:prstGeom>
          <a:noFill/>
        </p:spPr>
        <p:txBody>
          <a:bodyPr wrap="square" lIns="91440" tIns="45720" rIns="91440" bIns="45720" anchor="t">
            <a:spAutoFit/>
          </a:bodyPr>
          <a:lstStyle/>
          <a:p>
            <a:r>
              <a:rPr lang="en-US" sz="2400" b="1">
                <a:latin typeface="Arial"/>
                <a:cs typeface="Arial"/>
              </a:rPr>
              <a:t>OUR SERVICE: LEVERAGE RESOURCES</a:t>
            </a:r>
          </a:p>
        </p:txBody>
      </p:sp>
    </p:spTree>
    <p:extLst>
      <p:ext uri="{BB962C8B-B14F-4D97-AF65-F5344CB8AC3E}">
        <p14:creationId xmlns:p14="http://schemas.microsoft.com/office/powerpoint/2010/main" val="35415712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AB9D9-B272-4B12-8639-3F389120F84E}"/>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F7EDFF24-6E2E-38FC-D5AD-08A3767B719A}"/>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BA59A0DD-BDC8-ED72-7208-850AD84EDA02}"/>
              </a:ext>
            </a:extLst>
          </p:cNvPr>
          <p:cNvSpPr>
            <a:spLocks noGrp="1"/>
          </p:cNvSpPr>
          <p:nvPr>
            <p:ph type="body" idx="1"/>
          </p:nvPr>
        </p:nvSpPr>
        <p:spPr>
          <a:xfrm>
            <a:off x="2666829" y="2679665"/>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9EEEA629-6125-6CED-BD30-D6AB83EBC6A5}"/>
              </a:ext>
            </a:extLst>
          </p:cNvPr>
          <p:cNvSpPr>
            <a:spLocks noGrp="1"/>
          </p:cNvSpPr>
          <p:nvPr>
            <p:ph sz="half" idx="2"/>
          </p:nvPr>
        </p:nvSpPr>
        <p:spPr>
          <a:xfrm>
            <a:off x="199138" y="1357741"/>
            <a:ext cx="6794668" cy="4016451"/>
          </a:xfrm>
        </p:spPr>
        <p:txBody>
          <a:bodyPr vert="horz" lIns="91440" tIns="45720" rIns="91440" bIns="45720" rtlCol="0" anchor="t">
            <a:normAutofit/>
          </a:bodyPr>
          <a:lstStyle/>
          <a:p>
            <a:pPr marL="0" indent="0">
              <a:buNone/>
            </a:pPr>
            <a:endParaRPr lang="en-US" sz="1800">
              <a:latin typeface="Acumin Pro" panose="020B0504020202020204" pitchFamily="34"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0" i="0"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 you continue to grow and learn these steps, here are a few tips to help you along the way:</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If guest allows, have a seat in the lobby or at a table to connect with them on their goals/qualifying stage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Always try to introduce guest to a PT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Ask them if they would like an INBODY scan/reading (opportunity to leverage and educate)</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Showcase your PT BIO wall (highlight PT success or someone you think they would matchup well with)</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Offer to show/demonstrate a new piece of equipment or encourage them to try one out</a:t>
            </a:r>
          </a:p>
          <a:p>
            <a:pPr marL="171450" marR="0" lvl="0" indent="-171450" algn="l" defTabSz="685800" rtl="0" eaLnBrk="1" fontAlgn="auto" latinLnBrk="0" hangingPunct="1">
              <a:lnSpc>
                <a:spcPct val="90000"/>
              </a:lnSpc>
              <a:spcBef>
                <a:spcPts val="75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Ensure we transition to a prescription-based recommendation; ask for sale</a:t>
            </a:r>
          </a:p>
        </p:txBody>
      </p:sp>
      <p:sp>
        <p:nvSpPr>
          <p:cNvPr id="7" name="Rectangle 6">
            <a:extLst>
              <a:ext uri="{FF2B5EF4-FFF2-40B4-BE49-F238E27FC236}">
                <a16:creationId xmlns:a16="http://schemas.microsoft.com/office/drawing/2014/main" id="{B26A1FDF-FBF8-DE09-3B28-A71B9DD7ACCF}"/>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4FC3B38-9770-D81F-F826-8F9A3E74259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796DAA85-BC79-8380-E8F6-DBFC33321FE6}"/>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2" name="TextBox 1">
            <a:extLst>
              <a:ext uri="{FF2B5EF4-FFF2-40B4-BE49-F238E27FC236}">
                <a16:creationId xmlns:a16="http://schemas.microsoft.com/office/drawing/2014/main" id="{35E6CA32-D15E-58DF-59F4-415A83FFAA0E}"/>
              </a:ext>
            </a:extLst>
          </p:cNvPr>
          <p:cNvSpPr txBox="1"/>
          <p:nvPr/>
        </p:nvSpPr>
        <p:spPr>
          <a:xfrm>
            <a:off x="530977" y="903865"/>
            <a:ext cx="7547972" cy="461665"/>
          </a:xfrm>
          <a:prstGeom prst="rect">
            <a:avLst/>
          </a:prstGeom>
          <a:noFill/>
        </p:spPr>
        <p:txBody>
          <a:bodyPr wrap="square" lIns="91440" tIns="45720" rIns="91440" bIns="45720" anchor="t">
            <a:spAutoFit/>
          </a:bodyPr>
          <a:lstStyle/>
          <a:p>
            <a:r>
              <a:rPr lang="en-US" sz="2400" b="1">
                <a:latin typeface="Arial"/>
                <a:cs typeface="Arial"/>
              </a:rPr>
              <a:t>OUR SERVICE: BEST PRACTICES</a:t>
            </a:r>
          </a:p>
        </p:txBody>
      </p:sp>
    </p:spTree>
    <p:extLst>
      <p:ext uri="{BB962C8B-B14F-4D97-AF65-F5344CB8AC3E}">
        <p14:creationId xmlns:p14="http://schemas.microsoft.com/office/powerpoint/2010/main" val="2158366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369BF4-24A2-68CB-62C2-612D828BC971}"/>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A63AA115-1448-C006-A6E1-0E5A3D71BE9D}"/>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EDF1E572-FAC2-C662-5382-95C059A49388}"/>
              </a:ext>
            </a:extLst>
          </p:cNvPr>
          <p:cNvSpPr>
            <a:spLocks noGrp="1"/>
          </p:cNvSpPr>
          <p:nvPr>
            <p:ph type="body" idx="1"/>
          </p:nvPr>
        </p:nvSpPr>
        <p:spPr>
          <a:xfrm>
            <a:off x="2666829" y="2679665"/>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46D10E71-FC8B-79E9-D3AE-18BD97E185BB}"/>
              </a:ext>
            </a:extLst>
          </p:cNvPr>
          <p:cNvSpPr>
            <a:spLocks noGrp="1"/>
          </p:cNvSpPr>
          <p:nvPr>
            <p:ph sz="half" idx="2"/>
          </p:nvPr>
        </p:nvSpPr>
        <p:spPr>
          <a:xfrm>
            <a:off x="228072" y="1493277"/>
            <a:ext cx="6794668" cy="2990709"/>
          </a:xfrm>
        </p:spPr>
        <p:txBody>
          <a:bodyPr vert="horz" lIns="91440" tIns="45720" rIns="91440" bIns="45720" rtlCol="0" anchor="t">
            <a:normAutofit/>
          </a:body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1" i="0" u="sng"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PRESCRIPTION BASED RECOMMENDATION</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Based on discovering a prospect’s goals, we offer a professional fitness recommendation with a realistic timeline to achieve said goals.</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1" i="0" u="sng"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SCRIPTING/EXAMPLE</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0"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At Gold’s Gym we take a healthy approach to achieve and sustain results.  We do this on the notion of 1 to 2 </a:t>
            </a:r>
            <a:r>
              <a:rPr kumimoji="0" lang="en-US" sz="1100" b="0" i="1" u="none" strike="noStrike" kern="1200" cap="none" spc="0" normalizeH="0" baseline="0" noProof="0" err="1">
                <a:ln>
                  <a:noFill/>
                </a:ln>
                <a:solidFill>
                  <a:prstClr val="black"/>
                </a:solidFill>
                <a:effectLst/>
                <a:uLnTx/>
                <a:uFillTx/>
                <a:latin typeface="Arial" panose="020B0604020202020204" pitchFamily="34" charset="0"/>
                <a:cs typeface="Arial" panose="020B0604020202020204" pitchFamily="34" charset="0"/>
              </a:rPr>
              <a:t>lbs</a:t>
            </a:r>
            <a:r>
              <a:rPr kumimoji="0" lang="en-US" sz="1100" b="0"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of fat loss per week, accompanied with an efficient nutritional program.  Ms. Jones, based on you wanting to lose 20 </a:t>
            </a:r>
            <a:r>
              <a:rPr kumimoji="0" lang="en-US" sz="1100" b="0" i="1" u="none" strike="noStrike" kern="1200" cap="none" spc="0" normalizeH="0" baseline="0" noProof="0" err="1">
                <a:ln>
                  <a:noFill/>
                </a:ln>
                <a:solidFill>
                  <a:prstClr val="black"/>
                </a:solidFill>
                <a:effectLst/>
                <a:uLnTx/>
                <a:uFillTx/>
                <a:latin typeface="Arial" panose="020B0604020202020204" pitchFamily="34" charset="0"/>
                <a:cs typeface="Arial" panose="020B0604020202020204" pitchFamily="34" charset="0"/>
              </a:rPr>
              <a:t>lbs</a:t>
            </a:r>
            <a:r>
              <a:rPr kumimoji="0" lang="en-US" sz="1100" b="0"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rPr>
              <a:t>, we are recommending a 12-week program:  A Preferred Gold membership, 24 or 36 sessions, where you are seeing a personal trainer 2 to 3 times per week.  This is what it would take to get the professional assistance needed to achieve your goals.</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lang="en-US" sz="1100" i="1">
              <a:solidFill>
                <a:prstClr val="black"/>
              </a:solidFill>
              <a:latin typeface="Arial" panose="020B0604020202020204" pitchFamily="34" charset="0"/>
              <a:cs typeface="Arial" panose="020B0604020202020204" pitchFamily="34"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1100" b="1" i="0" u="sng"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REMEMBER TO ASK FOR THE SALE</a:t>
            </a: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z="1100" i="1">
                <a:solidFill>
                  <a:prstClr val="black"/>
                </a:solidFill>
                <a:latin typeface="Arial" panose="020B0604020202020204" pitchFamily="34" charset="0"/>
                <a:cs typeface="Arial" panose="020B0604020202020204" pitchFamily="34" charset="0"/>
              </a:rPr>
              <a:t>Does this sound like something you are ready to commit to?  Which of the two options makes most sense to you?  Let’s pick one out and get you started/scheduled.</a:t>
            </a:r>
            <a:endParaRPr kumimoji="0" lang="en-US" sz="1100" b="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1100" b="0" i="1"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a:p>
            <a:pPr marL="0" indent="0">
              <a:buNone/>
            </a:pPr>
            <a:endParaRPr lang="en-US" sz="1800">
              <a:latin typeface="Acumin Pro" panose="020B0504020202020204" pitchFamily="34" charset="0"/>
            </a:endParaRPr>
          </a:p>
        </p:txBody>
      </p:sp>
      <p:sp>
        <p:nvSpPr>
          <p:cNvPr id="7" name="Rectangle 6">
            <a:extLst>
              <a:ext uri="{FF2B5EF4-FFF2-40B4-BE49-F238E27FC236}">
                <a16:creationId xmlns:a16="http://schemas.microsoft.com/office/drawing/2014/main" id="{37F0ADFB-AD95-50ED-B618-9E4D20EABD27}"/>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8F92B61-74D0-5105-B146-52C0BEA8F414}"/>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87A33052-19F3-46C8-9D71-7FA7429A679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2" name="TextBox 1">
            <a:extLst>
              <a:ext uri="{FF2B5EF4-FFF2-40B4-BE49-F238E27FC236}">
                <a16:creationId xmlns:a16="http://schemas.microsoft.com/office/drawing/2014/main" id="{8ED526BC-56B4-C7BE-B11D-0B1E5A5F7AC3}"/>
              </a:ext>
            </a:extLst>
          </p:cNvPr>
          <p:cNvSpPr txBox="1"/>
          <p:nvPr/>
        </p:nvSpPr>
        <p:spPr>
          <a:xfrm>
            <a:off x="540455" y="814462"/>
            <a:ext cx="7547972" cy="461665"/>
          </a:xfrm>
          <a:prstGeom prst="rect">
            <a:avLst/>
          </a:prstGeom>
          <a:noFill/>
        </p:spPr>
        <p:txBody>
          <a:bodyPr wrap="square" lIns="91440" tIns="45720" rIns="91440" bIns="45720" anchor="t">
            <a:spAutoFit/>
          </a:bodyPr>
          <a:lstStyle/>
          <a:p>
            <a:r>
              <a:rPr lang="en-US" sz="2400" b="1">
                <a:latin typeface="Arial"/>
                <a:cs typeface="Arial"/>
              </a:rPr>
              <a:t>OUR SERVICE: CLOSING </a:t>
            </a:r>
          </a:p>
        </p:txBody>
      </p:sp>
    </p:spTree>
    <p:extLst>
      <p:ext uri="{BB962C8B-B14F-4D97-AF65-F5344CB8AC3E}">
        <p14:creationId xmlns:p14="http://schemas.microsoft.com/office/powerpoint/2010/main" val="308264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76E78C-B7A0-DF9B-2FD7-53F298F8224B}"/>
            </a:ext>
          </a:extLst>
        </p:cNvPr>
        <p:cNvGrpSpPr/>
        <p:nvPr/>
      </p:nvGrpSpPr>
      <p:grpSpPr>
        <a:xfrm>
          <a:off x="0" y="0"/>
          <a:ext cx="0" cy="0"/>
          <a:chOff x="0" y="0"/>
          <a:chExt cx="0" cy="0"/>
        </a:xfrm>
      </p:grpSpPr>
      <p:graphicFrame>
        <p:nvGraphicFramePr>
          <p:cNvPr id="9" name="Diagram 8">
            <a:extLst>
              <a:ext uri="{FF2B5EF4-FFF2-40B4-BE49-F238E27FC236}">
                <a16:creationId xmlns:a16="http://schemas.microsoft.com/office/drawing/2014/main" id="{55B2BD66-3E0D-6217-5BDB-942541E4711B}"/>
              </a:ext>
            </a:extLst>
          </p:cNvPr>
          <p:cNvGraphicFramePr/>
          <p:nvPr>
            <p:extLst>
              <p:ext uri="{D42A27DB-BD31-4B8C-83A1-F6EECF244321}">
                <p14:modId xmlns:p14="http://schemas.microsoft.com/office/powerpoint/2010/main" val="2262747581"/>
              </p:ext>
            </p:extLst>
          </p:nvPr>
        </p:nvGraphicFramePr>
        <p:xfrm>
          <a:off x="862781" y="588809"/>
          <a:ext cx="7418438" cy="39658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 name="Group 1">
            <a:extLst>
              <a:ext uri="{FF2B5EF4-FFF2-40B4-BE49-F238E27FC236}">
                <a16:creationId xmlns:a16="http://schemas.microsoft.com/office/drawing/2014/main" id="{5A4EBECE-555A-238C-272C-733BF47CBA84}"/>
              </a:ext>
            </a:extLst>
          </p:cNvPr>
          <p:cNvGrpSpPr/>
          <p:nvPr/>
        </p:nvGrpSpPr>
        <p:grpSpPr>
          <a:xfrm>
            <a:off x="8348871" y="4344849"/>
            <a:ext cx="795129" cy="798651"/>
            <a:chOff x="8348871" y="4344849"/>
            <a:chExt cx="795129" cy="798651"/>
          </a:xfrm>
        </p:grpSpPr>
        <p:sp>
          <p:nvSpPr>
            <p:cNvPr id="3" name="Rectangle 2">
              <a:extLst>
                <a:ext uri="{FF2B5EF4-FFF2-40B4-BE49-F238E27FC236}">
                  <a16:creationId xmlns:a16="http://schemas.microsoft.com/office/drawing/2014/main" id="{CEB1F721-10C9-6C7C-BE3C-2FDEC71F7ECC}"/>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F446CAD6-C96A-3FFF-4E13-EF8568A77BF7}"/>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6" name="Rectangle 5">
            <a:extLst>
              <a:ext uri="{FF2B5EF4-FFF2-40B4-BE49-F238E27FC236}">
                <a16:creationId xmlns:a16="http://schemas.microsoft.com/office/drawing/2014/main" id="{79D25E05-8523-D9EA-C2BB-F15581439E74}"/>
              </a:ext>
            </a:extLst>
          </p:cNvPr>
          <p:cNvSpPr/>
          <p:nvPr/>
        </p:nvSpPr>
        <p:spPr>
          <a:xfrm rot="5400000">
            <a:off x="-1"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US" b="1" dirty="0">
              <a:solidFill>
                <a:schemeClr val="tx1"/>
              </a:solidFill>
            </a:endParaRPr>
          </a:p>
        </p:txBody>
      </p:sp>
    </p:spTree>
    <p:extLst>
      <p:ext uri="{BB962C8B-B14F-4D97-AF65-F5344CB8AC3E}">
        <p14:creationId xmlns:p14="http://schemas.microsoft.com/office/powerpoint/2010/main" val="2034516912"/>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4A21D-25DD-9A5F-59BA-FEB9AEC3C073}"/>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3FAF086-7CB3-DC5B-D218-60C6E6B9B1B3}"/>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7" name="Rectangle 6">
            <a:extLst>
              <a:ext uri="{FF2B5EF4-FFF2-40B4-BE49-F238E27FC236}">
                <a16:creationId xmlns:a16="http://schemas.microsoft.com/office/drawing/2014/main" id="{C450BC7D-98A0-A369-D20F-1E6918B1BF87}"/>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B7CFFC3-DC95-3E13-4813-FF845F4D3E54}"/>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E6BDCA3D-1AD6-2FD8-689A-99B9CEA977C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14" name="TextBox 13">
            <a:extLst>
              <a:ext uri="{FF2B5EF4-FFF2-40B4-BE49-F238E27FC236}">
                <a16:creationId xmlns:a16="http://schemas.microsoft.com/office/drawing/2014/main" id="{6AEBA951-5AE8-0AAF-3215-CCC96E965408}"/>
              </a:ext>
            </a:extLst>
          </p:cNvPr>
          <p:cNvSpPr txBox="1"/>
          <p:nvPr/>
        </p:nvSpPr>
        <p:spPr>
          <a:xfrm>
            <a:off x="140607" y="834570"/>
            <a:ext cx="73495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Calibri"/>
                <a:cs typeface="Calibri"/>
              </a:rPr>
              <a:t>  </a:t>
            </a:r>
          </a:p>
          <a:p>
            <a:endParaRPr lang="en-US" sz="1200" b="1">
              <a:latin typeface="Arial"/>
              <a:ea typeface="Calibri"/>
              <a:cs typeface="Calibri"/>
            </a:endParaRPr>
          </a:p>
          <a:p>
            <a:r>
              <a:rPr lang="en-US" sz="1100">
                <a:latin typeface="Arial"/>
                <a:ea typeface="Calibri"/>
                <a:cs typeface="Calibri"/>
              </a:rPr>
              <a:t>   SHOW HOW EASY IT IS FOR A MEMBER TO GET STARTED…                                                     </a:t>
            </a:r>
          </a:p>
        </p:txBody>
      </p:sp>
      <p:pic>
        <p:nvPicPr>
          <p:cNvPr id="2" name="Picture 1">
            <a:extLst>
              <a:ext uri="{FF2B5EF4-FFF2-40B4-BE49-F238E27FC236}">
                <a16:creationId xmlns:a16="http://schemas.microsoft.com/office/drawing/2014/main" id="{DE508784-4B12-50B4-D57B-86DBD7E4E12D}"/>
              </a:ext>
            </a:extLst>
          </p:cNvPr>
          <p:cNvPicPr>
            <a:picLocks noChangeAspect="1"/>
          </p:cNvPicPr>
          <p:nvPr/>
        </p:nvPicPr>
        <p:blipFill>
          <a:blip r:embed="rId5"/>
          <a:stretch>
            <a:fillRect/>
          </a:stretch>
        </p:blipFill>
        <p:spPr>
          <a:xfrm>
            <a:off x="3880238" y="1637703"/>
            <a:ext cx="4667770" cy="2707146"/>
          </a:xfrm>
          <a:prstGeom prst="rect">
            <a:avLst/>
          </a:prstGeom>
        </p:spPr>
      </p:pic>
      <p:sp>
        <p:nvSpPr>
          <p:cNvPr id="3" name="TextBox 2">
            <a:extLst>
              <a:ext uri="{FF2B5EF4-FFF2-40B4-BE49-F238E27FC236}">
                <a16:creationId xmlns:a16="http://schemas.microsoft.com/office/drawing/2014/main" id="{314F4AC0-699F-52E2-29B5-39C724D0ACEF}"/>
              </a:ext>
            </a:extLst>
          </p:cNvPr>
          <p:cNvSpPr txBox="1"/>
          <p:nvPr/>
        </p:nvSpPr>
        <p:spPr>
          <a:xfrm>
            <a:off x="365760" y="1637703"/>
            <a:ext cx="3070259" cy="3000821"/>
          </a:xfrm>
          <a:prstGeom prst="rect">
            <a:avLst/>
          </a:prstGeom>
          <a:noFill/>
          <a:ln w="28575">
            <a:solidFill>
              <a:schemeClr val="tx1"/>
            </a:solidFill>
          </a:ln>
        </p:spPr>
        <p:txBody>
          <a:bodyPr wrap="square" rtlCol="0">
            <a:spAutoFit/>
          </a:bodyPr>
          <a:lstStyle/>
          <a:p>
            <a:pPr marL="214313" indent="-214313">
              <a:buFont typeface="Arial" panose="020B0604020202020204" pitchFamily="34" charset="0"/>
              <a:buChar char="•"/>
            </a:pPr>
            <a:r>
              <a:rPr lang="en-US" sz="1350"/>
              <a:t>Always present membership options from the kiosk…this builds credibility &amp; consistency with staff</a:t>
            </a:r>
          </a:p>
          <a:p>
            <a:pPr marL="214313" indent="-214313">
              <a:buFont typeface="Arial" panose="020B0604020202020204" pitchFamily="34" charset="0"/>
              <a:buChar char="•"/>
            </a:pPr>
            <a:endParaRPr lang="en-US" sz="1350"/>
          </a:p>
          <a:p>
            <a:pPr marL="214313" indent="-214313">
              <a:buFont typeface="Arial" panose="020B0604020202020204" pitchFamily="34" charset="0"/>
              <a:buChar char="•"/>
            </a:pPr>
            <a:r>
              <a:rPr lang="en-US" sz="1350"/>
              <a:t>Always present PT options from a visual aid to showcase value/savings</a:t>
            </a:r>
          </a:p>
          <a:p>
            <a:pPr marL="214313" indent="-214313">
              <a:buFont typeface="Arial" panose="020B0604020202020204" pitchFamily="34" charset="0"/>
              <a:buChar char="•"/>
            </a:pPr>
            <a:endParaRPr lang="en-US" sz="1350"/>
          </a:p>
          <a:p>
            <a:pPr marL="214313" indent="-214313">
              <a:buFont typeface="Arial" panose="020B0604020202020204" pitchFamily="34" charset="0"/>
              <a:buChar char="•"/>
            </a:pPr>
            <a:r>
              <a:rPr lang="en-US" sz="1350"/>
              <a:t>Present the options needed/recommended for them to achieve their goals</a:t>
            </a:r>
          </a:p>
          <a:p>
            <a:pPr marL="214313" indent="-214313">
              <a:buFont typeface="Arial" panose="020B0604020202020204" pitchFamily="34" charset="0"/>
              <a:buChar char="•"/>
            </a:pPr>
            <a:endParaRPr lang="en-US" sz="1350"/>
          </a:p>
          <a:p>
            <a:pPr marL="214313" indent="-214313">
              <a:buFont typeface="Arial" panose="020B0604020202020204" pitchFamily="34" charset="0"/>
              <a:buChar char="•"/>
            </a:pPr>
            <a:r>
              <a:rPr lang="en-US" sz="1350"/>
              <a:t>Get them started today…ask for their commitment to join and begin their fitness journey!</a:t>
            </a:r>
          </a:p>
        </p:txBody>
      </p:sp>
      <p:sp>
        <p:nvSpPr>
          <p:cNvPr id="4" name="TextBox 3">
            <a:extLst>
              <a:ext uri="{FF2B5EF4-FFF2-40B4-BE49-F238E27FC236}">
                <a16:creationId xmlns:a16="http://schemas.microsoft.com/office/drawing/2014/main" id="{E9A0CF0E-1B9A-AF38-BE56-882E245262B1}"/>
              </a:ext>
            </a:extLst>
          </p:cNvPr>
          <p:cNvSpPr txBox="1"/>
          <p:nvPr/>
        </p:nvSpPr>
        <p:spPr>
          <a:xfrm>
            <a:off x="491902" y="731522"/>
            <a:ext cx="7547972" cy="461665"/>
          </a:xfrm>
          <a:prstGeom prst="rect">
            <a:avLst/>
          </a:prstGeom>
          <a:noFill/>
        </p:spPr>
        <p:txBody>
          <a:bodyPr wrap="square" lIns="91440" tIns="45720" rIns="91440" bIns="45720" anchor="t">
            <a:spAutoFit/>
          </a:bodyPr>
          <a:lstStyle/>
          <a:p>
            <a:r>
              <a:rPr lang="en-US" sz="2400" b="1">
                <a:latin typeface="Arial"/>
                <a:cs typeface="Arial"/>
              </a:rPr>
              <a:t>OUR SERVICE: PRESENTING PRICE</a:t>
            </a:r>
          </a:p>
        </p:txBody>
      </p:sp>
    </p:spTree>
    <p:extLst>
      <p:ext uri="{BB962C8B-B14F-4D97-AF65-F5344CB8AC3E}">
        <p14:creationId xmlns:p14="http://schemas.microsoft.com/office/powerpoint/2010/main" val="3936749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B9FE2C-7790-7D45-9D75-82DD23211AF5}"/>
              </a:ext>
            </a:extLst>
          </p:cNvPr>
          <p:cNvSpPr/>
          <p:nvPr/>
        </p:nvSpPr>
        <p:spPr>
          <a:xfrm>
            <a:off x="928872" y="108441"/>
            <a:ext cx="8334000" cy="646331"/>
          </a:xfrm>
          <a:prstGeom prst="rect">
            <a:avLst/>
          </a:prstGeom>
        </p:spPr>
        <p:txBody>
          <a:bodyPr wrap="square">
            <a:spAutoFit/>
          </a:bodyPr>
          <a:lstStyle/>
          <a:p>
            <a:pPr defTabSz="457189"/>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14646A2D-2736-4278-89E5-DBEBA0393C54}"/>
              </a:ext>
            </a:extLst>
          </p:cNvPr>
          <p:cNvSpPr>
            <a:spLocks noGrp="1"/>
          </p:cNvSpPr>
          <p:nvPr>
            <p:ph type="body" idx="1"/>
          </p:nvPr>
        </p:nvSpPr>
        <p:spPr>
          <a:xfrm>
            <a:off x="115015" y="1023755"/>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19B82261-AD3A-0E18-B569-E2DE8B13986B}"/>
              </a:ext>
            </a:extLst>
          </p:cNvPr>
          <p:cNvSpPr>
            <a:spLocks noGrp="1"/>
          </p:cNvSpPr>
          <p:nvPr>
            <p:ph sz="half" idx="2"/>
          </p:nvPr>
        </p:nvSpPr>
        <p:spPr>
          <a:xfrm>
            <a:off x="115015" y="1164800"/>
            <a:ext cx="8828960" cy="3477447"/>
          </a:xfrm>
        </p:spPr>
        <p:txBody>
          <a:bodyPr/>
          <a:lstStyle/>
          <a:p>
            <a:pPr marL="0" indent="0">
              <a:buNone/>
            </a:pPr>
            <a:endParaRPr lang="en-US"/>
          </a:p>
          <a:p>
            <a:endParaRPr lang="en-US"/>
          </a:p>
          <a:p>
            <a:endParaRPr lang="en-US"/>
          </a:p>
        </p:txBody>
      </p:sp>
      <p:grpSp>
        <p:nvGrpSpPr>
          <p:cNvPr id="11" name="Group 10">
            <a:extLst>
              <a:ext uri="{FF2B5EF4-FFF2-40B4-BE49-F238E27FC236}">
                <a16:creationId xmlns:a16="http://schemas.microsoft.com/office/drawing/2014/main" id="{558FB047-46E5-2C6A-E2CF-29E21E416359}"/>
              </a:ext>
            </a:extLst>
          </p:cNvPr>
          <p:cNvGrpSpPr/>
          <p:nvPr/>
        </p:nvGrpSpPr>
        <p:grpSpPr>
          <a:xfrm>
            <a:off x="84923" y="1820336"/>
            <a:ext cx="1001404" cy="1298132"/>
            <a:chOff x="12364" y="-26979"/>
            <a:chExt cx="1313238" cy="1876054"/>
          </a:xfrm>
        </p:grpSpPr>
        <p:sp>
          <p:nvSpPr>
            <p:cNvPr id="12" name="Arrow: Chevron 11">
              <a:extLst>
                <a:ext uri="{FF2B5EF4-FFF2-40B4-BE49-F238E27FC236}">
                  <a16:creationId xmlns:a16="http://schemas.microsoft.com/office/drawing/2014/main" id="{E1E3B239-43D5-1C7F-AAE5-773E2370FCB4}"/>
                </a:ext>
              </a:extLst>
            </p:cNvPr>
            <p:cNvSpPr/>
            <p:nvPr/>
          </p:nvSpPr>
          <p:spPr>
            <a:xfrm rot="5400000">
              <a:off x="-269044" y="254429"/>
              <a:ext cx="1876054" cy="1313238"/>
            </a:xfrm>
            <a:prstGeom prst="chevron">
              <a:avLst/>
            </a:prstGeom>
            <a:solidFill>
              <a:srgbClr val="FFE600"/>
            </a:solidFill>
            <a:ln w="28575">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endParaRPr lang="en-US" sz="1350"/>
            </a:p>
          </p:txBody>
        </p:sp>
        <p:sp>
          <p:nvSpPr>
            <p:cNvPr id="13" name="Arrow: Chevron 4">
              <a:extLst>
                <a:ext uri="{FF2B5EF4-FFF2-40B4-BE49-F238E27FC236}">
                  <a16:creationId xmlns:a16="http://schemas.microsoft.com/office/drawing/2014/main" id="{A587DECB-8E8C-BD55-49AD-3F4C693D4AC2}"/>
                </a:ext>
              </a:extLst>
            </p:cNvPr>
            <p:cNvSpPr txBox="1"/>
            <p:nvPr/>
          </p:nvSpPr>
          <p:spPr>
            <a:xfrm>
              <a:off x="37022" y="730639"/>
              <a:ext cx="1198209" cy="5628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algn="ctr" defTabSz="400050">
                <a:spcBef>
                  <a:spcPct val="0"/>
                </a:spcBef>
                <a:spcAft>
                  <a:spcPct val="35000"/>
                </a:spcAft>
              </a:pPr>
              <a:r>
                <a:rPr lang="en-US" sz="1100" b="1">
                  <a:solidFill>
                    <a:schemeClr val="tx1"/>
                  </a:solidFill>
                  <a:latin typeface="Arial" panose="020B0604020202020204" pitchFamily="34" charset="0"/>
                  <a:cs typeface="Arial" panose="020B0604020202020204" pitchFamily="34" charset="0"/>
                </a:rPr>
                <a:t>CPTS</a:t>
              </a:r>
            </a:p>
          </p:txBody>
        </p:sp>
      </p:grpSp>
      <p:grpSp>
        <p:nvGrpSpPr>
          <p:cNvPr id="14" name="Group 13">
            <a:extLst>
              <a:ext uri="{FF2B5EF4-FFF2-40B4-BE49-F238E27FC236}">
                <a16:creationId xmlns:a16="http://schemas.microsoft.com/office/drawing/2014/main" id="{EBC57947-896F-AC36-EE4E-F5F420ADED16}"/>
              </a:ext>
            </a:extLst>
          </p:cNvPr>
          <p:cNvGrpSpPr/>
          <p:nvPr/>
        </p:nvGrpSpPr>
        <p:grpSpPr>
          <a:xfrm>
            <a:off x="75494" y="2722642"/>
            <a:ext cx="1001404" cy="1336508"/>
            <a:chOff x="-2" y="65249"/>
            <a:chExt cx="1313238" cy="1876054"/>
          </a:xfrm>
        </p:grpSpPr>
        <p:sp>
          <p:nvSpPr>
            <p:cNvPr id="15" name="Arrow: Chevron 14">
              <a:extLst>
                <a:ext uri="{FF2B5EF4-FFF2-40B4-BE49-F238E27FC236}">
                  <a16:creationId xmlns:a16="http://schemas.microsoft.com/office/drawing/2014/main" id="{D41E61EE-388A-74A4-02B5-AE591856397D}"/>
                </a:ext>
              </a:extLst>
            </p:cNvPr>
            <p:cNvSpPr/>
            <p:nvPr/>
          </p:nvSpPr>
          <p:spPr>
            <a:xfrm rot="5400000">
              <a:off x="-281410" y="346657"/>
              <a:ext cx="1876054" cy="1313238"/>
            </a:xfrm>
            <a:prstGeom prst="chevron">
              <a:avLst/>
            </a:prstGeom>
            <a:solidFill>
              <a:srgbClr val="FFE600"/>
            </a:solidFill>
            <a:ln w="28575">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endParaRPr lang="en-US" sz="1350"/>
            </a:p>
          </p:txBody>
        </p:sp>
        <p:sp>
          <p:nvSpPr>
            <p:cNvPr id="16" name="Arrow: Chevron 4">
              <a:extLst>
                <a:ext uri="{FF2B5EF4-FFF2-40B4-BE49-F238E27FC236}">
                  <a16:creationId xmlns:a16="http://schemas.microsoft.com/office/drawing/2014/main" id="{0B14B0E7-60D3-4512-CBDA-E513A257C95C}"/>
                </a:ext>
              </a:extLst>
            </p:cNvPr>
            <p:cNvSpPr txBox="1"/>
            <p:nvPr/>
          </p:nvSpPr>
          <p:spPr>
            <a:xfrm>
              <a:off x="51826" y="670260"/>
              <a:ext cx="1204951" cy="56281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5715" tIns="5715" rIns="5715" bIns="5715" numCol="1" spcCol="1270" anchor="ctr" anchorCtr="0">
              <a:noAutofit/>
            </a:bodyPr>
            <a:lstStyle/>
            <a:p>
              <a:pPr algn="ctr" defTabSz="400050">
                <a:spcBef>
                  <a:spcPct val="0"/>
                </a:spcBef>
                <a:spcAft>
                  <a:spcPct val="35000"/>
                </a:spcAft>
              </a:pPr>
              <a:endParaRPr lang="en-US" sz="1050" b="1">
                <a:solidFill>
                  <a:schemeClr val="tx1"/>
                </a:solidFill>
                <a:latin typeface="Acumin Pro" panose="020B0504020202020204" pitchFamily="34" charset="0"/>
              </a:endParaRPr>
            </a:p>
            <a:p>
              <a:pPr algn="ctr" defTabSz="400050">
                <a:spcBef>
                  <a:spcPct val="0"/>
                </a:spcBef>
                <a:spcAft>
                  <a:spcPct val="35000"/>
                </a:spcAft>
              </a:pPr>
              <a:r>
                <a:rPr lang="en-US" sz="1100" b="1">
                  <a:solidFill>
                    <a:schemeClr val="tx1"/>
                  </a:solidFill>
                  <a:latin typeface="Arial" panose="020B0604020202020204" pitchFamily="34" charset="0"/>
                  <a:cs typeface="Arial" panose="020B0604020202020204" pitchFamily="34" charset="0"/>
                </a:rPr>
                <a:t>FAO</a:t>
              </a:r>
            </a:p>
          </p:txBody>
        </p:sp>
      </p:grpSp>
      <p:grpSp>
        <p:nvGrpSpPr>
          <p:cNvPr id="23" name="Group 22">
            <a:extLst>
              <a:ext uri="{FF2B5EF4-FFF2-40B4-BE49-F238E27FC236}">
                <a16:creationId xmlns:a16="http://schemas.microsoft.com/office/drawing/2014/main" id="{F12DD4E6-A14F-EF79-DD78-9D949AE82E30}"/>
              </a:ext>
            </a:extLst>
          </p:cNvPr>
          <p:cNvGrpSpPr/>
          <p:nvPr/>
        </p:nvGrpSpPr>
        <p:grpSpPr>
          <a:xfrm>
            <a:off x="1178694" y="1824184"/>
            <a:ext cx="7706488" cy="804167"/>
            <a:chOff x="1313238" y="1677"/>
            <a:chExt cx="9735761" cy="1219435"/>
          </a:xfrm>
          <a:solidFill>
            <a:schemeClr val="bg1"/>
          </a:solidFill>
          <a:scene3d>
            <a:camera prst="orthographicFront">
              <a:rot lat="0" lon="0" rev="0"/>
            </a:camera>
            <a:lightRig rig="brightRoom" dir="t">
              <a:rot lat="0" lon="0" rev="600000"/>
            </a:lightRig>
          </a:scene3d>
        </p:grpSpPr>
        <p:sp>
          <p:nvSpPr>
            <p:cNvPr id="24" name="Rectangle: Top Corners Rounded 23">
              <a:extLst>
                <a:ext uri="{FF2B5EF4-FFF2-40B4-BE49-F238E27FC236}">
                  <a16:creationId xmlns:a16="http://schemas.microsoft.com/office/drawing/2014/main" id="{CBFE412E-C890-A1E3-2333-953939379A11}"/>
                </a:ext>
              </a:extLst>
            </p:cNvPr>
            <p:cNvSpPr/>
            <p:nvPr/>
          </p:nvSpPr>
          <p:spPr>
            <a:xfrm rot="5400000">
              <a:off x="5571401" y="-4256486"/>
              <a:ext cx="1219435" cy="9735761"/>
            </a:xfrm>
            <a:prstGeom prst="round2SameRect">
              <a:avLst/>
            </a:prstGeom>
            <a:grpFill/>
            <a:ln w="50800">
              <a:noFill/>
            </a:ln>
            <a:effectLst>
              <a:outerShdw blurRad="57785" dist="33020" dir="3180000" algn="ctr">
                <a:srgbClr val="000000">
                  <a:alpha val="30000"/>
                </a:srgbClr>
              </a:outerShdw>
            </a:effectLst>
            <a:sp3d prstMaterial="metal">
              <a:bevelT w="38100" h="57150" prst="angle"/>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sz="1350"/>
            </a:p>
          </p:txBody>
        </p:sp>
        <p:sp>
          <p:nvSpPr>
            <p:cNvPr id="25" name="Rectangle: Top Corners Rounded 6">
              <a:extLst>
                <a:ext uri="{FF2B5EF4-FFF2-40B4-BE49-F238E27FC236}">
                  <a16:creationId xmlns:a16="http://schemas.microsoft.com/office/drawing/2014/main" id="{2DDE8F94-BE72-C1B4-7F81-FC40A60884D0}"/>
                </a:ext>
              </a:extLst>
            </p:cNvPr>
            <p:cNvSpPr txBox="1"/>
            <p:nvPr/>
          </p:nvSpPr>
          <p:spPr>
            <a:xfrm>
              <a:off x="1322806" y="61203"/>
              <a:ext cx="9676233" cy="1100379"/>
            </a:xfrm>
            <a:prstGeom prst="rect">
              <a:avLst/>
            </a:prstGeom>
            <a:grpFill/>
            <a:ln w="28575">
              <a:solidFill>
                <a:schemeClr val="tx1"/>
              </a:solidFill>
            </a:ln>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indent="-342900" defTabSz="800100">
                <a:lnSpc>
                  <a:spcPct val="90000"/>
                </a:lnSpc>
                <a:spcBef>
                  <a:spcPct val="0"/>
                </a:spcBef>
                <a:spcAft>
                  <a:spcPct val="15000"/>
                </a:spcAft>
              </a:pPr>
              <a:r>
                <a:rPr lang="en-US" sz="1100">
                  <a:solidFill>
                    <a:schemeClr val="tx1"/>
                  </a:solidFill>
                  <a:latin typeface="Arial" panose="020B0604020202020204" pitchFamily="34" charset="0"/>
                  <a:cs typeface="Arial" panose="020B0604020202020204" pitchFamily="34" charset="0"/>
                </a:rPr>
                <a:t>Every new member is offered PT at POS.  When they choose not to get started right away with a personal trainer, we then offer them a complimentary session as an orientation to our gym.  This is an important start to their fitness journey and introduction to the gym, that includes INBODY scan, DEMOTU reading, and workout.  Goal is to book this today for their first workout.</a:t>
              </a:r>
            </a:p>
          </p:txBody>
        </p:sp>
      </p:grpSp>
      <p:grpSp>
        <p:nvGrpSpPr>
          <p:cNvPr id="26" name="Group 25">
            <a:extLst>
              <a:ext uri="{FF2B5EF4-FFF2-40B4-BE49-F238E27FC236}">
                <a16:creationId xmlns:a16="http://schemas.microsoft.com/office/drawing/2014/main" id="{3AD2E3E7-1DE8-63CF-CA37-74F7FA258599}"/>
              </a:ext>
            </a:extLst>
          </p:cNvPr>
          <p:cNvGrpSpPr/>
          <p:nvPr/>
        </p:nvGrpSpPr>
        <p:grpSpPr>
          <a:xfrm>
            <a:off x="1172276" y="2732287"/>
            <a:ext cx="7706488" cy="804167"/>
            <a:chOff x="1313238" y="1677"/>
            <a:chExt cx="9735761" cy="1219435"/>
          </a:xfrm>
          <a:solidFill>
            <a:schemeClr val="bg1"/>
          </a:solidFill>
          <a:scene3d>
            <a:camera prst="orthographicFront">
              <a:rot lat="0" lon="0" rev="0"/>
            </a:camera>
            <a:lightRig rig="brightRoom" dir="t">
              <a:rot lat="0" lon="0" rev="600000"/>
            </a:lightRig>
          </a:scene3d>
        </p:grpSpPr>
        <p:sp>
          <p:nvSpPr>
            <p:cNvPr id="27" name="Rectangle: Top Corners Rounded 26">
              <a:extLst>
                <a:ext uri="{FF2B5EF4-FFF2-40B4-BE49-F238E27FC236}">
                  <a16:creationId xmlns:a16="http://schemas.microsoft.com/office/drawing/2014/main" id="{33AB561D-1866-B478-89EF-FFFDFE4884A0}"/>
                </a:ext>
              </a:extLst>
            </p:cNvPr>
            <p:cNvSpPr/>
            <p:nvPr/>
          </p:nvSpPr>
          <p:spPr>
            <a:xfrm rot="5400000">
              <a:off x="5571401" y="-4256486"/>
              <a:ext cx="1219435" cy="9735761"/>
            </a:xfrm>
            <a:prstGeom prst="round2SameRect">
              <a:avLst/>
            </a:prstGeom>
            <a:grpFill/>
            <a:ln w="50800">
              <a:noFill/>
            </a:ln>
            <a:effectLst>
              <a:outerShdw blurRad="57785" dist="33020" dir="3180000" algn="ctr">
                <a:srgbClr val="000000">
                  <a:alpha val="30000"/>
                </a:srgbClr>
              </a:outerShdw>
            </a:effectLst>
            <a:sp3d prstMaterial="metal">
              <a:bevelT w="38100" h="57150" prst="angle"/>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sz="1350"/>
            </a:p>
          </p:txBody>
        </p:sp>
        <p:sp>
          <p:nvSpPr>
            <p:cNvPr id="28" name="Rectangle: Top Corners Rounded 6">
              <a:extLst>
                <a:ext uri="{FF2B5EF4-FFF2-40B4-BE49-F238E27FC236}">
                  <a16:creationId xmlns:a16="http://schemas.microsoft.com/office/drawing/2014/main" id="{CA3294C9-4582-93FC-DB6D-AF0BCBE1BBB9}"/>
                </a:ext>
              </a:extLst>
            </p:cNvPr>
            <p:cNvSpPr txBox="1"/>
            <p:nvPr/>
          </p:nvSpPr>
          <p:spPr>
            <a:xfrm>
              <a:off x="1323947" y="35537"/>
              <a:ext cx="9676233" cy="1100378"/>
            </a:xfrm>
            <a:prstGeom prst="rect">
              <a:avLst/>
            </a:prstGeom>
            <a:grpFill/>
            <a:ln w="28575">
              <a:solidFill>
                <a:schemeClr val="tx1"/>
              </a:solidFill>
            </a:ln>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marL="214313" indent="-214313" defTabSz="800100">
                <a:lnSpc>
                  <a:spcPct val="90000"/>
                </a:lnSpc>
                <a:spcBef>
                  <a:spcPct val="0"/>
                </a:spcBef>
                <a:spcAft>
                  <a:spcPct val="15000"/>
                </a:spcAft>
                <a:buFont typeface="Arial" panose="020B0604020202020204" pitchFamily="34" charset="0"/>
                <a:buChar char="•"/>
              </a:pPr>
              <a:r>
                <a:rPr lang="en-US" sz="1200">
                  <a:solidFill>
                    <a:schemeClr val="tx1"/>
                  </a:solidFill>
                  <a:latin typeface="Acumin Pro" panose="020B0504020202020204" pitchFamily="34" charset="0"/>
                </a:rPr>
                <a:t>   </a:t>
              </a:r>
              <a:r>
                <a:rPr lang="en-US" sz="1100">
                  <a:solidFill>
                    <a:schemeClr val="tx1"/>
                  </a:solidFill>
                  <a:latin typeface="Arial" panose="020B0604020202020204" pitchFamily="34" charset="0"/>
                  <a:cs typeface="Arial" panose="020B0604020202020204" pitchFamily="34" charset="0"/>
                </a:rPr>
                <a:t>Ensure that we offer our family plan/rate and educate new member of benefits &amp; value</a:t>
              </a:r>
            </a:p>
            <a:p>
              <a:pPr indent="-342900" defTabSz="800100">
                <a:lnSpc>
                  <a:spcPct val="90000"/>
                </a:lnSpc>
                <a:spcBef>
                  <a:spcPct val="0"/>
                </a:spcBef>
                <a:spcAft>
                  <a:spcPct val="15000"/>
                </a:spcAft>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Statistics prove that you achieve goals and sustain consistency when working out with a friend or family member</a:t>
              </a:r>
            </a:p>
            <a:p>
              <a:pPr indent="-342900" defTabSz="800100">
                <a:lnSpc>
                  <a:spcPct val="90000"/>
                </a:lnSpc>
                <a:spcBef>
                  <a:spcPct val="0"/>
                </a:spcBef>
                <a:spcAft>
                  <a:spcPct val="15000"/>
                </a:spcAft>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$5 off retail rate, no contract, &amp; does not include an annual fee </a:t>
              </a:r>
            </a:p>
          </p:txBody>
        </p:sp>
      </p:grpSp>
      <p:grpSp>
        <p:nvGrpSpPr>
          <p:cNvPr id="29" name="Group 28">
            <a:extLst>
              <a:ext uri="{FF2B5EF4-FFF2-40B4-BE49-F238E27FC236}">
                <a16:creationId xmlns:a16="http://schemas.microsoft.com/office/drawing/2014/main" id="{004DCC6A-EFFD-F421-92A0-69DBEADD8F3F}"/>
              </a:ext>
            </a:extLst>
          </p:cNvPr>
          <p:cNvGrpSpPr/>
          <p:nvPr/>
        </p:nvGrpSpPr>
        <p:grpSpPr>
          <a:xfrm>
            <a:off x="1157193" y="3623818"/>
            <a:ext cx="7706488" cy="804167"/>
            <a:chOff x="1313238" y="1677"/>
            <a:chExt cx="9735761" cy="1219435"/>
          </a:xfrm>
          <a:solidFill>
            <a:schemeClr val="bg1"/>
          </a:solidFill>
          <a:scene3d>
            <a:camera prst="orthographicFront">
              <a:rot lat="0" lon="0" rev="0"/>
            </a:camera>
            <a:lightRig rig="brightRoom" dir="t">
              <a:rot lat="0" lon="0" rev="600000"/>
            </a:lightRig>
          </a:scene3d>
        </p:grpSpPr>
        <p:sp>
          <p:nvSpPr>
            <p:cNvPr id="30" name="Rectangle: Top Corners Rounded 29">
              <a:extLst>
                <a:ext uri="{FF2B5EF4-FFF2-40B4-BE49-F238E27FC236}">
                  <a16:creationId xmlns:a16="http://schemas.microsoft.com/office/drawing/2014/main" id="{B70F7F51-F7B3-4936-AFB0-5FF95AA0E694}"/>
                </a:ext>
              </a:extLst>
            </p:cNvPr>
            <p:cNvSpPr/>
            <p:nvPr/>
          </p:nvSpPr>
          <p:spPr>
            <a:xfrm rot="5400000">
              <a:off x="5571401" y="-4256486"/>
              <a:ext cx="1219435" cy="9735761"/>
            </a:xfrm>
            <a:prstGeom prst="round2SameRect">
              <a:avLst/>
            </a:prstGeom>
            <a:grpFill/>
            <a:ln w="28575">
              <a:noFill/>
            </a:ln>
            <a:effectLst>
              <a:outerShdw blurRad="57785" dist="33020" dir="3180000" algn="ctr">
                <a:srgbClr val="000000">
                  <a:alpha val="30000"/>
                </a:srgbClr>
              </a:outerShdw>
            </a:effectLst>
            <a:sp3d prstMaterial="metal">
              <a:bevelT w="38100" h="57150" prst="angle"/>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US" sz="1350"/>
            </a:p>
          </p:txBody>
        </p:sp>
        <p:sp>
          <p:nvSpPr>
            <p:cNvPr id="31" name="Rectangle: Top Corners Rounded 6">
              <a:extLst>
                <a:ext uri="{FF2B5EF4-FFF2-40B4-BE49-F238E27FC236}">
                  <a16:creationId xmlns:a16="http://schemas.microsoft.com/office/drawing/2014/main" id="{FE41AF20-0BF1-B3E6-861C-F8C4A0FC24BE}"/>
                </a:ext>
              </a:extLst>
            </p:cNvPr>
            <p:cNvSpPr txBox="1"/>
            <p:nvPr/>
          </p:nvSpPr>
          <p:spPr>
            <a:xfrm>
              <a:off x="1313238" y="61205"/>
              <a:ext cx="9676233" cy="1100379"/>
            </a:xfrm>
            <a:prstGeom prst="rect">
              <a:avLst/>
            </a:prstGeom>
            <a:grpFill/>
            <a:ln w="28575">
              <a:solidFill>
                <a:schemeClr val="tx1"/>
              </a:solidFill>
            </a:ln>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28016" tIns="11430" rIns="11430" bIns="11430" numCol="1" spcCol="1270" anchor="ctr" anchorCtr="0">
              <a:noAutofit/>
            </a:bodyPr>
            <a:lstStyle/>
            <a:p>
              <a:pPr indent="-342900" defTabSz="800100">
                <a:lnSpc>
                  <a:spcPct val="90000"/>
                </a:lnSpc>
                <a:spcBef>
                  <a:spcPct val="0"/>
                </a:spcBef>
                <a:spcAft>
                  <a:spcPct val="15000"/>
                </a:spcAft>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By becoming a new member today, this allows for 20% off R&amp;C in your first week</a:t>
              </a:r>
            </a:p>
            <a:p>
              <a:pPr indent="-342900" defTabSz="800100">
                <a:lnSpc>
                  <a:spcPct val="90000"/>
                </a:lnSpc>
                <a:spcBef>
                  <a:spcPct val="0"/>
                </a:spcBef>
                <a:spcAft>
                  <a:spcPct val="15000"/>
                </a:spcAft>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Introduce &amp; educate on GGN products (pre-workout &amp; creatine gummies)</a:t>
              </a:r>
            </a:p>
            <a:p>
              <a:pPr indent="-342900" defTabSz="800100">
                <a:lnSpc>
                  <a:spcPct val="90000"/>
                </a:lnSpc>
                <a:spcBef>
                  <a:spcPct val="0"/>
                </a:spcBef>
                <a:spcAft>
                  <a:spcPct val="15000"/>
                </a:spcAft>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Highlight  or showcase a new retail shirt, hoody, bag/cap</a:t>
              </a:r>
            </a:p>
          </p:txBody>
        </p:sp>
      </p:grpSp>
      <p:sp>
        <p:nvSpPr>
          <p:cNvPr id="37" name="TextBox 36">
            <a:extLst>
              <a:ext uri="{FF2B5EF4-FFF2-40B4-BE49-F238E27FC236}">
                <a16:creationId xmlns:a16="http://schemas.microsoft.com/office/drawing/2014/main" id="{AA834082-FB03-2D8C-3B3C-D6E6F4D162C0}"/>
              </a:ext>
            </a:extLst>
          </p:cNvPr>
          <p:cNvSpPr txBox="1"/>
          <p:nvPr/>
        </p:nvSpPr>
        <p:spPr>
          <a:xfrm>
            <a:off x="-84802" y="872248"/>
            <a:ext cx="8948484" cy="784830"/>
          </a:xfrm>
          <a:prstGeom prst="rect">
            <a:avLst/>
          </a:prstGeom>
          <a:noFill/>
        </p:spPr>
        <p:txBody>
          <a:bodyPr wrap="square" rtlCol="0">
            <a:spAutoFit/>
          </a:bodyPr>
          <a:lstStyle/>
          <a:p>
            <a:pPr lvl="1" algn="just"/>
            <a:endParaRPr lang="en-US" sz="1200" b="1">
              <a:latin typeface="Arial" panose="020B0604020202020204" pitchFamily="34" charset="0"/>
              <a:cs typeface="Arial" panose="020B0604020202020204" pitchFamily="34" charset="0"/>
            </a:endParaRPr>
          </a:p>
          <a:p>
            <a:pPr lvl="1" algn="just"/>
            <a:endParaRPr lang="en-US" sz="1100" b="1">
              <a:latin typeface="Arial" panose="020B0604020202020204" pitchFamily="34" charset="0"/>
              <a:cs typeface="Arial" panose="020B0604020202020204" pitchFamily="34" charset="0"/>
            </a:endParaRPr>
          </a:p>
          <a:p>
            <a:pPr lvl="1" algn="just"/>
            <a:r>
              <a:rPr lang="en-US" sz="1100">
                <a:latin typeface="Arial" panose="020B0604020202020204" pitchFamily="34" charset="0"/>
                <a:cs typeface="Arial" panose="020B0604020202020204" pitchFamily="34" charset="0"/>
              </a:rPr>
              <a:t>WIN WHEN YOU MISS - Almost to the finish line…don’t skip these 3 steps: fight sales fatigue by building value and continuing to leverage service culture to our new members with educating them on the following… </a:t>
            </a:r>
          </a:p>
        </p:txBody>
      </p:sp>
      <p:sp>
        <p:nvSpPr>
          <p:cNvPr id="38" name="TextBox 37">
            <a:extLst>
              <a:ext uri="{FF2B5EF4-FFF2-40B4-BE49-F238E27FC236}">
                <a16:creationId xmlns:a16="http://schemas.microsoft.com/office/drawing/2014/main" id="{61EEC543-2C1B-F23B-E4AE-141F426FFD23}"/>
              </a:ext>
            </a:extLst>
          </p:cNvPr>
          <p:cNvSpPr txBox="1"/>
          <p:nvPr/>
        </p:nvSpPr>
        <p:spPr>
          <a:xfrm>
            <a:off x="1675301" y="4603607"/>
            <a:ext cx="6653317" cy="261610"/>
          </a:xfrm>
          <a:prstGeom prst="rect">
            <a:avLst/>
          </a:prstGeom>
          <a:noFill/>
        </p:spPr>
        <p:txBody>
          <a:bodyPr wrap="square" rtlCol="0">
            <a:spAutoFit/>
          </a:bodyPr>
          <a:lstStyle/>
          <a:p>
            <a:r>
              <a:rPr lang="en-US" sz="1100" b="1">
                <a:latin typeface="Arial" panose="020B0604020202020204" pitchFamily="34" charset="0"/>
                <a:cs typeface="Arial" panose="020B0604020202020204" pitchFamily="34" charset="0"/>
              </a:rPr>
              <a:t>            Transition to wrapping up with the GG APP...</a:t>
            </a:r>
          </a:p>
        </p:txBody>
      </p:sp>
      <p:sp>
        <p:nvSpPr>
          <p:cNvPr id="2" name="Arrow: Chevron 1">
            <a:extLst>
              <a:ext uri="{FF2B5EF4-FFF2-40B4-BE49-F238E27FC236}">
                <a16:creationId xmlns:a16="http://schemas.microsoft.com/office/drawing/2014/main" id="{C0F4373C-CB63-3057-ACB9-084F4B97DBCC}"/>
              </a:ext>
            </a:extLst>
          </p:cNvPr>
          <p:cNvSpPr/>
          <p:nvPr/>
        </p:nvSpPr>
        <p:spPr>
          <a:xfrm rot="5400000">
            <a:off x="-75402" y="3822934"/>
            <a:ext cx="1271946" cy="970155"/>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 name="TextBox 2">
            <a:extLst>
              <a:ext uri="{FF2B5EF4-FFF2-40B4-BE49-F238E27FC236}">
                <a16:creationId xmlns:a16="http://schemas.microsoft.com/office/drawing/2014/main" id="{D97CC582-4023-F9AA-97DE-29697C4F5667}"/>
              </a:ext>
            </a:extLst>
          </p:cNvPr>
          <p:cNvSpPr txBox="1"/>
          <p:nvPr/>
        </p:nvSpPr>
        <p:spPr>
          <a:xfrm>
            <a:off x="109539" y="4177206"/>
            <a:ext cx="929781" cy="261610"/>
          </a:xfrm>
          <a:prstGeom prst="rect">
            <a:avLst/>
          </a:prstGeom>
          <a:noFill/>
        </p:spPr>
        <p:txBody>
          <a:bodyPr wrap="square" rtlCol="0">
            <a:spAutoFit/>
          </a:bodyPr>
          <a:lstStyle/>
          <a:p>
            <a:r>
              <a:rPr lang="en-US" sz="1100" b="1">
                <a:latin typeface="Arial" panose="020B0604020202020204" pitchFamily="34" charset="0"/>
                <a:cs typeface="Arial" panose="020B0604020202020204" pitchFamily="34" charset="0"/>
              </a:rPr>
              <a:t>GGN &amp; R/C</a:t>
            </a:r>
          </a:p>
        </p:txBody>
      </p:sp>
      <p:sp>
        <p:nvSpPr>
          <p:cNvPr id="7" name="Rectangle 6">
            <a:extLst>
              <a:ext uri="{FF2B5EF4-FFF2-40B4-BE49-F238E27FC236}">
                <a16:creationId xmlns:a16="http://schemas.microsoft.com/office/drawing/2014/main" id="{C88B76D7-6647-A9C2-ED31-4134E042281A}"/>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C36E135-1A21-9CFC-0F80-74BC2B6F4383}"/>
              </a:ext>
            </a:extLst>
          </p:cNvPr>
          <p:cNvSpPr/>
          <p:nvPr/>
        </p:nvSpPr>
        <p:spPr>
          <a:xfrm rot="5400000">
            <a:off x="8420446" y="4419946"/>
            <a:ext cx="725654" cy="721453"/>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10;&#10;Description automatically generated">
            <a:extLst>
              <a:ext uri="{FF2B5EF4-FFF2-40B4-BE49-F238E27FC236}">
                <a16:creationId xmlns:a16="http://schemas.microsoft.com/office/drawing/2014/main" id="{04ED540C-9729-CA3C-4592-B9D82026204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97073" y="4594689"/>
            <a:ext cx="396854" cy="396854"/>
          </a:xfrm>
          <a:prstGeom prst="rect">
            <a:avLst/>
          </a:prstGeom>
        </p:spPr>
      </p:pic>
      <p:sp>
        <p:nvSpPr>
          <p:cNvPr id="4" name="TextBox 3">
            <a:extLst>
              <a:ext uri="{FF2B5EF4-FFF2-40B4-BE49-F238E27FC236}">
                <a16:creationId xmlns:a16="http://schemas.microsoft.com/office/drawing/2014/main" id="{41C7DF69-B59B-EDB8-1790-0C83B4D3056E}"/>
              </a:ext>
            </a:extLst>
          </p:cNvPr>
          <p:cNvSpPr txBox="1"/>
          <p:nvPr/>
        </p:nvSpPr>
        <p:spPr>
          <a:xfrm>
            <a:off x="560570" y="789958"/>
            <a:ext cx="7547972" cy="461665"/>
          </a:xfrm>
          <a:prstGeom prst="rect">
            <a:avLst/>
          </a:prstGeom>
          <a:noFill/>
        </p:spPr>
        <p:txBody>
          <a:bodyPr wrap="square" lIns="91440" tIns="45720" rIns="91440" bIns="45720" anchor="t">
            <a:spAutoFit/>
          </a:bodyPr>
          <a:lstStyle/>
          <a:p>
            <a:r>
              <a:rPr lang="en-US" sz="2400" b="1">
                <a:latin typeface="Arial"/>
                <a:cs typeface="Arial"/>
              </a:rPr>
              <a:t>OUR SERVICE: APOS/ POS CLOSE</a:t>
            </a:r>
          </a:p>
        </p:txBody>
      </p:sp>
    </p:spTree>
    <p:extLst>
      <p:ext uri="{BB962C8B-B14F-4D97-AF65-F5344CB8AC3E}">
        <p14:creationId xmlns:p14="http://schemas.microsoft.com/office/powerpoint/2010/main" val="508262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C79839-051A-DDBE-8D92-1163B778B74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E1803F54-E281-EF40-678A-F79548847886}"/>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7" name="Rectangle 6">
            <a:extLst>
              <a:ext uri="{FF2B5EF4-FFF2-40B4-BE49-F238E27FC236}">
                <a16:creationId xmlns:a16="http://schemas.microsoft.com/office/drawing/2014/main" id="{08963145-18A0-0629-681D-D6DB3156C205}"/>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E6823D5-D613-6B1C-59FC-A7A5EBB3A29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57C13270-E7CE-C072-B0AD-9D6F5B8F716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pic>
        <p:nvPicPr>
          <p:cNvPr id="2" name="Picture 1">
            <a:extLst>
              <a:ext uri="{FF2B5EF4-FFF2-40B4-BE49-F238E27FC236}">
                <a16:creationId xmlns:a16="http://schemas.microsoft.com/office/drawing/2014/main" id="{6C1D1413-4D04-1F6A-E06A-B65C025C9BEB}"/>
              </a:ext>
            </a:extLst>
          </p:cNvPr>
          <p:cNvPicPr>
            <a:picLocks noChangeAspect="1"/>
          </p:cNvPicPr>
          <p:nvPr/>
        </p:nvPicPr>
        <p:blipFill>
          <a:blip r:embed="rId5"/>
          <a:stretch>
            <a:fillRect/>
          </a:stretch>
        </p:blipFill>
        <p:spPr>
          <a:xfrm>
            <a:off x="6288628" y="1921196"/>
            <a:ext cx="1353429" cy="2926334"/>
          </a:xfrm>
          <a:prstGeom prst="rect">
            <a:avLst/>
          </a:prstGeom>
        </p:spPr>
      </p:pic>
      <p:pic>
        <p:nvPicPr>
          <p:cNvPr id="3" name="Picture 2">
            <a:extLst>
              <a:ext uri="{FF2B5EF4-FFF2-40B4-BE49-F238E27FC236}">
                <a16:creationId xmlns:a16="http://schemas.microsoft.com/office/drawing/2014/main" id="{DF673A09-C579-8118-018E-0AE795251B17}"/>
              </a:ext>
            </a:extLst>
          </p:cNvPr>
          <p:cNvPicPr>
            <a:picLocks noChangeAspect="1"/>
          </p:cNvPicPr>
          <p:nvPr/>
        </p:nvPicPr>
        <p:blipFill>
          <a:blip r:embed="rId6"/>
          <a:stretch>
            <a:fillRect/>
          </a:stretch>
        </p:blipFill>
        <p:spPr>
          <a:xfrm>
            <a:off x="4279369" y="2101332"/>
            <a:ext cx="1457070" cy="3042168"/>
          </a:xfrm>
          <a:prstGeom prst="rect">
            <a:avLst/>
          </a:prstGeom>
        </p:spPr>
      </p:pic>
      <p:pic>
        <p:nvPicPr>
          <p:cNvPr id="8" name="Picture 7">
            <a:extLst>
              <a:ext uri="{FF2B5EF4-FFF2-40B4-BE49-F238E27FC236}">
                <a16:creationId xmlns:a16="http://schemas.microsoft.com/office/drawing/2014/main" id="{933B0038-D2F8-E8E8-48F6-CF6A3A99FDE3}"/>
              </a:ext>
            </a:extLst>
          </p:cNvPr>
          <p:cNvPicPr>
            <a:picLocks noChangeAspect="1"/>
          </p:cNvPicPr>
          <p:nvPr/>
        </p:nvPicPr>
        <p:blipFill>
          <a:blip r:embed="rId7"/>
          <a:stretch>
            <a:fillRect/>
          </a:stretch>
        </p:blipFill>
        <p:spPr>
          <a:xfrm>
            <a:off x="2256183" y="2079706"/>
            <a:ext cx="1316850" cy="2767824"/>
          </a:xfrm>
          <a:prstGeom prst="rect">
            <a:avLst/>
          </a:prstGeom>
        </p:spPr>
      </p:pic>
      <p:pic>
        <p:nvPicPr>
          <p:cNvPr id="9" name="Picture 8">
            <a:extLst>
              <a:ext uri="{FF2B5EF4-FFF2-40B4-BE49-F238E27FC236}">
                <a16:creationId xmlns:a16="http://schemas.microsoft.com/office/drawing/2014/main" id="{E5E3B3D7-64FB-51C1-861A-2850C8E35DEA}"/>
              </a:ext>
            </a:extLst>
          </p:cNvPr>
          <p:cNvPicPr>
            <a:picLocks noChangeAspect="1"/>
          </p:cNvPicPr>
          <p:nvPr/>
        </p:nvPicPr>
        <p:blipFill>
          <a:blip r:embed="rId8"/>
          <a:stretch>
            <a:fillRect/>
          </a:stretch>
        </p:blipFill>
        <p:spPr>
          <a:xfrm>
            <a:off x="365760" y="2079706"/>
            <a:ext cx="1347333" cy="2877561"/>
          </a:xfrm>
          <a:prstGeom prst="rect">
            <a:avLst/>
          </a:prstGeom>
        </p:spPr>
      </p:pic>
      <p:sp>
        <p:nvSpPr>
          <p:cNvPr id="12" name="TextBox 11">
            <a:extLst>
              <a:ext uri="{FF2B5EF4-FFF2-40B4-BE49-F238E27FC236}">
                <a16:creationId xmlns:a16="http://schemas.microsoft.com/office/drawing/2014/main" id="{8D1355D0-009A-DAE5-8B01-9DD1B93615D2}"/>
              </a:ext>
            </a:extLst>
          </p:cNvPr>
          <p:cNvSpPr txBox="1"/>
          <p:nvPr/>
        </p:nvSpPr>
        <p:spPr>
          <a:xfrm>
            <a:off x="-59634" y="1258501"/>
            <a:ext cx="4631634" cy="600677"/>
          </a:xfrm>
          <a:prstGeom prst="rect">
            <a:avLst/>
          </a:prstGeom>
          <a:noFill/>
        </p:spPr>
        <p:txBody>
          <a:bodyPr wrap="square">
            <a:spAutoFit/>
          </a:bodyPr>
          <a:lstStyle/>
          <a:p>
            <a:pPr marL="514350" marR="0" lvl="1" indent="-171450" algn="just"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cumin Pro" panose="020B0504020202020204" pitchFamily="34" charset="0"/>
                <a:ea typeface="+mn-ea"/>
                <a:cs typeface="+mn-cs"/>
              </a:rPr>
              <a:t>Ask member to download the app before they leave</a:t>
            </a:r>
          </a:p>
          <a:p>
            <a:pPr marL="514350" marR="0" lvl="1" indent="-171450" algn="just"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prstClr val="black"/>
                </a:solidFill>
                <a:effectLst/>
                <a:uLnTx/>
                <a:uFillTx/>
                <a:latin typeface="Acumin Pro" panose="020B0504020202020204" pitchFamily="34" charset="0"/>
                <a:ea typeface="+mn-ea"/>
                <a:cs typeface="+mn-cs"/>
              </a:rPr>
              <a:t>Highlight some of the apps features: easy check-in with barcode, find &amp; book a class, manage your account</a:t>
            </a:r>
          </a:p>
        </p:txBody>
      </p:sp>
      <p:sp>
        <p:nvSpPr>
          <p:cNvPr id="4" name="TextBox 3">
            <a:extLst>
              <a:ext uri="{FF2B5EF4-FFF2-40B4-BE49-F238E27FC236}">
                <a16:creationId xmlns:a16="http://schemas.microsoft.com/office/drawing/2014/main" id="{CDC6158B-1E5F-0FB8-CC03-7BDF7721B34D}"/>
              </a:ext>
            </a:extLst>
          </p:cNvPr>
          <p:cNvSpPr txBox="1"/>
          <p:nvPr/>
        </p:nvSpPr>
        <p:spPr>
          <a:xfrm>
            <a:off x="505383" y="796836"/>
            <a:ext cx="7547972" cy="461665"/>
          </a:xfrm>
          <a:prstGeom prst="rect">
            <a:avLst/>
          </a:prstGeom>
          <a:noFill/>
        </p:spPr>
        <p:txBody>
          <a:bodyPr wrap="square" lIns="91440" tIns="45720" rIns="91440" bIns="45720" anchor="t">
            <a:spAutoFit/>
          </a:bodyPr>
          <a:lstStyle/>
          <a:p>
            <a:r>
              <a:rPr lang="en-US" sz="2400" b="1">
                <a:latin typeface="Arial"/>
                <a:cs typeface="Arial"/>
              </a:rPr>
              <a:t>OUR SERVICE: GOLD’S GYM APP</a:t>
            </a:r>
          </a:p>
        </p:txBody>
      </p:sp>
    </p:spTree>
    <p:extLst>
      <p:ext uri="{BB962C8B-B14F-4D97-AF65-F5344CB8AC3E}">
        <p14:creationId xmlns:p14="http://schemas.microsoft.com/office/powerpoint/2010/main" val="5455936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534EDE-3008-F649-A94B-A80CA0A9FFF4}"/>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46775BDA-AC0A-6773-6BBF-D445D8B5ABF9}"/>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7" name="Rectangle 6">
            <a:extLst>
              <a:ext uri="{FF2B5EF4-FFF2-40B4-BE49-F238E27FC236}">
                <a16:creationId xmlns:a16="http://schemas.microsoft.com/office/drawing/2014/main" id="{6B3CDE08-6583-C25B-E7C2-51E65D2E69D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4870106-B83A-D36A-29A3-D28C89ED676B}"/>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12D5CEAD-9EF2-7FC2-8ECE-DD777398F6D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14" name="TextBox 13">
            <a:extLst>
              <a:ext uri="{FF2B5EF4-FFF2-40B4-BE49-F238E27FC236}">
                <a16:creationId xmlns:a16="http://schemas.microsoft.com/office/drawing/2014/main" id="{BA3CC24D-8B12-E145-7761-92F66B70494D}"/>
              </a:ext>
            </a:extLst>
          </p:cNvPr>
          <p:cNvSpPr txBox="1"/>
          <p:nvPr/>
        </p:nvSpPr>
        <p:spPr>
          <a:xfrm>
            <a:off x="237711" y="1344769"/>
            <a:ext cx="734952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Calibri"/>
                <a:cs typeface="Calibri"/>
              </a:rPr>
              <a:t>   SHOW APPRECIATION FOR THEIR BUSINESS</a:t>
            </a:r>
          </a:p>
        </p:txBody>
      </p:sp>
      <p:sp>
        <p:nvSpPr>
          <p:cNvPr id="4" name="Content Placeholder 7">
            <a:extLst>
              <a:ext uri="{FF2B5EF4-FFF2-40B4-BE49-F238E27FC236}">
                <a16:creationId xmlns:a16="http://schemas.microsoft.com/office/drawing/2014/main" id="{C88D9D78-1019-297A-24CC-F012BCC73F57}"/>
              </a:ext>
            </a:extLst>
          </p:cNvPr>
          <p:cNvSpPr>
            <a:spLocks noGrp="1"/>
          </p:cNvSpPr>
          <p:nvPr>
            <p:ph sz="half" idx="2"/>
          </p:nvPr>
        </p:nvSpPr>
        <p:spPr>
          <a:xfrm>
            <a:off x="400884" y="2006110"/>
            <a:ext cx="4694988" cy="1999352"/>
          </a:xfrm>
        </p:spPr>
        <p:txBody>
          <a:bodyPr>
            <a:normAutofit/>
          </a:bodyPr>
          <a:lstStyle/>
          <a:p>
            <a:pPr marL="0" indent="0">
              <a:buNone/>
            </a:pPr>
            <a:r>
              <a:rPr lang="en-US" sz="1100" u="sng">
                <a:latin typeface="Arial" panose="020B0604020202020204" pitchFamily="34" charset="0"/>
                <a:cs typeface="Arial" panose="020B0604020202020204" pitchFamily="34" charset="0"/>
              </a:rPr>
              <a:t>WE ARE IN THE BUSINESS OF CHANGING LIVES</a:t>
            </a:r>
          </a:p>
          <a:p>
            <a:r>
              <a:rPr lang="en-US" sz="1100">
                <a:latin typeface="Arial" panose="020B0604020202020204" pitchFamily="34" charset="0"/>
                <a:cs typeface="Arial" panose="020B0604020202020204" pitchFamily="34" charset="0"/>
              </a:rPr>
              <a:t>Leave a great first impression</a:t>
            </a:r>
          </a:p>
          <a:p>
            <a:r>
              <a:rPr lang="en-US" sz="1100">
                <a:latin typeface="Arial" panose="020B0604020202020204" pitchFamily="34" charset="0"/>
                <a:cs typeface="Arial" panose="020B0604020202020204" pitchFamily="34" charset="0"/>
              </a:rPr>
              <a:t>Create a memorable experience</a:t>
            </a:r>
          </a:p>
          <a:p>
            <a:r>
              <a:rPr lang="en-US" sz="1100">
                <a:latin typeface="Arial" panose="020B0604020202020204" pitchFamily="34" charset="0"/>
                <a:cs typeface="Arial" panose="020B0604020202020204" pitchFamily="34" charset="0"/>
              </a:rPr>
              <a:t>Leverage community</a:t>
            </a:r>
          </a:p>
          <a:p>
            <a:r>
              <a:rPr lang="en-US" sz="1100">
                <a:latin typeface="Arial" panose="020B0604020202020204" pitchFamily="34" charset="0"/>
                <a:cs typeface="Arial" panose="020B0604020202020204" pitchFamily="34" charset="0"/>
              </a:rPr>
              <a:t>Educate fitness better than the competition</a:t>
            </a:r>
          </a:p>
          <a:p>
            <a:r>
              <a:rPr lang="en-US" sz="1100">
                <a:latin typeface="Arial" panose="020B0604020202020204" pitchFamily="34" charset="0"/>
                <a:cs typeface="Arial" panose="020B0604020202020204" pitchFamily="34" charset="0"/>
              </a:rPr>
              <a:t>Make a friend</a:t>
            </a:r>
          </a:p>
          <a:p>
            <a:r>
              <a:rPr lang="en-US" sz="1100">
                <a:latin typeface="Arial" panose="020B0604020202020204" pitchFamily="34" charset="0"/>
                <a:cs typeface="Arial" panose="020B0604020202020204" pitchFamily="34" charset="0"/>
              </a:rPr>
              <a:t>Thank them for joining/coming in</a:t>
            </a:r>
          </a:p>
          <a:p>
            <a:endParaRPr lang="en-US" sz="1425">
              <a:latin typeface="Acumin Pro" panose="020B0504020202020204" pitchFamily="34" charset="0"/>
            </a:endParaRPr>
          </a:p>
          <a:p>
            <a:endParaRPr lang="en-US" sz="1800"/>
          </a:p>
        </p:txBody>
      </p:sp>
      <p:pic>
        <p:nvPicPr>
          <p:cNvPr id="5" name="Picture 4">
            <a:extLst>
              <a:ext uri="{FF2B5EF4-FFF2-40B4-BE49-F238E27FC236}">
                <a16:creationId xmlns:a16="http://schemas.microsoft.com/office/drawing/2014/main" id="{DE98251D-EFA0-B39C-5F9F-9E05078EE179}"/>
              </a:ext>
            </a:extLst>
          </p:cNvPr>
          <p:cNvPicPr>
            <a:picLocks noChangeAspect="1"/>
          </p:cNvPicPr>
          <p:nvPr/>
        </p:nvPicPr>
        <p:blipFill>
          <a:blip r:embed="rId5"/>
          <a:stretch>
            <a:fillRect/>
          </a:stretch>
        </p:blipFill>
        <p:spPr>
          <a:xfrm>
            <a:off x="4344544" y="1961155"/>
            <a:ext cx="4203464" cy="2044307"/>
          </a:xfrm>
          <a:prstGeom prst="rect">
            <a:avLst/>
          </a:prstGeom>
        </p:spPr>
      </p:pic>
      <p:sp>
        <p:nvSpPr>
          <p:cNvPr id="2" name="TextBox 1">
            <a:extLst>
              <a:ext uri="{FF2B5EF4-FFF2-40B4-BE49-F238E27FC236}">
                <a16:creationId xmlns:a16="http://schemas.microsoft.com/office/drawing/2014/main" id="{556ACCA5-E639-7AB4-394C-9DACB702F64E}"/>
              </a:ext>
            </a:extLst>
          </p:cNvPr>
          <p:cNvSpPr txBox="1"/>
          <p:nvPr/>
        </p:nvSpPr>
        <p:spPr>
          <a:xfrm>
            <a:off x="362846" y="834152"/>
            <a:ext cx="7547972" cy="461665"/>
          </a:xfrm>
          <a:prstGeom prst="rect">
            <a:avLst/>
          </a:prstGeom>
          <a:noFill/>
        </p:spPr>
        <p:txBody>
          <a:bodyPr wrap="square" lIns="91440" tIns="45720" rIns="91440" bIns="45720" anchor="t">
            <a:spAutoFit/>
          </a:bodyPr>
          <a:lstStyle/>
          <a:p>
            <a:r>
              <a:rPr lang="en-US" sz="2400" b="1">
                <a:latin typeface="Arial"/>
                <a:cs typeface="Arial"/>
              </a:rPr>
              <a:t>OUR SERVICE: THANK THEM </a:t>
            </a:r>
          </a:p>
        </p:txBody>
      </p:sp>
    </p:spTree>
    <p:extLst>
      <p:ext uri="{BB962C8B-B14F-4D97-AF65-F5344CB8AC3E}">
        <p14:creationId xmlns:p14="http://schemas.microsoft.com/office/powerpoint/2010/main" val="10785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B247F-7388-8251-3C33-E6E0ABD0F6B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25FE3DC2-7200-65B2-372F-2341D6B031FB}"/>
              </a:ext>
            </a:extLst>
          </p:cNvPr>
          <p:cNvSpPr/>
          <p:nvPr/>
        </p:nvSpPr>
        <p:spPr>
          <a:xfrm>
            <a:off x="928872" y="186233"/>
            <a:ext cx="8334000" cy="646331"/>
          </a:xfrm>
          <a:prstGeom prst="rect">
            <a:avLst/>
          </a:prstGeom>
        </p:spPr>
        <p:txBody>
          <a:bodyPr wrap="square">
            <a:spAutoFit/>
          </a:bodyPr>
          <a:lstStyle/>
          <a:p>
            <a:pPr defTabSz="457189"/>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C1809DCB-C111-3B08-C50E-7E9D2B769DF0}"/>
              </a:ext>
            </a:extLst>
          </p:cNvPr>
          <p:cNvSpPr>
            <a:spLocks noGrp="1"/>
          </p:cNvSpPr>
          <p:nvPr>
            <p:ph type="body" idx="1"/>
          </p:nvPr>
        </p:nvSpPr>
        <p:spPr>
          <a:xfrm>
            <a:off x="2666829" y="2679665"/>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0C68E422-C871-8452-E7FA-9E3FB9B4BB32}"/>
              </a:ext>
            </a:extLst>
          </p:cNvPr>
          <p:cNvSpPr>
            <a:spLocks noGrp="1"/>
          </p:cNvSpPr>
          <p:nvPr>
            <p:ph sz="half" idx="2"/>
          </p:nvPr>
        </p:nvSpPr>
        <p:spPr>
          <a:xfrm>
            <a:off x="115015" y="1164800"/>
            <a:ext cx="8828960" cy="3477447"/>
          </a:xfrm>
        </p:spPr>
        <p:txBody>
          <a:bodyPr/>
          <a:lstStyle/>
          <a:p>
            <a:pPr marL="0" indent="0">
              <a:buNone/>
            </a:pPr>
            <a:endParaRPr lang="en-US"/>
          </a:p>
          <a:p>
            <a:endParaRPr lang="en-US"/>
          </a:p>
          <a:p>
            <a:endParaRPr lang="en-US"/>
          </a:p>
        </p:txBody>
      </p:sp>
      <p:sp>
        <p:nvSpPr>
          <p:cNvPr id="20" name="Rectangle: Rounded Corners 19">
            <a:extLst>
              <a:ext uri="{FF2B5EF4-FFF2-40B4-BE49-F238E27FC236}">
                <a16:creationId xmlns:a16="http://schemas.microsoft.com/office/drawing/2014/main" id="{CADD0D52-6579-E2E1-5330-65C80FF10736}"/>
              </a:ext>
            </a:extLst>
          </p:cNvPr>
          <p:cNvSpPr/>
          <p:nvPr/>
        </p:nvSpPr>
        <p:spPr>
          <a:xfrm>
            <a:off x="195516" y="1604838"/>
            <a:ext cx="4839731" cy="3113617"/>
          </a:xfrm>
          <a:prstGeom prst="roundRect">
            <a:avLst>
              <a:gd name="adj" fmla="val 4403"/>
            </a:avLst>
          </a:prstGeom>
          <a:noFill/>
          <a:ln w="28575">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entury Gothic" panose="020B0502020202020204"/>
            </a:endParaRPr>
          </a:p>
        </p:txBody>
      </p:sp>
      <p:sp>
        <p:nvSpPr>
          <p:cNvPr id="21" name="TextBox 20">
            <a:extLst>
              <a:ext uri="{FF2B5EF4-FFF2-40B4-BE49-F238E27FC236}">
                <a16:creationId xmlns:a16="http://schemas.microsoft.com/office/drawing/2014/main" id="{D17EEA1F-A23A-22A5-D880-141EE322D0F6}"/>
              </a:ext>
            </a:extLst>
          </p:cNvPr>
          <p:cNvSpPr txBox="1"/>
          <p:nvPr/>
        </p:nvSpPr>
        <p:spPr>
          <a:xfrm>
            <a:off x="294017" y="2032770"/>
            <a:ext cx="2200275" cy="2292935"/>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Meet FRED…</a:t>
            </a:r>
          </a:p>
          <a:p>
            <a:endParaRPr lang="en-US" sz="110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55 yr old tech executive that works too much </a:t>
            </a:r>
          </a:p>
          <a:p>
            <a:pPr marL="214313" indent="-214313">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Elevated BP and high cholesterol</a:t>
            </a:r>
          </a:p>
          <a:p>
            <a:pPr marL="214313" indent="-214313">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Just became a grandpa and can’t keep up with grandson</a:t>
            </a:r>
          </a:p>
          <a:p>
            <a:pPr marL="214313" indent="-214313">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Would like to get healthy, whatever that looks like</a:t>
            </a:r>
          </a:p>
        </p:txBody>
      </p:sp>
      <p:sp>
        <p:nvSpPr>
          <p:cNvPr id="22" name="TextBox 21">
            <a:extLst>
              <a:ext uri="{FF2B5EF4-FFF2-40B4-BE49-F238E27FC236}">
                <a16:creationId xmlns:a16="http://schemas.microsoft.com/office/drawing/2014/main" id="{BD523815-825A-6174-B3D2-3F5FB2444E9A}"/>
              </a:ext>
            </a:extLst>
          </p:cNvPr>
          <p:cNvSpPr txBox="1"/>
          <p:nvPr/>
        </p:nvSpPr>
        <p:spPr>
          <a:xfrm>
            <a:off x="5277424" y="2690981"/>
            <a:ext cx="3747053" cy="1785104"/>
          </a:xfrm>
          <a:prstGeom prst="rect">
            <a:avLst/>
          </a:prstGeom>
          <a:noFill/>
        </p:spPr>
        <p:txBody>
          <a:bodyPr wrap="square" rtlCol="0">
            <a:spAutoFit/>
          </a:bodyPr>
          <a:lstStyle/>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Practice what we’ve learned today</a:t>
            </a: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Apply 5 Step Sales Process Outlined Above</a:t>
            </a: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Don’t skip steps…</a:t>
            </a: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Remember to be personal and enthusiastic</a:t>
            </a:r>
          </a:p>
          <a:p>
            <a:pPr marL="557213" lvl="1" indent="-214313">
              <a:buFont typeface="Courier New" panose="02070309020205020404" pitchFamily="49" charset="0"/>
              <a:buChar char="o"/>
            </a:pPr>
            <a:r>
              <a:rPr lang="en-US" sz="1100">
                <a:latin typeface="Arial" panose="020B0604020202020204" pitchFamily="34" charset="0"/>
                <a:cs typeface="Arial" panose="020B0604020202020204" pitchFamily="34" charset="0"/>
              </a:rPr>
              <a:t>Did we pinpoint and isolate goals/concerns?</a:t>
            </a:r>
          </a:p>
          <a:p>
            <a:pPr marL="557213" lvl="1" indent="-214313">
              <a:buFont typeface="Courier New" panose="02070309020205020404" pitchFamily="49" charset="0"/>
              <a:buChar char="o"/>
            </a:pPr>
            <a:r>
              <a:rPr lang="en-US" sz="1100">
                <a:latin typeface="Arial" panose="020B0604020202020204" pitchFamily="34" charset="0"/>
                <a:cs typeface="Arial" panose="020B0604020202020204" pitchFamily="34" charset="0"/>
              </a:rPr>
              <a:t>Did we find SEE?</a:t>
            </a:r>
          </a:p>
          <a:p>
            <a:pPr marL="557213" lvl="1" indent="-214313">
              <a:buFont typeface="Courier New" panose="02070309020205020404" pitchFamily="49" charset="0"/>
              <a:buChar char="o"/>
            </a:pPr>
            <a:r>
              <a:rPr lang="en-US" sz="1100">
                <a:latin typeface="Arial" panose="020B0604020202020204" pitchFamily="34" charset="0"/>
                <a:cs typeface="Arial" panose="020B0604020202020204" pitchFamily="34" charset="0"/>
              </a:rPr>
              <a:t>Did we educate guest and share fitness knowledge?</a:t>
            </a:r>
          </a:p>
          <a:p>
            <a:pPr marL="557213" lvl="1" indent="-214313">
              <a:buFont typeface="Courier New" panose="02070309020205020404" pitchFamily="49" charset="0"/>
              <a:buChar char="o"/>
            </a:pPr>
            <a:r>
              <a:rPr lang="en-US" sz="1100">
                <a:latin typeface="Arial" panose="020B0604020202020204" pitchFamily="34" charset="0"/>
                <a:cs typeface="Arial" panose="020B0604020202020204" pitchFamily="34" charset="0"/>
              </a:rPr>
              <a:t>Did we make a prescription based recommendation?</a:t>
            </a:r>
          </a:p>
        </p:txBody>
      </p:sp>
      <p:sp>
        <p:nvSpPr>
          <p:cNvPr id="23" name="TextBox 22">
            <a:extLst>
              <a:ext uri="{FF2B5EF4-FFF2-40B4-BE49-F238E27FC236}">
                <a16:creationId xmlns:a16="http://schemas.microsoft.com/office/drawing/2014/main" id="{5C7F168C-2A28-CCA1-CCC3-834ED74869C2}"/>
              </a:ext>
            </a:extLst>
          </p:cNvPr>
          <p:cNvSpPr txBox="1"/>
          <p:nvPr/>
        </p:nvSpPr>
        <p:spPr>
          <a:xfrm>
            <a:off x="5471909" y="1940219"/>
            <a:ext cx="2890876" cy="430887"/>
          </a:xfrm>
          <a:prstGeom prst="rect">
            <a:avLst/>
          </a:prstGeom>
          <a:noFill/>
        </p:spPr>
        <p:txBody>
          <a:bodyPr wrap="square" rtlCol="0">
            <a:spAutoFit/>
          </a:bodyPr>
          <a:lstStyle/>
          <a:p>
            <a:r>
              <a:rPr lang="en-US" sz="1100" b="1">
                <a:latin typeface="Arial" panose="020B0604020202020204" pitchFamily="34" charset="0"/>
                <a:cs typeface="Arial" panose="020B0604020202020204" pitchFamily="34" charset="0"/>
              </a:rPr>
              <a:t>Practice makes perfect…Roll play different scenarios with the team in gym</a:t>
            </a:r>
            <a:r>
              <a:rPr lang="en-US" sz="1100">
                <a:latin typeface="Arial" panose="020B0604020202020204" pitchFamily="34" charset="0"/>
                <a:cs typeface="Arial" panose="020B0604020202020204" pitchFamily="34" charset="0"/>
              </a:rPr>
              <a:t>. </a:t>
            </a:r>
          </a:p>
        </p:txBody>
      </p:sp>
      <p:pic>
        <p:nvPicPr>
          <p:cNvPr id="3" name="Picture 2">
            <a:extLst>
              <a:ext uri="{FF2B5EF4-FFF2-40B4-BE49-F238E27FC236}">
                <a16:creationId xmlns:a16="http://schemas.microsoft.com/office/drawing/2014/main" id="{03BAE09E-314F-9243-6D16-14B8EFF514CC}"/>
              </a:ext>
            </a:extLst>
          </p:cNvPr>
          <p:cNvPicPr>
            <a:picLocks noChangeAspect="1"/>
          </p:cNvPicPr>
          <p:nvPr/>
        </p:nvPicPr>
        <p:blipFill>
          <a:blip r:embed="rId3"/>
          <a:stretch>
            <a:fillRect/>
          </a:stretch>
        </p:blipFill>
        <p:spPr>
          <a:xfrm>
            <a:off x="2615381" y="1782635"/>
            <a:ext cx="2200275" cy="2793206"/>
          </a:xfrm>
          <a:prstGeom prst="rect">
            <a:avLst/>
          </a:prstGeom>
        </p:spPr>
      </p:pic>
      <p:sp>
        <p:nvSpPr>
          <p:cNvPr id="2" name="Rectangle 1">
            <a:extLst>
              <a:ext uri="{FF2B5EF4-FFF2-40B4-BE49-F238E27FC236}">
                <a16:creationId xmlns:a16="http://schemas.microsoft.com/office/drawing/2014/main" id="{A05ABAA0-3F7D-0F43-560E-9C6C212B370F}"/>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B38B091-4877-4E3E-F762-96476777797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F5D5A053-52A0-E99F-F091-A71B085AE80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sp>
        <p:nvSpPr>
          <p:cNvPr id="11" name="Rectangle 10">
            <a:extLst>
              <a:ext uri="{FF2B5EF4-FFF2-40B4-BE49-F238E27FC236}">
                <a16:creationId xmlns:a16="http://schemas.microsoft.com/office/drawing/2014/main" id="{E28EA222-7ECF-D0C4-16B5-518A30AF8D21}"/>
              </a:ext>
            </a:extLst>
          </p:cNvPr>
          <p:cNvSpPr/>
          <p:nvPr/>
        </p:nvSpPr>
        <p:spPr>
          <a:xfrm>
            <a:off x="294017" y="821643"/>
            <a:ext cx="8334000" cy="600164"/>
          </a:xfrm>
          <a:prstGeom prst="rect">
            <a:avLst/>
          </a:prstGeom>
        </p:spPr>
        <p:txBody>
          <a:bodyPr wrap="square">
            <a:spAutoFit/>
          </a:bodyPr>
          <a:lstStyle/>
          <a:p>
            <a:pPr defTabSz="457189"/>
            <a:endParaRPr lang="en-US" sz="1100" b="1">
              <a:solidFill>
                <a:prstClr val="black"/>
              </a:solidFill>
              <a:latin typeface="Arial" panose="020B0604020202020204" pitchFamily="34" charset="0"/>
              <a:cs typeface="Arial" panose="020B0604020202020204" pitchFamily="34" charset="0"/>
            </a:endParaRPr>
          </a:p>
          <a:p>
            <a:pPr defTabSz="457189"/>
            <a:endParaRPr lang="en-US" sz="1100">
              <a:solidFill>
                <a:prstClr val="black"/>
              </a:solidFill>
              <a:latin typeface="Arial" panose="020B0604020202020204" pitchFamily="34" charset="0"/>
              <a:cs typeface="Arial" panose="020B0604020202020204" pitchFamily="34" charset="0"/>
            </a:endParaRPr>
          </a:p>
          <a:p>
            <a:pPr defTabSz="457189"/>
            <a:r>
              <a:rPr lang="en-US" sz="1100">
                <a:solidFill>
                  <a:prstClr val="black"/>
                </a:solidFill>
                <a:latin typeface="Arial" panose="020B0604020202020204" pitchFamily="34" charset="0"/>
                <a:cs typeface="Arial" panose="020B0604020202020204" pitchFamily="34" charset="0"/>
              </a:rPr>
              <a:t>CASE STUDY | PRACTICAL</a:t>
            </a:r>
          </a:p>
        </p:txBody>
      </p:sp>
      <p:sp>
        <p:nvSpPr>
          <p:cNvPr id="4" name="TextBox 3">
            <a:extLst>
              <a:ext uri="{FF2B5EF4-FFF2-40B4-BE49-F238E27FC236}">
                <a16:creationId xmlns:a16="http://schemas.microsoft.com/office/drawing/2014/main" id="{D1F5439B-E79D-1E88-AE2F-9A0CB4464E8D}"/>
              </a:ext>
            </a:extLst>
          </p:cNvPr>
          <p:cNvSpPr txBox="1"/>
          <p:nvPr/>
        </p:nvSpPr>
        <p:spPr>
          <a:xfrm>
            <a:off x="515983" y="721470"/>
            <a:ext cx="7547972" cy="461665"/>
          </a:xfrm>
          <a:prstGeom prst="rect">
            <a:avLst/>
          </a:prstGeom>
          <a:noFill/>
        </p:spPr>
        <p:txBody>
          <a:bodyPr wrap="square" lIns="91440" tIns="45720" rIns="91440" bIns="45720" anchor="t">
            <a:spAutoFit/>
          </a:bodyPr>
          <a:lstStyle/>
          <a:p>
            <a:r>
              <a:rPr lang="en-US" sz="2400" b="1">
                <a:latin typeface="Arial"/>
                <a:cs typeface="Arial"/>
              </a:rPr>
              <a:t>OUR SERVICE: GROUP BREAKOUT</a:t>
            </a:r>
          </a:p>
        </p:txBody>
      </p:sp>
    </p:spTree>
    <p:extLst>
      <p:ext uri="{BB962C8B-B14F-4D97-AF65-F5344CB8AC3E}">
        <p14:creationId xmlns:p14="http://schemas.microsoft.com/office/powerpoint/2010/main" val="24074368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FAB81-2114-8B47-E632-CBBF8A5D6E38}"/>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94010C48-2083-02A4-42C3-EB2DD8117884}"/>
              </a:ext>
            </a:extLst>
          </p:cNvPr>
          <p:cNvSpPr/>
          <p:nvPr/>
        </p:nvSpPr>
        <p:spPr>
          <a:xfrm>
            <a:off x="362495" y="1036644"/>
            <a:ext cx="8334000" cy="430887"/>
          </a:xfrm>
          <a:prstGeom prst="rect">
            <a:avLst/>
          </a:prstGeom>
        </p:spPr>
        <p:txBody>
          <a:bodyPr wrap="square">
            <a:spAutoFit/>
          </a:bodyPr>
          <a:lstStyle/>
          <a:p>
            <a:pPr defTabSz="457189"/>
            <a:endParaRPr lang="en-US" sz="1100">
              <a:solidFill>
                <a:prstClr val="black"/>
              </a:solidFill>
              <a:latin typeface="Arial" panose="020B0604020202020204" pitchFamily="34" charset="0"/>
              <a:cs typeface="Arial" panose="020B0604020202020204" pitchFamily="34" charset="0"/>
            </a:endParaRPr>
          </a:p>
          <a:p>
            <a:pPr defTabSz="457189"/>
            <a:r>
              <a:rPr lang="en-US" sz="1100">
                <a:solidFill>
                  <a:prstClr val="black"/>
                </a:solidFill>
                <a:latin typeface="Arial" panose="020B0604020202020204" pitchFamily="34" charset="0"/>
                <a:cs typeface="Arial" panose="020B0604020202020204" pitchFamily="34" charset="0"/>
              </a:rPr>
              <a:t>CASE STUDY | PRACTICAL</a:t>
            </a:r>
          </a:p>
        </p:txBody>
      </p:sp>
      <p:sp>
        <p:nvSpPr>
          <p:cNvPr id="5" name="Text Placeholder 4">
            <a:extLst>
              <a:ext uri="{FF2B5EF4-FFF2-40B4-BE49-F238E27FC236}">
                <a16:creationId xmlns:a16="http://schemas.microsoft.com/office/drawing/2014/main" id="{9C3DAE81-C4EB-893B-DE60-C5A565B8493B}"/>
              </a:ext>
            </a:extLst>
          </p:cNvPr>
          <p:cNvSpPr>
            <a:spLocks noGrp="1"/>
          </p:cNvSpPr>
          <p:nvPr>
            <p:ph type="body" idx="1"/>
          </p:nvPr>
        </p:nvSpPr>
        <p:spPr>
          <a:xfrm>
            <a:off x="2666829" y="2679665"/>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AF5BFA07-812D-36D4-6080-232923FB8400}"/>
              </a:ext>
            </a:extLst>
          </p:cNvPr>
          <p:cNvSpPr>
            <a:spLocks noGrp="1"/>
          </p:cNvSpPr>
          <p:nvPr>
            <p:ph sz="half" idx="2"/>
          </p:nvPr>
        </p:nvSpPr>
        <p:spPr>
          <a:xfrm>
            <a:off x="115015" y="1164800"/>
            <a:ext cx="8828960" cy="3477447"/>
          </a:xfrm>
        </p:spPr>
        <p:txBody>
          <a:bodyPr/>
          <a:lstStyle/>
          <a:p>
            <a:pPr marL="0" indent="0">
              <a:buNone/>
            </a:pPr>
            <a:endParaRPr lang="en-US"/>
          </a:p>
          <a:p>
            <a:endParaRPr lang="en-US"/>
          </a:p>
          <a:p>
            <a:endParaRPr lang="en-US"/>
          </a:p>
        </p:txBody>
      </p:sp>
      <p:sp>
        <p:nvSpPr>
          <p:cNvPr id="20" name="Rectangle: Rounded Corners 19">
            <a:extLst>
              <a:ext uri="{FF2B5EF4-FFF2-40B4-BE49-F238E27FC236}">
                <a16:creationId xmlns:a16="http://schemas.microsoft.com/office/drawing/2014/main" id="{E180851B-8DE8-01A7-4D2A-C7E40975A666}"/>
              </a:ext>
            </a:extLst>
          </p:cNvPr>
          <p:cNvSpPr/>
          <p:nvPr/>
        </p:nvSpPr>
        <p:spPr>
          <a:xfrm>
            <a:off x="195516" y="1604838"/>
            <a:ext cx="4839731" cy="3113617"/>
          </a:xfrm>
          <a:prstGeom prst="roundRect">
            <a:avLst>
              <a:gd name="adj" fmla="val 4403"/>
            </a:avLst>
          </a:prstGeom>
          <a:noFill/>
          <a:ln w="28575">
            <a:solidFill>
              <a:schemeClr val="tx1"/>
            </a:solidFill>
          </a:ln>
          <a:effectLst>
            <a:outerShdw blurRad="50800" dist="38100" dir="2700000" algn="tl" rotWithShape="0">
              <a:prstClr val="black">
                <a:alpha val="40000"/>
              </a:prstClr>
            </a:outerShdw>
          </a:effectLst>
          <a:scene3d>
            <a:camera prst="orthographicFront"/>
            <a:lightRig rig="threePt" dir="t"/>
          </a:scene3d>
          <a:sp3d>
            <a:bevelT w="114300" prst="artDeco"/>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entury Gothic" panose="020B0502020202020204"/>
            </a:endParaRPr>
          </a:p>
        </p:txBody>
      </p:sp>
      <p:sp>
        <p:nvSpPr>
          <p:cNvPr id="21" name="TextBox 20">
            <a:extLst>
              <a:ext uri="{FF2B5EF4-FFF2-40B4-BE49-F238E27FC236}">
                <a16:creationId xmlns:a16="http://schemas.microsoft.com/office/drawing/2014/main" id="{8D9C9F21-B81B-D4DA-9206-977BB1E4D062}"/>
              </a:ext>
            </a:extLst>
          </p:cNvPr>
          <p:cNvSpPr txBox="1"/>
          <p:nvPr/>
        </p:nvSpPr>
        <p:spPr>
          <a:xfrm>
            <a:off x="247551" y="2015178"/>
            <a:ext cx="2279875" cy="2292935"/>
          </a:xfrm>
          <a:prstGeom prst="rect">
            <a:avLst/>
          </a:prstGeom>
          <a:noFill/>
        </p:spPr>
        <p:txBody>
          <a:bodyPr wrap="square" rtlCol="0">
            <a:spAutoFit/>
          </a:bodyPr>
          <a:lstStyle/>
          <a:p>
            <a:r>
              <a:rPr lang="en-US" sz="1100">
                <a:latin typeface="Arial" panose="020B0604020202020204" pitchFamily="34" charset="0"/>
                <a:cs typeface="Arial" panose="020B0604020202020204" pitchFamily="34" charset="0"/>
              </a:rPr>
              <a:t>Meet Ruby…</a:t>
            </a:r>
          </a:p>
          <a:p>
            <a:endParaRPr lang="en-US" sz="110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30 yr old SAHM of two let herself go after having kids</a:t>
            </a:r>
          </a:p>
          <a:p>
            <a:pPr marL="214313" indent="-214313">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Scared of gym floor and only likes classes</a:t>
            </a:r>
          </a:p>
          <a:p>
            <a:pPr marL="214313" indent="-214313">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Thinks she has to give up foods she likes</a:t>
            </a:r>
          </a:p>
          <a:p>
            <a:pPr marL="214313" indent="-214313">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Wants to feel like old self and bring her sexy back</a:t>
            </a:r>
          </a:p>
        </p:txBody>
      </p:sp>
      <p:sp>
        <p:nvSpPr>
          <p:cNvPr id="22" name="TextBox 21">
            <a:extLst>
              <a:ext uri="{FF2B5EF4-FFF2-40B4-BE49-F238E27FC236}">
                <a16:creationId xmlns:a16="http://schemas.microsoft.com/office/drawing/2014/main" id="{2B4571E2-4B56-C903-61E4-690053BC2FFF}"/>
              </a:ext>
            </a:extLst>
          </p:cNvPr>
          <p:cNvSpPr txBox="1"/>
          <p:nvPr/>
        </p:nvSpPr>
        <p:spPr>
          <a:xfrm>
            <a:off x="5277424" y="2690981"/>
            <a:ext cx="3747053" cy="1785104"/>
          </a:xfrm>
          <a:prstGeom prst="rect">
            <a:avLst/>
          </a:prstGeom>
          <a:noFill/>
        </p:spPr>
        <p:txBody>
          <a:bodyPr wrap="square" rtlCol="0">
            <a:spAutoFit/>
          </a:bodyPr>
          <a:lstStyle/>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Practice what we’ve learned today</a:t>
            </a: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Apply 5 Step Sales Process Outlined Above</a:t>
            </a: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Don’t skip steps…</a:t>
            </a:r>
          </a:p>
          <a:p>
            <a:pPr marL="214313" indent="-214313">
              <a:buFont typeface="Arial" panose="020B0604020202020204" pitchFamily="34" charset="0"/>
              <a:buChar char="•"/>
            </a:pPr>
            <a:r>
              <a:rPr lang="en-US" sz="1100">
                <a:latin typeface="Arial" panose="020B0604020202020204" pitchFamily="34" charset="0"/>
                <a:cs typeface="Arial" panose="020B0604020202020204" pitchFamily="34" charset="0"/>
              </a:rPr>
              <a:t>Remember to be personal and enthusiastic</a:t>
            </a:r>
          </a:p>
          <a:p>
            <a:pPr marL="557213" lvl="1" indent="-214313">
              <a:buFont typeface="Courier New" panose="02070309020205020404" pitchFamily="49" charset="0"/>
              <a:buChar char="o"/>
            </a:pPr>
            <a:r>
              <a:rPr lang="en-US" sz="1100">
                <a:latin typeface="Arial" panose="020B0604020202020204" pitchFamily="34" charset="0"/>
                <a:cs typeface="Arial" panose="020B0604020202020204" pitchFamily="34" charset="0"/>
              </a:rPr>
              <a:t>Did we pinpoint and isolate goals/concerns?</a:t>
            </a:r>
          </a:p>
          <a:p>
            <a:pPr marL="557213" lvl="1" indent="-214313">
              <a:buFont typeface="Courier New" panose="02070309020205020404" pitchFamily="49" charset="0"/>
              <a:buChar char="o"/>
            </a:pPr>
            <a:r>
              <a:rPr lang="en-US" sz="1100">
                <a:latin typeface="Arial" panose="020B0604020202020204" pitchFamily="34" charset="0"/>
                <a:cs typeface="Arial" panose="020B0604020202020204" pitchFamily="34" charset="0"/>
              </a:rPr>
              <a:t>Did we find SEE?</a:t>
            </a:r>
          </a:p>
          <a:p>
            <a:pPr marL="557213" lvl="1" indent="-214313">
              <a:buFont typeface="Courier New" panose="02070309020205020404" pitchFamily="49" charset="0"/>
              <a:buChar char="o"/>
            </a:pPr>
            <a:r>
              <a:rPr lang="en-US" sz="1100">
                <a:latin typeface="Arial" panose="020B0604020202020204" pitchFamily="34" charset="0"/>
                <a:cs typeface="Arial" panose="020B0604020202020204" pitchFamily="34" charset="0"/>
              </a:rPr>
              <a:t>Did we educate guest and share fitness knowledge?</a:t>
            </a:r>
          </a:p>
          <a:p>
            <a:pPr marL="557213" lvl="1" indent="-214313">
              <a:buFont typeface="Courier New" panose="02070309020205020404" pitchFamily="49" charset="0"/>
              <a:buChar char="o"/>
            </a:pPr>
            <a:r>
              <a:rPr lang="en-US" sz="1100">
                <a:latin typeface="Arial" panose="020B0604020202020204" pitchFamily="34" charset="0"/>
                <a:cs typeface="Arial" panose="020B0604020202020204" pitchFamily="34" charset="0"/>
              </a:rPr>
              <a:t>Did we make a prescription based recommendation?</a:t>
            </a:r>
          </a:p>
        </p:txBody>
      </p:sp>
      <p:sp>
        <p:nvSpPr>
          <p:cNvPr id="23" name="TextBox 22">
            <a:extLst>
              <a:ext uri="{FF2B5EF4-FFF2-40B4-BE49-F238E27FC236}">
                <a16:creationId xmlns:a16="http://schemas.microsoft.com/office/drawing/2014/main" id="{2A11922E-16DB-1FB1-E155-5C24118B12D7}"/>
              </a:ext>
            </a:extLst>
          </p:cNvPr>
          <p:cNvSpPr txBox="1"/>
          <p:nvPr/>
        </p:nvSpPr>
        <p:spPr>
          <a:xfrm>
            <a:off x="5544173" y="2021632"/>
            <a:ext cx="2890876" cy="430887"/>
          </a:xfrm>
          <a:prstGeom prst="rect">
            <a:avLst/>
          </a:prstGeom>
          <a:noFill/>
        </p:spPr>
        <p:txBody>
          <a:bodyPr wrap="square" rtlCol="0">
            <a:spAutoFit/>
          </a:bodyPr>
          <a:lstStyle/>
          <a:p>
            <a:r>
              <a:rPr lang="en-US" sz="1100" b="1">
                <a:latin typeface="Arial" panose="020B0604020202020204" pitchFamily="34" charset="0"/>
                <a:cs typeface="Arial" panose="020B0604020202020204" pitchFamily="34" charset="0"/>
              </a:rPr>
              <a:t>Practice makes perfect…Roll play different scenarios with the team in gym</a:t>
            </a:r>
            <a:r>
              <a:rPr lang="en-US" sz="1100">
                <a:latin typeface="Arial" panose="020B0604020202020204" pitchFamily="34" charset="0"/>
                <a:cs typeface="Arial" panose="020B0604020202020204" pitchFamily="34" charset="0"/>
              </a:rPr>
              <a:t>. </a:t>
            </a:r>
          </a:p>
        </p:txBody>
      </p:sp>
      <p:pic>
        <p:nvPicPr>
          <p:cNvPr id="7" name="Picture 6">
            <a:extLst>
              <a:ext uri="{FF2B5EF4-FFF2-40B4-BE49-F238E27FC236}">
                <a16:creationId xmlns:a16="http://schemas.microsoft.com/office/drawing/2014/main" id="{E01EF4A9-DED8-C14D-BB2E-9B53E73E3BC1}"/>
              </a:ext>
            </a:extLst>
          </p:cNvPr>
          <p:cNvPicPr>
            <a:picLocks noChangeAspect="1"/>
          </p:cNvPicPr>
          <p:nvPr/>
        </p:nvPicPr>
        <p:blipFill>
          <a:blip r:embed="rId3"/>
          <a:stretch>
            <a:fillRect/>
          </a:stretch>
        </p:blipFill>
        <p:spPr>
          <a:xfrm>
            <a:off x="2527426" y="1930329"/>
            <a:ext cx="2378997" cy="2462634"/>
          </a:xfrm>
          <a:prstGeom prst="rect">
            <a:avLst/>
          </a:prstGeom>
        </p:spPr>
      </p:pic>
      <p:sp>
        <p:nvSpPr>
          <p:cNvPr id="2" name="Rectangle 1">
            <a:extLst>
              <a:ext uri="{FF2B5EF4-FFF2-40B4-BE49-F238E27FC236}">
                <a16:creationId xmlns:a16="http://schemas.microsoft.com/office/drawing/2014/main" id="{0AD4522F-ADC8-8D57-BCF6-42B7AD254659}"/>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57110CB-B228-1844-8AE3-6C304E87163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Logo&#10;&#10;Description automatically generated">
            <a:extLst>
              <a:ext uri="{FF2B5EF4-FFF2-40B4-BE49-F238E27FC236}">
                <a16:creationId xmlns:a16="http://schemas.microsoft.com/office/drawing/2014/main" id="{0A9EB815-8C2E-870D-786B-8E02A596EDB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sp>
        <p:nvSpPr>
          <p:cNvPr id="4" name="TextBox 3">
            <a:extLst>
              <a:ext uri="{FF2B5EF4-FFF2-40B4-BE49-F238E27FC236}">
                <a16:creationId xmlns:a16="http://schemas.microsoft.com/office/drawing/2014/main" id="{343E3361-FFC5-4884-C14F-74103A463E25}"/>
              </a:ext>
            </a:extLst>
          </p:cNvPr>
          <p:cNvSpPr txBox="1"/>
          <p:nvPr/>
        </p:nvSpPr>
        <p:spPr>
          <a:xfrm>
            <a:off x="515983" y="721470"/>
            <a:ext cx="7547972" cy="461665"/>
          </a:xfrm>
          <a:prstGeom prst="rect">
            <a:avLst/>
          </a:prstGeom>
          <a:noFill/>
        </p:spPr>
        <p:txBody>
          <a:bodyPr wrap="square" lIns="91440" tIns="45720" rIns="91440" bIns="45720" anchor="t">
            <a:spAutoFit/>
          </a:bodyPr>
          <a:lstStyle/>
          <a:p>
            <a:r>
              <a:rPr lang="en-US" sz="2400" b="1">
                <a:latin typeface="Arial"/>
                <a:cs typeface="Arial"/>
              </a:rPr>
              <a:t>OUR SERVICE: GROUP BREAKOUT</a:t>
            </a:r>
          </a:p>
        </p:txBody>
      </p:sp>
    </p:spTree>
    <p:extLst>
      <p:ext uri="{BB962C8B-B14F-4D97-AF65-F5344CB8AC3E}">
        <p14:creationId xmlns:p14="http://schemas.microsoft.com/office/powerpoint/2010/main" val="4121378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D806-F365-DF87-1984-EFCB8C1AB4F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1BF7FF7A-8546-425A-6753-1A2D8F278C41}"/>
              </a:ext>
            </a:extLst>
          </p:cNvPr>
          <p:cNvSpPr txBox="1"/>
          <p:nvPr/>
        </p:nvSpPr>
        <p:spPr>
          <a:xfrm>
            <a:off x="912729" y="1507672"/>
            <a:ext cx="7417724" cy="1615827"/>
          </a:xfrm>
          <a:prstGeom prst="rect">
            <a:avLst/>
          </a:prstGeom>
          <a:noFill/>
        </p:spPr>
        <p:txBody>
          <a:bodyPr wrap="square" lIns="91440" tIns="45720" rIns="91440" bIns="45720" anchor="t">
            <a:spAutoFit/>
          </a:bodyPr>
          <a:lstStyle/>
          <a:p>
            <a:pPr marL="285750" indent="-285750">
              <a:buFont typeface="System Font Regular"/>
              <a:buChar char="◉"/>
            </a:pPr>
            <a:r>
              <a:rPr lang="en-US" sz="1100">
                <a:latin typeface="Arial" panose="020B0604020202020204" pitchFamily="34" charset="0"/>
                <a:cs typeface="Arial" panose="020B0604020202020204" pitchFamily="34" charset="0"/>
              </a:rPr>
              <a:t>Clean gyms will help us retain our members. </a:t>
            </a:r>
            <a:r>
              <a:rPr lang="en-US" sz="1100">
                <a:solidFill>
                  <a:srgbClr val="262626"/>
                </a:solidFill>
                <a:effectLst/>
                <a:latin typeface="Arial" panose="020B0604020202020204" pitchFamily="34" charset="0"/>
                <a:ea typeface="Times New Roman" panose="02020603050405020304" pitchFamily="18" charset="0"/>
                <a:cs typeface="Arial" panose="020B0604020202020204" pitchFamily="34" charset="0"/>
              </a:rPr>
              <a:t>The goal is to increase the gyms overall cleanliness &amp; NPS score. </a:t>
            </a:r>
          </a:p>
          <a:p>
            <a:pPr marL="285750" indent="-285750">
              <a:buFont typeface="System Font Regular"/>
              <a:buChar char="◉"/>
            </a:pPr>
            <a:r>
              <a:rPr lang="en-US" sz="1100">
                <a:solidFill>
                  <a:srgbClr val="000000"/>
                </a:solidFill>
                <a:latin typeface="Arial" panose="020B0604020202020204" pitchFamily="34" charset="0"/>
                <a:cs typeface="Arial" panose="020B0604020202020204" pitchFamily="34" charset="0"/>
              </a:rPr>
              <a:t>It is important that the GMs own the cleanliness of the club whether you outsource the cleaning or employ a hybrid model. </a:t>
            </a:r>
          </a:p>
          <a:p>
            <a:pPr marL="285750" indent="-285750">
              <a:buFont typeface="System Font Regular"/>
              <a:buChar char="◉"/>
            </a:pPr>
            <a:r>
              <a:rPr lang="en-US" sz="1100">
                <a:solidFill>
                  <a:srgbClr val="000000"/>
                </a:solidFill>
                <a:latin typeface="Arial" panose="020B0604020202020204" pitchFamily="34" charset="0"/>
                <a:cs typeface="Arial" panose="020B0604020202020204" pitchFamily="34" charset="0"/>
              </a:rPr>
              <a:t>T</a:t>
            </a:r>
            <a:r>
              <a:rPr lang="en-US" sz="1100">
                <a:solidFill>
                  <a:srgbClr val="262626"/>
                </a:solidFill>
                <a:effectLst/>
                <a:latin typeface="Arial" panose="020B0604020202020204" pitchFamily="34" charset="0"/>
                <a:ea typeface="Times New Roman" panose="02020603050405020304" pitchFamily="18" charset="0"/>
                <a:cs typeface="Arial" panose="020B0604020202020204" pitchFamily="34" charset="0"/>
              </a:rPr>
              <a:t>his will assist in changing the perception of our members that we are working diligently at keeping our facilities clean creating a better member experience.</a:t>
            </a:r>
          </a:p>
          <a:p>
            <a:pPr marL="285750" indent="-285750">
              <a:buFont typeface="System Font Regular"/>
              <a:buChar char="◉"/>
            </a:pPr>
            <a:r>
              <a:rPr lang="en-US" sz="1100">
                <a:latin typeface="Arial" panose="020B0604020202020204" pitchFamily="34" charset="0"/>
                <a:cs typeface="Arial" panose="020B0604020202020204" pitchFamily="34" charset="0"/>
              </a:rPr>
              <a:t>A walk thru should be done by any team member (other than the housekeepers) 4 times a day where they focus on the Daily Checklist. </a:t>
            </a:r>
          </a:p>
          <a:p>
            <a:pPr marL="285750" indent="-285750">
              <a:buFont typeface="System Font Regular"/>
              <a:buChar char="◉"/>
            </a:pPr>
            <a:r>
              <a:rPr lang="en-US" sz="1100">
                <a:latin typeface="Arial"/>
                <a:cs typeface="Arial"/>
              </a:rPr>
              <a:t>The Daily Checklist should be filled out by the team member and signed off by a Manager. Checklist should be kept in Cleaning Binder at Front Desk in a 1-31 fashion.</a:t>
            </a:r>
          </a:p>
        </p:txBody>
      </p:sp>
      <p:sp>
        <p:nvSpPr>
          <p:cNvPr id="12" name="TextBox 11">
            <a:extLst>
              <a:ext uri="{FF2B5EF4-FFF2-40B4-BE49-F238E27FC236}">
                <a16:creationId xmlns:a16="http://schemas.microsoft.com/office/drawing/2014/main" id="{BBBAEBB8-3351-180C-7B35-8F984D0705AE}"/>
              </a:ext>
            </a:extLst>
          </p:cNvPr>
          <p:cNvSpPr txBox="1"/>
          <p:nvPr/>
        </p:nvSpPr>
        <p:spPr>
          <a:xfrm>
            <a:off x="920479" y="3242744"/>
            <a:ext cx="5138446" cy="261610"/>
          </a:xfrm>
          <a:prstGeom prst="rect">
            <a:avLst/>
          </a:prstGeom>
          <a:noFill/>
        </p:spPr>
        <p:txBody>
          <a:bodyPr wrap="square">
            <a:spAutoFit/>
          </a:bodyPr>
          <a:lstStyle/>
          <a:p>
            <a:pPr>
              <a:spcAft>
                <a:spcPts val="600"/>
              </a:spcAft>
            </a:pPr>
            <a:r>
              <a:rPr lang="en-US" sz="1100">
                <a:latin typeface="Arial" panose="020B0604020202020204" pitchFamily="34" charset="0"/>
                <a:cs typeface="Arial" panose="020B0604020202020204" pitchFamily="34" charset="0"/>
              </a:rPr>
              <a:t>CHECKLIST WILL CONSIST OF 9 AREAS OF THE GYM</a:t>
            </a:r>
          </a:p>
        </p:txBody>
      </p:sp>
      <p:sp>
        <p:nvSpPr>
          <p:cNvPr id="25" name="TextBox 24">
            <a:extLst>
              <a:ext uri="{FF2B5EF4-FFF2-40B4-BE49-F238E27FC236}">
                <a16:creationId xmlns:a16="http://schemas.microsoft.com/office/drawing/2014/main" id="{06545AE2-B8E2-9F5D-2203-365DF9C1EB93}"/>
              </a:ext>
            </a:extLst>
          </p:cNvPr>
          <p:cNvSpPr txBox="1"/>
          <p:nvPr/>
        </p:nvSpPr>
        <p:spPr>
          <a:xfrm>
            <a:off x="3176143" y="3669766"/>
            <a:ext cx="2237324" cy="754053"/>
          </a:xfrm>
          <a:prstGeom prst="rect">
            <a:avLst/>
          </a:prstGeom>
          <a:noFill/>
        </p:spPr>
        <p:txBody>
          <a:bodyPr wrap="square" rtlCol="0">
            <a:spAutoFit/>
          </a:bodyPr>
          <a:lstStyle/>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Free Weight Area</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GGX Studios</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Cardio Cinema</a:t>
            </a:r>
          </a:p>
        </p:txBody>
      </p:sp>
      <p:sp>
        <p:nvSpPr>
          <p:cNvPr id="27" name="TextBox 26">
            <a:extLst>
              <a:ext uri="{FF2B5EF4-FFF2-40B4-BE49-F238E27FC236}">
                <a16:creationId xmlns:a16="http://schemas.microsoft.com/office/drawing/2014/main" id="{A178A3B3-2DFC-4008-B040-37E950ED9205}"/>
              </a:ext>
            </a:extLst>
          </p:cNvPr>
          <p:cNvSpPr txBox="1"/>
          <p:nvPr/>
        </p:nvSpPr>
        <p:spPr>
          <a:xfrm>
            <a:off x="464389" y="3669766"/>
            <a:ext cx="3086659" cy="754053"/>
          </a:xfrm>
          <a:prstGeom prst="rect">
            <a:avLst/>
          </a:prstGeom>
          <a:noFill/>
        </p:spPr>
        <p:txBody>
          <a:bodyPr wrap="square" rtlCol="0">
            <a:spAutoFit/>
          </a:bodyPr>
          <a:lstStyle/>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Front Entrance</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Locker Rooms (Men &amp; Women)</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Cardio Area</a:t>
            </a:r>
          </a:p>
        </p:txBody>
      </p:sp>
      <p:sp>
        <p:nvSpPr>
          <p:cNvPr id="28" name="TextBox 27">
            <a:extLst>
              <a:ext uri="{FF2B5EF4-FFF2-40B4-BE49-F238E27FC236}">
                <a16:creationId xmlns:a16="http://schemas.microsoft.com/office/drawing/2014/main" id="{CDC2A97A-64F5-9463-9E82-CD386DF9E3BD}"/>
              </a:ext>
            </a:extLst>
          </p:cNvPr>
          <p:cNvSpPr txBox="1"/>
          <p:nvPr/>
        </p:nvSpPr>
        <p:spPr>
          <a:xfrm>
            <a:off x="5103042" y="3669766"/>
            <a:ext cx="1911765" cy="507831"/>
          </a:xfrm>
          <a:prstGeom prst="rect">
            <a:avLst/>
          </a:prstGeom>
          <a:noFill/>
        </p:spPr>
        <p:txBody>
          <a:bodyPr wrap="square" rtlCol="0">
            <a:spAutoFit/>
          </a:bodyPr>
          <a:lstStyle/>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Kid’s Club</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Studio Rooms</a:t>
            </a:r>
          </a:p>
        </p:txBody>
      </p:sp>
      <p:sp>
        <p:nvSpPr>
          <p:cNvPr id="5" name="TextBox 4">
            <a:extLst>
              <a:ext uri="{FF2B5EF4-FFF2-40B4-BE49-F238E27FC236}">
                <a16:creationId xmlns:a16="http://schemas.microsoft.com/office/drawing/2014/main" id="{EAF7741C-CADD-C4D3-36D8-128952B25A42}"/>
              </a:ext>
            </a:extLst>
          </p:cNvPr>
          <p:cNvSpPr txBox="1"/>
          <p:nvPr/>
        </p:nvSpPr>
        <p:spPr>
          <a:xfrm>
            <a:off x="848510" y="898701"/>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a:t>
            </a:r>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986BEA6-DDD1-750D-8383-26F2AE585CB0}"/>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3BB43B7C-5CDA-E0AE-C897-67D58786E43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36B6743C-E32A-EC73-ADFA-9742276499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191967AE-B893-1D6B-1248-A52672DF19B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7671026"/>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8A4F2D-2BC6-3E1A-1831-C376C5CE6350}"/>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437216C-E396-2F6A-9DC3-8D44E6279180}"/>
              </a:ext>
            </a:extLst>
          </p:cNvPr>
          <p:cNvSpPr txBox="1"/>
          <p:nvPr/>
        </p:nvSpPr>
        <p:spPr>
          <a:xfrm>
            <a:off x="848510" y="898701"/>
            <a:ext cx="7086892"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TEAM MEMBER WALK THRU</a:t>
            </a:r>
            <a:endParaRPr lang="en-US" sz="2400">
              <a:latin typeface="Arial" panose="020B06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FC3C8A48-8DAE-8C3F-64DB-527F32122732}"/>
              </a:ext>
            </a:extLst>
          </p:cNvPr>
          <p:cNvGrpSpPr/>
          <p:nvPr/>
        </p:nvGrpSpPr>
        <p:grpSpPr>
          <a:xfrm>
            <a:off x="269251" y="1608150"/>
            <a:ext cx="4676460" cy="3210339"/>
            <a:chOff x="960360" y="1700952"/>
            <a:chExt cx="5452793" cy="2953634"/>
          </a:xfrm>
        </p:grpSpPr>
        <p:pic>
          <p:nvPicPr>
            <p:cNvPr id="2" name="Picture 1">
              <a:extLst>
                <a:ext uri="{FF2B5EF4-FFF2-40B4-BE49-F238E27FC236}">
                  <a16:creationId xmlns:a16="http://schemas.microsoft.com/office/drawing/2014/main" id="{32746A0B-8E84-F290-9E12-BD716DAFC3B9}"/>
                </a:ext>
              </a:extLst>
            </p:cNvPr>
            <p:cNvPicPr>
              <a:picLocks noChangeAspect="1"/>
            </p:cNvPicPr>
            <p:nvPr/>
          </p:nvPicPr>
          <p:blipFill>
            <a:blip r:embed="rId2"/>
            <a:stretch>
              <a:fillRect/>
            </a:stretch>
          </p:blipFill>
          <p:spPr>
            <a:xfrm>
              <a:off x="960362" y="1719757"/>
              <a:ext cx="5452791" cy="2934829"/>
            </a:xfrm>
            <a:prstGeom prst="rect">
              <a:avLst/>
            </a:prstGeom>
            <a:ln>
              <a:noFill/>
            </a:ln>
            <a:effectLst/>
          </p:spPr>
        </p:pic>
        <p:sp>
          <p:nvSpPr>
            <p:cNvPr id="3" name="Rectangle 2">
              <a:extLst>
                <a:ext uri="{FF2B5EF4-FFF2-40B4-BE49-F238E27FC236}">
                  <a16:creationId xmlns:a16="http://schemas.microsoft.com/office/drawing/2014/main" id="{19DC3D46-937A-EB7B-7AC9-E227020B1AF1}"/>
                </a:ext>
              </a:extLst>
            </p:cNvPr>
            <p:cNvSpPr/>
            <p:nvPr/>
          </p:nvSpPr>
          <p:spPr>
            <a:xfrm>
              <a:off x="960360" y="1700952"/>
              <a:ext cx="5452793" cy="2953633"/>
            </a:xfrm>
            <a:prstGeom prst="rect">
              <a:avLst/>
            </a:prstGeom>
            <a:noFill/>
            <a:ln>
              <a:solidFill>
                <a:schemeClr val="bg1">
                  <a:lumMod val="50000"/>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a:extLst>
              <a:ext uri="{FF2B5EF4-FFF2-40B4-BE49-F238E27FC236}">
                <a16:creationId xmlns:a16="http://schemas.microsoft.com/office/drawing/2014/main" id="{A35EB5B5-F43B-3C44-25F1-1F4E6C250A5B}"/>
              </a:ext>
            </a:extLst>
          </p:cNvPr>
          <p:cNvGrpSpPr/>
          <p:nvPr/>
        </p:nvGrpSpPr>
        <p:grpSpPr>
          <a:xfrm>
            <a:off x="8348871" y="4344849"/>
            <a:ext cx="795129" cy="798651"/>
            <a:chOff x="8348871" y="4344849"/>
            <a:chExt cx="795129" cy="798651"/>
          </a:xfrm>
        </p:grpSpPr>
        <p:sp>
          <p:nvSpPr>
            <p:cNvPr id="10" name="Rectangle 9">
              <a:extLst>
                <a:ext uri="{FF2B5EF4-FFF2-40B4-BE49-F238E27FC236}">
                  <a16:creationId xmlns:a16="http://schemas.microsoft.com/office/drawing/2014/main" id="{D91FDA09-5CF4-DB52-1E3F-3F57AB4D3BA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56E1FB53-F1E0-0ECF-E7B0-07635DA701B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12" name="Rectangle 11">
            <a:extLst>
              <a:ext uri="{FF2B5EF4-FFF2-40B4-BE49-F238E27FC236}">
                <a16:creationId xmlns:a16="http://schemas.microsoft.com/office/drawing/2014/main" id="{429165AD-DA49-5467-5977-74A58A27695A}"/>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9AC6116-48D0-A7F3-07EC-804CDC54498D}"/>
              </a:ext>
            </a:extLst>
          </p:cNvPr>
          <p:cNvSpPr txBox="1"/>
          <p:nvPr/>
        </p:nvSpPr>
        <p:spPr>
          <a:xfrm>
            <a:off x="5227982" y="1813768"/>
            <a:ext cx="3852408" cy="2346220"/>
          </a:xfrm>
          <a:prstGeom prst="rect">
            <a:avLst/>
          </a:prstGeom>
          <a:noFill/>
        </p:spPr>
        <p:txBody>
          <a:bodyPr wrap="square">
            <a:spAutoFit/>
          </a:bodyPr>
          <a:lstStyle/>
          <a:p>
            <a:pPr>
              <a:lnSpc>
                <a:spcPct val="150000"/>
              </a:lnSpc>
            </a:pPr>
            <a:r>
              <a:rPr lang="en-US" sz="1100">
                <a:latin typeface="Arial" panose="020B0604020202020204" pitchFamily="34" charset="0"/>
                <a:cs typeface="Arial" panose="020B0604020202020204" pitchFamily="34" charset="0"/>
              </a:rPr>
              <a:t>AGM completes the first of four-team member walk throughs when they arrive and completes TM checklist.</a:t>
            </a:r>
          </a:p>
          <a:p>
            <a:pPr marL="742950" lvl="1" indent="-285750">
              <a:lnSpc>
                <a:spcPct val="150000"/>
              </a:lnSpc>
              <a:buFont typeface="Courier New" panose="02070309020205020404" pitchFamily="49" charset="0"/>
              <a:buChar char="o"/>
            </a:pPr>
            <a:r>
              <a:rPr lang="en-US" sz="1100">
                <a:latin typeface="Arial" panose="020B0604020202020204" pitchFamily="34" charset="0"/>
                <a:cs typeface="Arial" panose="020B0604020202020204" pitchFamily="34" charset="0"/>
              </a:rPr>
              <a:t>The AGM is the second set of eyes for the club and assists in aligning with club expectations. </a:t>
            </a:r>
          </a:p>
          <a:p>
            <a:pPr marL="742950" lvl="1" indent="-285750">
              <a:lnSpc>
                <a:spcPct val="150000"/>
              </a:lnSpc>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pPr>
              <a:lnSpc>
                <a:spcPct val="150000"/>
              </a:lnSpc>
            </a:pPr>
            <a:r>
              <a:rPr lang="en-US" sz="1100">
                <a:latin typeface="Arial" panose="020B0604020202020204" pitchFamily="34" charset="0"/>
                <a:cs typeface="Arial" panose="020B0604020202020204" pitchFamily="34" charset="0"/>
              </a:rPr>
              <a:t>Any team member completes the 3 remaining walk throughs and completes checklist.</a:t>
            </a:r>
          </a:p>
          <a:p>
            <a:pPr marL="742950" lvl="1" indent="-285750">
              <a:lnSpc>
                <a:spcPct val="150000"/>
              </a:lnSpc>
              <a:buFont typeface="Courier New" panose="02070309020205020404" pitchFamily="49" charset="0"/>
              <a:buChar char="o"/>
            </a:pPr>
            <a:r>
              <a:rPr lang="en-US" sz="1100">
                <a:latin typeface="Arial" panose="020B0604020202020204" pitchFamily="34" charset="0"/>
                <a:cs typeface="Arial" panose="020B0604020202020204" pitchFamily="34" charset="0"/>
              </a:rPr>
              <a:t>These walk throughs should reset the club to standard set during the GM walk though.</a:t>
            </a:r>
          </a:p>
        </p:txBody>
      </p:sp>
    </p:spTree>
    <p:extLst>
      <p:ext uri="{BB962C8B-B14F-4D97-AF65-F5344CB8AC3E}">
        <p14:creationId xmlns:p14="http://schemas.microsoft.com/office/powerpoint/2010/main" val="552917188"/>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97A527-AB16-98F2-EDF5-3E50F64005C8}"/>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02AA9C7-0285-A171-AADD-4CA1B594A50D}"/>
              </a:ext>
            </a:extLst>
          </p:cNvPr>
          <p:cNvSpPr txBox="1"/>
          <p:nvPr/>
        </p:nvSpPr>
        <p:spPr>
          <a:xfrm>
            <a:off x="908304" y="1465793"/>
            <a:ext cx="7275362" cy="1936428"/>
          </a:xfrm>
          <a:prstGeom prst="rect">
            <a:avLst/>
          </a:prstGeom>
          <a:noFill/>
        </p:spPr>
        <p:txBody>
          <a:bodyPr wrap="square" lIns="91440" tIns="45720" rIns="91440" bIns="45720" anchor="t">
            <a:spAutoFit/>
          </a:bodyPr>
          <a:lstStyle/>
          <a:p>
            <a:pPr marL="285750" indent="-285750">
              <a:spcAft>
                <a:spcPts val="450"/>
              </a:spcAft>
              <a:buFont typeface="System Font Regular"/>
              <a:buChar char="◉"/>
            </a:pPr>
            <a:r>
              <a:rPr lang="en-US" sz="1100">
                <a:latin typeface="Arial" panose="020B0604020202020204" pitchFamily="34" charset="0"/>
                <a:cs typeface="Arial" panose="020B0604020202020204" pitchFamily="34" charset="0"/>
              </a:rPr>
              <a:t>The GM Daily Walk Thru should be the first thing the GM does when arriving to work to ensure the club is clean and orderly.</a:t>
            </a:r>
          </a:p>
          <a:p>
            <a:pPr marL="285750" indent="-285750">
              <a:spcAft>
                <a:spcPts val="450"/>
              </a:spcAft>
              <a:buFont typeface="System Font Regular"/>
              <a:buChar char="◉"/>
            </a:pPr>
            <a:r>
              <a:rPr lang="en-US" sz="1100">
                <a:latin typeface="Arial" panose="020B0604020202020204" pitchFamily="34" charset="0"/>
                <a:cs typeface="Arial" panose="020B0604020202020204" pitchFamily="34" charset="0"/>
              </a:rPr>
              <a:t>The GM Daily Walk Thru Checklist should be filled out by the GM  (AGM during days the GM is off).</a:t>
            </a:r>
          </a:p>
          <a:p>
            <a:pPr marL="285750" indent="-285750">
              <a:spcAft>
                <a:spcPts val="450"/>
              </a:spcAft>
              <a:buFont typeface="System Font Regular"/>
              <a:buChar char="◉"/>
            </a:pPr>
            <a:r>
              <a:rPr lang="en-US" sz="1100">
                <a:latin typeface="Arial"/>
                <a:cs typeface="Arial"/>
              </a:rPr>
              <a:t>Checklist should be kept in a GM Daily Walk Thru Binder in the GMs office in a 1-31 fashion.</a:t>
            </a:r>
          </a:p>
          <a:p>
            <a:pPr marL="285750" indent="-285750">
              <a:spcAft>
                <a:spcPts val="450"/>
              </a:spcAft>
              <a:buFont typeface="System Font Regular"/>
              <a:buChar char="◉"/>
            </a:pPr>
            <a:r>
              <a:rPr lang="en-US" sz="1100">
                <a:latin typeface="Arial" panose="020B0604020202020204" pitchFamily="34" charset="0"/>
                <a:cs typeface="Arial" panose="020B0604020202020204" pitchFamily="34" charset="0"/>
              </a:rPr>
              <a:t>If the club is not in order, the GM is responsible for tending to the issue, filling toilet paper, paper towels, soap, cleaner, etc.</a:t>
            </a:r>
          </a:p>
          <a:p>
            <a:pPr marL="285750" indent="-285750">
              <a:spcAft>
                <a:spcPts val="450"/>
              </a:spcAft>
              <a:buFont typeface="System Font Regular"/>
              <a:buChar char="◉"/>
            </a:pPr>
            <a:r>
              <a:rPr lang="en-US" sz="1100">
                <a:latin typeface="Arial" panose="020B0604020202020204" pitchFamily="34" charset="0"/>
                <a:cs typeface="Arial" panose="020B0604020202020204" pitchFamily="34" charset="0"/>
              </a:rPr>
              <a:t>If something is discovered on the walk thru that is broken and has not been ticketed yet, please ticket item in Service Channel.  Quickest to ticket directly thru your phone.  If not thru phone, then computer.</a:t>
            </a:r>
          </a:p>
          <a:p>
            <a:pPr marL="285750" indent="-285750">
              <a:spcAft>
                <a:spcPts val="450"/>
              </a:spcAft>
              <a:buFont typeface="System Font Regular"/>
              <a:buChar char="◉"/>
            </a:pPr>
            <a:endParaRPr lang="en-US" sz="11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479D2EF-111F-042F-0DAB-E718FFE0155C}"/>
              </a:ext>
            </a:extLst>
          </p:cNvPr>
          <p:cNvSpPr txBox="1"/>
          <p:nvPr/>
        </p:nvSpPr>
        <p:spPr>
          <a:xfrm>
            <a:off x="848510" y="898701"/>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a:t>
            </a:r>
            <a:endParaRPr lang="en-US" sz="24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244D314-BB5F-B3CC-E4BC-4197B76276BF}"/>
              </a:ext>
            </a:extLst>
          </p:cNvPr>
          <p:cNvSpPr txBox="1"/>
          <p:nvPr/>
        </p:nvSpPr>
        <p:spPr>
          <a:xfrm>
            <a:off x="913840" y="3302692"/>
            <a:ext cx="4216784" cy="261610"/>
          </a:xfrm>
          <a:prstGeom prst="rect">
            <a:avLst/>
          </a:prstGeom>
          <a:noFill/>
        </p:spPr>
        <p:txBody>
          <a:bodyPr wrap="square">
            <a:spAutoFit/>
          </a:bodyPr>
          <a:lstStyle/>
          <a:p>
            <a:pPr>
              <a:spcAft>
                <a:spcPts val="600"/>
              </a:spcAft>
            </a:pPr>
            <a:r>
              <a:rPr lang="en-US" sz="1100">
                <a:latin typeface="Arial" panose="020B0604020202020204" pitchFamily="34" charset="0"/>
                <a:cs typeface="Arial" panose="020B0604020202020204" pitchFamily="34" charset="0"/>
              </a:rPr>
              <a:t>CHECKLIST WILL CONSIST OF 10 CATEGORIES</a:t>
            </a:r>
          </a:p>
        </p:txBody>
      </p:sp>
      <p:sp>
        <p:nvSpPr>
          <p:cNvPr id="4" name="TextBox 3">
            <a:extLst>
              <a:ext uri="{FF2B5EF4-FFF2-40B4-BE49-F238E27FC236}">
                <a16:creationId xmlns:a16="http://schemas.microsoft.com/office/drawing/2014/main" id="{F5143612-00B0-EF10-6867-EB84FF7C9CB7}"/>
              </a:ext>
            </a:extLst>
          </p:cNvPr>
          <p:cNvSpPr txBox="1"/>
          <p:nvPr/>
        </p:nvSpPr>
        <p:spPr>
          <a:xfrm>
            <a:off x="3075374" y="3617727"/>
            <a:ext cx="2282924" cy="754053"/>
          </a:xfrm>
          <a:prstGeom prst="rect">
            <a:avLst/>
          </a:prstGeom>
          <a:noFill/>
        </p:spPr>
        <p:txBody>
          <a:bodyPr wrap="square" rtlCol="0">
            <a:spAutoFit/>
          </a:bodyPr>
          <a:lstStyle/>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Free Weight Area</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GGX Studios</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Cardio Cinema</a:t>
            </a:r>
          </a:p>
        </p:txBody>
      </p:sp>
      <p:sp>
        <p:nvSpPr>
          <p:cNvPr id="5" name="TextBox 4">
            <a:extLst>
              <a:ext uri="{FF2B5EF4-FFF2-40B4-BE49-F238E27FC236}">
                <a16:creationId xmlns:a16="http://schemas.microsoft.com/office/drawing/2014/main" id="{AC318A27-91CE-C601-A39D-C2BDD7918DD2}"/>
              </a:ext>
            </a:extLst>
          </p:cNvPr>
          <p:cNvSpPr txBox="1"/>
          <p:nvPr/>
        </p:nvSpPr>
        <p:spPr>
          <a:xfrm>
            <a:off x="457751" y="3617727"/>
            <a:ext cx="2988782" cy="754053"/>
          </a:xfrm>
          <a:prstGeom prst="rect">
            <a:avLst/>
          </a:prstGeom>
          <a:noFill/>
        </p:spPr>
        <p:txBody>
          <a:bodyPr wrap="square" rtlCol="0">
            <a:spAutoFit/>
          </a:bodyPr>
          <a:lstStyle/>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Front Entrance</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Locker Rooms (Men &amp; Women)</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Cardio Area</a:t>
            </a:r>
          </a:p>
        </p:txBody>
      </p:sp>
      <p:sp>
        <p:nvSpPr>
          <p:cNvPr id="8" name="TextBox 7">
            <a:extLst>
              <a:ext uri="{FF2B5EF4-FFF2-40B4-BE49-F238E27FC236}">
                <a16:creationId xmlns:a16="http://schemas.microsoft.com/office/drawing/2014/main" id="{B17D5E35-B005-E183-2E36-BA73477A4A63}"/>
              </a:ext>
            </a:extLst>
          </p:cNvPr>
          <p:cNvSpPr txBox="1"/>
          <p:nvPr/>
        </p:nvSpPr>
        <p:spPr>
          <a:xfrm>
            <a:off x="4907821" y="3617727"/>
            <a:ext cx="1911765" cy="754053"/>
          </a:xfrm>
          <a:prstGeom prst="rect">
            <a:avLst/>
          </a:prstGeom>
          <a:noFill/>
        </p:spPr>
        <p:txBody>
          <a:bodyPr wrap="square" rtlCol="0">
            <a:spAutoFit/>
          </a:bodyPr>
          <a:lstStyle/>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Kid’s Club</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Studio Rooms</a:t>
            </a:r>
          </a:p>
          <a:p>
            <a:pPr marL="800100" lvl="1" indent="-342900">
              <a:spcAft>
                <a:spcPts val="600"/>
              </a:spcAft>
              <a:buClr>
                <a:schemeClr val="tx1"/>
              </a:buClr>
              <a:buFont typeface="System Font Regular"/>
              <a:buChar char="◎"/>
            </a:pPr>
            <a:r>
              <a:rPr lang="en-US" sz="1100">
                <a:latin typeface="Arial" panose="020B0604020202020204" pitchFamily="34" charset="0"/>
                <a:cs typeface="Arial" panose="020B0604020202020204" pitchFamily="34" charset="0"/>
              </a:rPr>
              <a:t>MISC.</a:t>
            </a:r>
          </a:p>
        </p:txBody>
      </p:sp>
      <p:grpSp>
        <p:nvGrpSpPr>
          <p:cNvPr id="6" name="Group 5">
            <a:extLst>
              <a:ext uri="{FF2B5EF4-FFF2-40B4-BE49-F238E27FC236}">
                <a16:creationId xmlns:a16="http://schemas.microsoft.com/office/drawing/2014/main" id="{89E5AEB1-39F5-E7F0-A38D-62B737823184}"/>
              </a:ext>
            </a:extLst>
          </p:cNvPr>
          <p:cNvGrpSpPr/>
          <p:nvPr/>
        </p:nvGrpSpPr>
        <p:grpSpPr>
          <a:xfrm>
            <a:off x="8348871" y="4344849"/>
            <a:ext cx="795129" cy="798651"/>
            <a:chOff x="8348871" y="4344849"/>
            <a:chExt cx="795129" cy="798651"/>
          </a:xfrm>
        </p:grpSpPr>
        <p:sp>
          <p:nvSpPr>
            <p:cNvPr id="9" name="Rectangle 8">
              <a:extLst>
                <a:ext uri="{FF2B5EF4-FFF2-40B4-BE49-F238E27FC236}">
                  <a16:creationId xmlns:a16="http://schemas.microsoft.com/office/drawing/2014/main" id="{B8AF49BC-E001-7903-4FD4-357C1E96671A}"/>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73859E88-513F-8A5C-6F92-F1594AB5D8F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12" name="Rectangle 11">
            <a:extLst>
              <a:ext uri="{FF2B5EF4-FFF2-40B4-BE49-F238E27FC236}">
                <a16:creationId xmlns:a16="http://schemas.microsoft.com/office/drawing/2014/main" id="{336FB62B-B9AE-0175-8933-768E01603D5E}"/>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0709511"/>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5F631-7666-0C9C-BBF9-095F0CC6B15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4757D91A-448A-87CD-3BE4-582FD7B94258}"/>
              </a:ext>
            </a:extLst>
          </p:cNvPr>
          <p:cNvSpPr txBox="1"/>
          <p:nvPr/>
        </p:nvSpPr>
        <p:spPr>
          <a:xfrm>
            <a:off x="848510" y="898701"/>
            <a:ext cx="5989612"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GM WALK THRU</a:t>
            </a:r>
          </a:p>
        </p:txBody>
      </p:sp>
      <p:grpSp>
        <p:nvGrpSpPr>
          <p:cNvPr id="26" name="Group 25">
            <a:extLst>
              <a:ext uri="{FF2B5EF4-FFF2-40B4-BE49-F238E27FC236}">
                <a16:creationId xmlns:a16="http://schemas.microsoft.com/office/drawing/2014/main" id="{8D14FFF6-A034-B9BD-B9AB-5EE38FB84546}"/>
              </a:ext>
            </a:extLst>
          </p:cNvPr>
          <p:cNvGrpSpPr/>
          <p:nvPr/>
        </p:nvGrpSpPr>
        <p:grpSpPr>
          <a:xfrm>
            <a:off x="291977" y="1566793"/>
            <a:ext cx="3958814" cy="3391846"/>
            <a:chOff x="3132814" y="1248355"/>
            <a:chExt cx="4380355" cy="3753015"/>
          </a:xfrm>
        </p:grpSpPr>
        <p:grpSp>
          <p:nvGrpSpPr>
            <p:cNvPr id="23" name="Group 22">
              <a:extLst>
                <a:ext uri="{FF2B5EF4-FFF2-40B4-BE49-F238E27FC236}">
                  <a16:creationId xmlns:a16="http://schemas.microsoft.com/office/drawing/2014/main" id="{F74AEA12-09D7-55EE-7FF1-BDF6D6963B29}"/>
                </a:ext>
              </a:extLst>
            </p:cNvPr>
            <p:cNvGrpSpPr/>
            <p:nvPr/>
          </p:nvGrpSpPr>
          <p:grpSpPr>
            <a:xfrm>
              <a:off x="3132814" y="1283361"/>
              <a:ext cx="4380355" cy="3687484"/>
              <a:chOff x="3424389" y="437879"/>
              <a:chExt cx="5417814" cy="4560841"/>
            </a:xfrm>
          </p:grpSpPr>
          <p:pic>
            <p:nvPicPr>
              <p:cNvPr id="18" name="Picture 17">
                <a:extLst>
                  <a:ext uri="{FF2B5EF4-FFF2-40B4-BE49-F238E27FC236}">
                    <a16:creationId xmlns:a16="http://schemas.microsoft.com/office/drawing/2014/main" id="{275EAC0F-DE18-DEC5-0DDF-397B717070E2}"/>
                  </a:ext>
                </a:extLst>
              </p:cNvPr>
              <p:cNvPicPr>
                <a:picLocks noChangeAspect="1"/>
              </p:cNvPicPr>
              <p:nvPr/>
            </p:nvPicPr>
            <p:blipFill>
              <a:blip r:embed="rId2"/>
              <a:stretch>
                <a:fillRect/>
              </a:stretch>
            </p:blipFill>
            <p:spPr>
              <a:xfrm>
                <a:off x="3424389" y="437879"/>
                <a:ext cx="5417814" cy="2832084"/>
              </a:xfrm>
              <a:prstGeom prst="rect">
                <a:avLst/>
              </a:prstGeom>
              <a:ln>
                <a:noFill/>
              </a:ln>
              <a:effectLst/>
            </p:spPr>
          </p:pic>
          <p:pic>
            <p:nvPicPr>
              <p:cNvPr id="22" name="Picture 21">
                <a:extLst>
                  <a:ext uri="{FF2B5EF4-FFF2-40B4-BE49-F238E27FC236}">
                    <a16:creationId xmlns:a16="http://schemas.microsoft.com/office/drawing/2014/main" id="{39C335E6-1B75-9195-8DAD-0125949939AB}"/>
                  </a:ext>
                </a:extLst>
              </p:cNvPr>
              <p:cNvPicPr>
                <a:picLocks noChangeAspect="1"/>
              </p:cNvPicPr>
              <p:nvPr/>
            </p:nvPicPr>
            <p:blipFill rotWithShape="1">
              <a:blip r:embed="rId3"/>
              <a:srcRect l="204" t="806" r="182" b="955"/>
              <a:stretch/>
            </p:blipFill>
            <p:spPr>
              <a:xfrm>
                <a:off x="3424389" y="3258878"/>
                <a:ext cx="5406730" cy="1739842"/>
              </a:xfrm>
              <a:prstGeom prst="rect">
                <a:avLst/>
              </a:prstGeom>
              <a:ln>
                <a:noFill/>
              </a:ln>
              <a:effectLst/>
            </p:spPr>
          </p:pic>
        </p:grpSp>
        <p:sp>
          <p:nvSpPr>
            <p:cNvPr id="24" name="Rectangle 23">
              <a:extLst>
                <a:ext uri="{FF2B5EF4-FFF2-40B4-BE49-F238E27FC236}">
                  <a16:creationId xmlns:a16="http://schemas.microsoft.com/office/drawing/2014/main" id="{27A98A80-B14C-3BB0-E4CE-06C5484561C5}"/>
                </a:ext>
              </a:extLst>
            </p:cNvPr>
            <p:cNvSpPr/>
            <p:nvPr/>
          </p:nvSpPr>
          <p:spPr>
            <a:xfrm>
              <a:off x="3132814" y="1248355"/>
              <a:ext cx="4373217" cy="3753015"/>
            </a:xfrm>
            <a:prstGeom prst="rect">
              <a:avLst/>
            </a:prstGeom>
            <a:noFill/>
            <a:ln w="6350">
              <a:solidFill>
                <a:schemeClr val="tx1">
                  <a:alpha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3E580724-C7F5-D3CA-04FA-F0D4209129CC}"/>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28B89F50-9AB7-5C8B-3DD1-C609E0AE0FC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3F535D37-295B-D64D-C735-B32D267EBE4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4AAD9D1E-E0F2-CF0D-FD62-12345FF3985E}"/>
              </a:ext>
            </a:extLst>
          </p:cNvPr>
          <p:cNvSpPr/>
          <p:nvPr/>
        </p:nvSpPr>
        <p:spPr>
          <a:xfrm rot="5400000">
            <a:off x="-1" y="0"/>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FBA2303-A0D4-7D07-EC44-995B56C641D8}"/>
              </a:ext>
            </a:extLst>
          </p:cNvPr>
          <p:cNvSpPr txBox="1"/>
          <p:nvPr/>
        </p:nvSpPr>
        <p:spPr>
          <a:xfrm>
            <a:off x="4508034" y="2155251"/>
            <a:ext cx="4198644" cy="1330557"/>
          </a:xfrm>
          <a:prstGeom prst="rect">
            <a:avLst/>
          </a:prstGeom>
          <a:noFill/>
        </p:spPr>
        <p:txBody>
          <a:bodyPr wrap="square">
            <a:spAutoFit/>
          </a:bodyPr>
          <a:lstStyle/>
          <a:p>
            <a:pPr>
              <a:lnSpc>
                <a:spcPct val="150000"/>
              </a:lnSpc>
            </a:pPr>
            <a:r>
              <a:rPr lang="en-US" sz="1100">
                <a:latin typeface="Arial" panose="020B0604020202020204" pitchFamily="34" charset="0"/>
                <a:cs typeface="Arial" panose="020B0604020202020204" pitchFamily="34" charset="0"/>
              </a:rPr>
              <a:t>GM conducts walk through when they arrive at the gym and completes GM checklist.</a:t>
            </a:r>
          </a:p>
          <a:p>
            <a:pPr marL="742950" lvl="1" indent="-285750">
              <a:lnSpc>
                <a:spcPct val="150000"/>
              </a:lnSpc>
              <a:buFont typeface="Courier New" panose="02070309020205020404" pitchFamily="49" charset="0"/>
              <a:buChar char="o"/>
            </a:pPr>
            <a:r>
              <a:rPr lang="en-US" sz="1100">
                <a:latin typeface="Arial" panose="020B0604020202020204" pitchFamily="34" charset="0"/>
                <a:cs typeface="Arial" panose="020B0604020202020204" pitchFamily="34" charset="0"/>
              </a:rPr>
              <a:t>The GM will set the standard for the club each day by addressing any issues and identifying areas of opportunity.</a:t>
            </a:r>
          </a:p>
        </p:txBody>
      </p:sp>
    </p:spTree>
    <p:extLst>
      <p:ext uri="{BB962C8B-B14F-4D97-AF65-F5344CB8AC3E}">
        <p14:creationId xmlns:p14="http://schemas.microsoft.com/office/powerpoint/2010/main" val="3941191171"/>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36F6B-A754-DB39-369E-3B2A5ECEA43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BE4A4F84-33FE-A0B4-4D86-E9503A42962E}"/>
              </a:ext>
            </a:extLst>
          </p:cNvPr>
          <p:cNvGrpSpPr/>
          <p:nvPr/>
        </p:nvGrpSpPr>
        <p:grpSpPr>
          <a:xfrm>
            <a:off x="8348871" y="4344849"/>
            <a:ext cx="795129" cy="798651"/>
            <a:chOff x="8348871" y="4344849"/>
            <a:chExt cx="795129" cy="798651"/>
          </a:xfrm>
        </p:grpSpPr>
        <p:sp>
          <p:nvSpPr>
            <p:cNvPr id="3" name="Rectangle 2">
              <a:extLst>
                <a:ext uri="{FF2B5EF4-FFF2-40B4-BE49-F238E27FC236}">
                  <a16:creationId xmlns:a16="http://schemas.microsoft.com/office/drawing/2014/main" id="{2411A9B4-FABE-CD4C-A510-831D5E766D00}"/>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10;&#10;Description automatically generated">
              <a:extLst>
                <a:ext uri="{FF2B5EF4-FFF2-40B4-BE49-F238E27FC236}">
                  <a16:creationId xmlns:a16="http://schemas.microsoft.com/office/drawing/2014/main" id="{9D22A311-9484-BB37-C9BF-D789AAFE392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6" name="Rectangle 5">
            <a:extLst>
              <a:ext uri="{FF2B5EF4-FFF2-40B4-BE49-F238E27FC236}">
                <a16:creationId xmlns:a16="http://schemas.microsoft.com/office/drawing/2014/main" id="{1BBDF063-D514-E850-9C38-2B9289CCDA47}"/>
              </a:ext>
            </a:extLst>
          </p:cNvPr>
          <p:cNvSpPr/>
          <p:nvPr/>
        </p:nvSpPr>
        <p:spPr>
          <a:xfrm rot="5400000">
            <a:off x="-1"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endParaRPr lang="en-US" b="1" dirty="0">
              <a:solidFill>
                <a:schemeClr val="tx1"/>
              </a:solidFill>
            </a:endParaRPr>
          </a:p>
        </p:txBody>
      </p:sp>
      <p:sp>
        <p:nvSpPr>
          <p:cNvPr id="5" name="TextBox 4">
            <a:extLst>
              <a:ext uri="{FF2B5EF4-FFF2-40B4-BE49-F238E27FC236}">
                <a16:creationId xmlns:a16="http://schemas.microsoft.com/office/drawing/2014/main" id="{EBADE224-D01C-A2B9-5252-04BAB0EF128E}"/>
              </a:ext>
            </a:extLst>
          </p:cNvPr>
          <p:cNvSpPr txBox="1"/>
          <p:nvPr/>
        </p:nvSpPr>
        <p:spPr>
          <a:xfrm>
            <a:off x="731520" y="1204791"/>
            <a:ext cx="6694999" cy="3785652"/>
          </a:xfrm>
          <a:prstGeom prst="rect">
            <a:avLst/>
          </a:prstGeom>
          <a:noFill/>
        </p:spPr>
        <p:txBody>
          <a:bodyPr wrap="square" rtlCol="0">
            <a:spAutoFit/>
          </a:bodyPr>
          <a:lstStyle/>
          <a:p>
            <a:endParaRPr lang="en-US" sz="2400" b="1"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Day 1</a:t>
            </a:r>
          </a:p>
          <a:p>
            <a:pPr marL="171450"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Membership tour and closing</a:t>
            </a:r>
          </a:p>
          <a:p>
            <a:pPr marL="171450"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Club walkthrough</a:t>
            </a:r>
          </a:p>
          <a:p>
            <a:pPr marL="171450"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Cancellations</a:t>
            </a:r>
          </a:p>
          <a:p>
            <a:pPr marL="171450"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R&amp;C processes</a:t>
            </a:r>
          </a:p>
          <a:p>
            <a:endParaRPr lang="en-US"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Day 2</a:t>
            </a:r>
          </a:p>
          <a:p>
            <a:pPr marL="171450"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DEMOTU </a:t>
            </a:r>
          </a:p>
          <a:p>
            <a:pPr marL="171450"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GP3 Overview</a:t>
            </a:r>
          </a:p>
          <a:p>
            <a:pPr marL="171450"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CPTS</a:t>
            </a:r>
          </a:p>
          <a:p>
            <a:pPr marL="171450" indent="-171450">
              <a:lnSpc>
                <a:spcPct val="150000"/>
              </a:lnSpc>
              <a:buFont typeface="Arial" panose="020B0604020202020204" pitchFamily="34" charset="0"/>
              <a:buChar char="•"/>
            </a:pPr>
            <a:r>
              <a:rPr lang="en-US" sz="1200" dirty="0">
                <a:latin typeface="Arial" panose="020B0604020202020204" pitchFamily="34" charset="0"/>
                <a:cs typeface="Arial" panose="020B0604020202020204" pitchFamily="34" charset="0"/>
              </a:rPr>
              <a:t>PT business</a:t>
            </a:r>
          </a:p>
          <a:p>
            <a:endParaRPr lang="en-US" dirty="0"/>
          </a:p>
        </p:txBody>
      </p:sp>
      <p:sp>
        <p:nvSpPr>
          <p:cNvPr id="7" name="TextBox 6">
            <a:extLst>
              <a:ext uri="{FF2B5EF4-FFF2-40B4-BE49-F238E27FC236}">
                <a16:creationId xmlns:a16="http://schemas.microsoft.com/office/drawing/2014/main" id="{50ADFDB6-DEC0-AA18-5E18-062C3D4D857F}"/>
              </a:ext>
            </a:extLst>
          </p:cNvPr>
          <p:cNvSpPr txBox="1"/>
          <p:nvPr/>
        </p:nvSpPr>
        <p:spPr>
          <a:xfrm>
            <a:off x="731520" y="882104"/>
            <a:ext cx="5452793"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AGENDA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6830767"/>
      </p:ext>
    </p:extLst>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40E-C5B1-963D-806D-81A2957E02EB}"/>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14CB5091-2A18-B889-5D6A-B07EC413E2F7}"/>
              </a:ext>
            </a:extLst>
          </p:cNvPr>
          <p:cNvSpPr txBox="1"/>
          <p:nvPr/>
        </p:nvSpPr>
        <p:spPr>
          <a:xfrm>
            <a:off x="794904" y="816730"/>
            <a:ext cx="5452793" cy="461665"/>
          </a:xfrm>
          <a:prstGeom prst="rect">
            <a:avLst/>
          </a:prstGeom>
          <a:noFill/>
        </p:spPr>
        <p:txBody>
          <a:bodyPr wrap="square" lIns="91440" tIns="45720" rIns="91440" bIns="45720" anchor="t">
            <a:spAutoFit/>
          </a:bodyPr>
          <a:lstStyle/>
          <a:p>
            <a:r>
              <a:rPr lang="en-US" sz="2400" b="1">
                <a:latin typeface="Arial"/>
                <a:cs typeface="Arial"/>
              </a:rPr>
              <a:t>OUR PRODUCT: FRONT DESK</a:t>
            </a:r>
            <a:endParaRPr lang="en-US"/>
          </a:p>
        </p:txBody>
      </p:sp>
      <p:grpSp>
        <p:nvGrpSpPr>
          <p:cNvPr id="7" name="Group 6">
            <a:extLst>
              <a:ext uri="{FF2B5EF4-FFF2-40B4-BE49-F238E27FC236}">
                <a16:creationId xmlns:a16="http://schemas.microsoft.com/office/drawing/2014/main" id="{0AF8D210-E61D-6428-AD31-196AC7F5126B}"/>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E04487B6-1B92-6A7D-E25E-84A634105F0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8D2B569-7E60-9361-4B84-9CBDB849CE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4C070955-1DA1-16FA-3AAF-8BC5656ECD0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C269408-EAE2-BCB7-7FBA-A78EDE60915E}"/>
              </a:ext>
            </a:extLst>
          </p:cNvPr>
          <p:cNvSpPr/>
          <p:nvPr/>
        </p:nvSpPr>
        <p:spPr>
          <a:xfrm>
            <a:off x="394077" y="1931019"/>
            <a:ext cx="3924253" cy="2395751"/>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DDF988-78DA-88D8-F217-989AB35B1E8E}"/>
              </a:ext>
            </a:extLst>
          </p:cNvPr>
          <p:cNvSpPr txBox="1"/>
          <p:nvPr/>
        </p:nvSpPr>
        <p:spPr>
          <a:xfrm>
            <a:off x="4641395" y="2259399"/>
            <a:ext cx="4238578" cy="1738938"/>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600">
                <a:latin typeface="Calibri"/>
                <a:ea typeface="Calibri"/>
                <a:cs typeface="Calibri"/>
              </a:rPr>
              <a:t>Scanners working and clean.</a:t>
            </a:r>
          </a:p>
          <a:p>
            <a:pPr marL="171450" indent="-171450">
              <a:buFont typeface="Arial" panose="020B0604020202020204" pitchFamily="34" charset="0"/>
              <a:buChar char="•"/>
            </a:pPr>
            <a:r>
              <a:rPr lang="en-US" sz="1600">
                <a:latin typeface="Calibri"/>
                <a:ea typeface="Calibri"/>
                <a:cs typeface="Calibri"/>
              </a:rPr>
              <a:t>Signage current and properly displayed.</a:t>
            </a:r>
          </a:p>
          <a:p>
            <a:pPr marL="171450" indent="-171450">
              <a:buFont typeface="Arial,Sans-Serif" panose="020B0604020202020204" pitchFamily="34" charset="0"/>
              <a:buChar char="•"/>
            </a:pPr>
            <a:r>
              <a:rPr lang="en-US" sz="1600">
                <a:latin typeface="Calibri"/>
                <a:ea typeface="Calibri"/>
                <a:cs typeface="Calibri"/>
              </a:rPr>
              <a:t>Glass windows and doors clean.  </a:t>
            </a:r>
          </a:p>
          <a:p>
            <a:pPr marL="171450" indent="-171450">
              <a:buFont typeface="Arial,Sans-Serif" panose="020B0604020202020204" pitchFamily="34" charset="0"/>
              <a:buChar char="•"/>
            </a:pPr>
            <a:r>
              <a:rPr lang="en-US" sz="1600">
                <a:latin typeface="Calibri"/>
                <a:ea typeface="Calibri"/>
                <a:cs typeface="Arial"/>
              </a:rPr>
              <a:t>Counters clean and presentable. </a:t>
            </a:r>
            <a:endParaRPr lang="en-US"/>
          </a:p>
          <a:p>
            <a:pPr marL="171450" indent="-171450">
              <a:buFont typeface="Arial,Sans-Serif" panose="020B0604020202020204" pitchFamily="34" charset="0"/>
              <a:buChar char="•"/>
            </a:pPr>
            <a:r>
              <a:rPr lang="en-US" sz="1600">
                <a:latin typeface="Calibri"/>
                <a:ea typeface="Calibri"/>
                <a:cs typeface="Arial"/>
              </a:rPr>
              <a:t>Floor mats straight and vacuumed </a:t>
            </a:r>
          </a:p>
          <a:p>
            <a:pPr marL="171450" indent="-171450">
              <a:buFont typeface="Arial,Sans-Serif" panose="020B0604020202020204" pitchFamily="34" charset="0"/>
              <a:buChar char="•"/>
            </a:pPr>
            <a:r>
              <a:rPr lang="en-US" sz="1600">
                <a:latin typeface="Calibri"/>
                <a:ea typeface="Calibri"/>
                <a:cs typeface="Arial"/>
              </a:rPr>
              <a:t>Kiosks functional and displaying correct info.</a:t>
            </a:r>
            <a:endParaRPr lang="en-US" sz="1600">
              <a:latin typeface="Calibri"/>
              <a:ea typeface="Calibri"/>
            </a:endParaRPr>
          </a:p>
          <a:p>
            <a:pPr marL="171450" indent="-171450">
              <a:buFont typeface="Arial" panose="020B0604020202020204" pitchFamily="34" charset="0"/>
              <a:buChar char="•"/>
            </a:pPr>
            <a:endParaRPr lang="en-US" sz="1100"/>
          </a:p>
        </p:txBody>
      </p:sp>
      <p:sp>
        <p:nvSpPr>
          <p:cNvPr id="11" name="AutoShape 2" descr="Image preview">
            <a:extLst>
              <a:ext uri="{FF2B5EF4-FFF2-40B4-BE49-F238E27FC236}">
                <a16:creationId xmlns:a16="http://schemas.microsoft.com/office/drawing/2014/main" id="{AF8A6E1C-6F6B-0474-B32C-7FFA4E04D6F2}"/>
              </a:ext>
            </a:extLst>
          </p:cNvPr>
          <p:cNvSpPr>
            <a:spLocks noChangeAspect="1" noChangeArrowheads="1"/>
          </p:cNvSpPr>
          <p:nvPr/>
        </p:nvSpPr>
        <p:spPr bwMode="auto">
          <a:xfrm>
            <a:off x="4490545" y="30656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preview">
            <a:extLst>
              <a:ext uri="{FF2B5EF4-FFF2-40B4-BE49-F238E27FC236}">
                <a16:creationId xmlns:a16="http://schemas.microsoft.com/office/drawing/2014/main" id="{656DB252-F0CE-2122-1732-8224651AC95B}"/>
              </a:ext>
            </a:extLst>
          </p:cNvPr>
          <p:cNvSpPr>
            <a:spLocks noChangeAspect="1" noChangeArrowheads="1"/>
          </p:cNvSpPr>
          <p:nvPr/>
        </p:nvSpPr>
        <p:spPr bwMode="auto">
          <a:xfrm>
            <a:off x="4642945" y="321806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Image preview">
            <a:extLst>
              <a:ext uri="{FF2B5EF4-FFF2-40B4-BE49-F238E27FC236}">
                <a16:creationId xmlns:a16="http://schemas.microsoft.com/office/drawing/2014/main" id="{3350281C-F11A-2543-AF4A-B62CDB2B6488}"/>
              </a:ext>
            </a:extLst>
          </p:cNvPr>
          <p:cNvSpPr>
            <a:spLocks noChangeAspect="1" noChangeArrowheads="1"/>
          </p:cNvSpPr>
          <p:nvPr/>
        </p:nvSpPr>
        <p:spPr bwMode="auto">
          <a:xfrm>
            <a:off x="3187720" y="2724150"/>
            <a:ext cx="1841480" cy="1841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A928307B-C45D-FEF4-AEC4-D9E519D85059}"/>
              </a:ext>
            </a:extLst>
          </p:cNvPr>
          <p:cNvSpPr txBox="1"/>
          <p:nvPr/>
        </p:nvSpPr>
        <p:spPr>
          <a:xfrm>
            <a:off x="5181960" y="1746353"/>
            <a:ext cx="2581165" cy="369332"/>
          </a:xfrm>
          <a:prstGeom prst="rect">
            <a:avLst/>
          </a:prstGeom>
          <a:noFill/>
        </p:spPr>
        <p:txBody>
          <a:bodyPr wrap="square">
            <a:spAutoFit/>
          </a:bodyPr>
          <a:lstStyle/>
          <a:p>
            <a:r>
              <a:rPr lang="en-US" u="sng">
                <a:latin typeface="Arial" panose="020B0604020202020204" pitchFamily="34" charset="0"/>
                <a:cs typeface="Arial" panose="020B0604020202020204" pitchFamily="34" charset="0"/>
              </a:rPr>
              <a:t>GYM WALK-THOUGH</a:t>
            </a:r>
          </a:p>
        </p:txBody>
      </p:sp>
      <p:pic>
        <p:nvPicPr>
          <p:cNvPr id="8" name="Picture 7" descr="A reception desk in a gym&#10;&#10;AI-generated content may be incorrect.">
            <a:extLst>
              <a:ext uri="{FF2B5EF4-FFF2-40B4-BE49-F238E27FC236}">
                <a16:creationId xmlns:a16="http://schemas.microsoft.com/office/drawing/2014/main" id="{25351AE9-E378-C261-3660-2F1F043C3CD3}"/>
              </a:ext>
            </a:extLst>
          </p:cNvPr>
          <p:cNvPicPr>
            <a:picLocks noChangeAspect="1"/>
          </p:cNvPicPr>
          <p:nvPr/>
        </p:nvPicPr>
        <p:blipFill>
          <a:blip r:embed="rId4"/>
          <a:stretch>
            <a:fillRect/>
          </a:stretch>
        </p:blipFill>
        <p:spPr>
          <a:xfrm>
            <a:off x="575486" y="2115685"/>
            <a:ext cx="3915059" cy="2395751"/>
          </a:xfrm>
          <a:prstGeom prst="rect">
            <a:avLst/>
          </a:prstGeom>
        </p:spPr>
      </p:pic>
    </p:spTree>
    <p:extLst>
      <p:ext uri="{BB962C8B-B14F-4D97-AF65-F5344CB8AC3E}">
        <p14:creationId xmlns:p14="http://schemas.microsoft.com/office/powerpoint/2010/main" val="2702358516"/>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40E-C5B1-963D-806D-81A2957E02EB}"/>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14CB5091-2A18-B889-5D6A-B07EC413E2F7}"/>
              </a:ext>
            </a:extLst>
          </p:cNvPr>
          <p:cNvSpPr txBox="1"/>
          <p:nvPr/>
        </p:nvSpPr>
        <p:spPr>
          <a:xfrm>
            <a:off x="734014" y="855132"/>
            <a:ext cx="3704276" cy="461665"/>
          </a:xfrm>
          <a:prstGeom prst="rect">
            <a:avLst/>
          </a:prstGeom>
          <a:noFill/>
        </p:spPr>
        <p:txBody>
          <a:bodyPr wrap="square" lIns="91440" tIns="45720" rIns="91440" bIns="45720" anchor="t">
            <a:spAutoFit/>
          </a:bodyPr>
          <a:lstStyle/>
          <a:p>
            <a:r>
              <a:rPr lang="en-US" sz="2400" b="1">
                <a:latin typeface="Arial"/>
                <a:cs typeface="Arial"/>
              </a:rPr>
              <a:t>OUR PRODUCT: R&amp;C</a:t>
            </a:r>
            <a:endParaRPr lang="en-US"/>
          </a:p>
        </p:txBody>
      </p:sp>
      <p:grpSp>
        <p:nvGrpSpPr>
          <p:cNvPr id="7" name="Group 6">
            <a:extLst>
              <a:ext uri="{FF2B5EF4-FFF2-40B4-BE49-F238E27FC236}">
                <a16:creationId xmlns:a16="http://schemas.microsoft.com/office/drawing/2014/main" id="{0AF8D210-E61D-6428-AD31-196AC7F5126B}"/>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E04487B6-1B92-6A7D-E25E-84A634105F0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8D2B569-7E60-9361-4B84-9CBDB849CE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4C070955-1DA1-16FA-3AAF-8BC5656ECD0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C269408-EAE2-BCB7-7FBA-A78EDE60915E}"/>
              </a:ext>
            </a:extLst>
          </p:cNvPr>
          <p:cNvSpPr/>
          <p:nvPr/>
        </p:nvSpPr>
        <p:spPr>
          <a:xfrm>
            <a:off x="341822" y="1861973"/>
            <a:ext cx="3924253" cy="2395751"/>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3AE4DA-27B1-87C8-09AA-C2182F6BDE75}"/>
              </a:ext>
            </a:extLst>
          </p:cNvPr>
          <p:cNvSpPr txBox="1"/>
          <p:nvPr/>
        </p:nvSpPr>
        <p:spPr>
          <a:xfrm>
            <a:off x="4734399" y="2119859"/>
            <a:ext cx="4409601" cy="3370153"/>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600">
                <a:latin typeface="Calibri"/>
                <a:ea typeface="Calibri"/>
                <a:cs typeface="Calibri"/>
              </a:rPr>
              <a:t>Retail displays positioned properly. </a:t>
            </a:r>
          </a:p>
          <a:p>
            <a:pPr marL="171450" indent="-171450">
              <a:buFont typeface="Arial" panose="020B0604020202020204" pitchFamily="34" charset="0"/>
              <a:buChar char="•"/>
            </a:pPr>
            <a:r>
              <a:rPr lang="en-US" sz="1600">
                <a:latin typeface="Calibri"/>
                <a:ea typeface="Calibri"/>
                <a:cs typeface="Calibri"/>
              </a:rPr>
              <a:t>All racks and gondolas dusted</a:t>
            </a:r>
          </a:p>
          <a:p>
            <a:pPr marL="171450" indent="-171450">
              <a:buFont typeface="Arial" panose="020B0604020202020204" pitchFamily="34" charset="0"/>
              <a:buChar char="•"/>
            </a:pPr>
            <a:r>
              <a:rPr lang="en-US" sz="1600">
                <a:latin typeface="Calibri"/>
                <a:ea typeface="Calibri"/>
                <a:cs typeface="Calibri"/>
              </a:rPr>
              <a:t>Apparel hung neatly with no empty hangers.  </a:t>
            </a:r>
          </a:p>
          <a:p>
            <a:pPr marL="171450" indent="-171450">
              <a:buFont typeface="Arial" panose="020B0604020202020204" pitchFamily="34" charset="0"/>
              <a:buChar char="•"/>
            </a:pPr>
            <a:r>
              <a:rPr lang="en-US" sz="1600">
                <a:latin typeface="Calibri"/>
                <a:ea typeface="Calibri"/>
                <a:cs typeface="Calibri"/>
              </a:rPr>
              <a:t>T-shirts folded and organized by type.</a:t>
            </a:r>
          </a:p>
          <a:p>
            <a:pPr marL="171450" indent="-171450">
              <a:buFont typeface="Arial,Sans-Serif" panose="020B0604020202020204" pitchFamily="34" charset="0"/>
              <a:buChar char="•"/>
            </a:pPr>
            <a:r>
              <a:rPr lang="en-US" sz="1600">
                <a:latin typeface="Calibri"/>
                <a:ea typeface="Calibri"/>
                <a:cs typeface="Calibri"/>
              </a:rPr>
              <a:t>Supplements front facing and dust free.</a:t>
            </a:r>
          </a:p>
          <a:p>
            <a:pPr marL="171450" indent="-171450">
              <a:buFont typeface="Arial,Sans-Serif" panose="020B0604020202020204" pitchFamily="34" charset="0"/>
              <a:buChar char="•"/>
            </a:pPr>
            <a:r>
              <a:rPr lang="en-US" sz="1600">
                <a:latin typeface="Calibri"/>
                <a:ea typeface="Calibri"/>
                <a:cs typeface="Arial"/>
              </a:rPr>
              <a:t>Coolers functional (Lights on, cooling properly).</a:t>
            </a:r>
            <a:endParaRPr lang="en-US" sz="1600">
              <a:ea typeface="Calibri"/>
              <a:cs typeface="Calibri"/>
            </a:endParaRPr>
          </a:p>
          <a:p>
            <a:pPr marL="171450" indent="-171450">
              <a:buFont typeface="Arial,Sans-Serif" panose="020B0604020202020204" pitchFamily="34" charset="0"/>
              <a:buChar char="•"/>
            </a:pPr>
            <a:r>
              <a:rPr lang="en-US" sz="1600">
                <a:latin typeface="Calibri"/>
                <a:ea typeface="Calibri"/>
                <a:cs typeface="Arial"/>
              </a:rPr>
              <a:t>Coolers glass and shelves clean.</a:t>
            </a:r>
          </a:p>
          <a:p>
            <a:pPr marL="171450" indent="-171450">
              <a:buFont typeface="Arial,Sans-Serif" panose="020B0604020202020204" pitchFamily="34" charset="0"/>
              <a:buChar char="•"/>
            </a:pPr>
            <a:r>
              <a:rPr lang="en-US" sz="1600">
                <a:latin typeface="Calibri"/>
                <a:ea typeface="Calibri"/>
                <a:cs typeface="Arial"/>
              </a:rPr>
              <a:t>Coolers stocked.</a:t>
            </a:r>
          </a:p>
          <a:p>
            <a:pPr marL="171450" indent="-171450">
              <a:buFont typeface="Arial,Sans-Serif" panose="020B0604020202020204" pitchFamily="34" charset="0"/>
              <a:buChar char="•"/>
            </a:pPr>
            <a:r>
              <a:rPr lang="en-US" sz="1600">
                <a:latin typeface="Calibri"/>
                <a:ea typeface="Calibri"/>
                <a:cs typeface="Arial"/>
              </a:rPr>
              <a:t>All product in coolers front facing. </a:t>
            </a:r>
            <a:endParaRPr lang="en-US" sz="1600">
              <a:latin typeface="Calibri"/>
              <a:ea typeface="Calibri"/>
            </a:endParaRPr>
          </a:p>
          <a:p>
            <a:endParaRPr lang="en-US" sz="1400">
              <a:latin typeface="Acumin Pro" panose="020B0504020202020204" pitchFamily="34" charset="0"/>
            </a:endParaRPr>
          </a:p>
          <a:p>
            <a:pPr marL="171450" indent="-171450">
              <a:buFont typeface="Arial" panose="020B0604020202020204" pitchFamily="34" charset="0"/>
              <a:buChar char="•"/>
            </a:pPr>
            <a:endParaRPr lang="en-US" sz="1100"/>
          </a:p>
          <a:p>
            <a:endParaRPr lang="en-US" sz="1100"/>
          </a:p>
          <a:p>
            <a:endParaRPr lang="en-US" sz="1100"/>
          </a:p>
          <a:p>
            <a:endParaRPr lang="en-US" sz="1100"/>
          </a:p>
          <a:p>
            <a:endParaRPr lang="en-US" sz="1100"/>
          </a:p>
        </p:txBody>
      </p:sp>
      <p:sp>
        <p:nvSpPr>
          <p:cNvPr id="11" name="AutoShape 2" descr="Image preview">
            <a:extLst>
              <a:ext uri="{FF2B5EF4-FFF2-40B4-BE49-F238E27FC236}">
                <a16:creationId xmlns:a16="http://schemas.microsoft.com/office/drawing/2014/main" id="{AF8A6E1C-6F6B-0474-B32C-7FFA4E04D6F2}"/>
              </a:ext>
            </a:extLst>
          </p:cNvPr>
          <p:cNvSpPr>
            <a:spLocks noChangeAspect="1" noChangeArrowheads="1"/>
          </p:cNvSpPr>
          <p:nvPr/>
        </p:nvSpPr>
        <p:spPr bwMode="auto">
          <a:xfrm>
            <a:off x="4438290" y="305785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preview">
            <a:extLst>
              <a:ext uri="{FF2B5EF4-FFF2-40B4-BE49-F238E27FC236}">
                <a16:creationId xmlns:a16="http://schemas.microsoft.com/office/drawing/2014/main" id="{656DB252-F0CE-2122-1732-8224651AC95B}"/>
              </a:ext>
            </a:extLst>
          </p:cNvPr>
          <p:cNvSpPr>
            <a:spLocks noChangeAspect="1" noChangeArrowheads="1"/>
          </p:cNvSpPr>
          <p:nvPr/>
        </p:nvSpPr>
        <p:spPr bwMode="auto">
          <a:xfrm>
            <a:off x="4590690" y="321025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Image preview">
            <a:extLst>
              <a:ext uri="{FF2B5EF4-FFF2-40B4-BE49-F238E27FC236}">
                <a16:creationId xmlns:a16="http://schemas.microsoft.com/office/drawing/2014/main" id="{3350281C-F11A-2543-AF4A-B62CDB2B6488}"/>
              </a:ext>
            </a:extLst>
          </p:cNvPr>
          <p:cNvSpPr>
            <a:spLocks noChangeAspect="1" noChangeArrowheads="1"/>
          </p:cNvSpPr>
          <p:nvPr/>
        </p:nvSpPr>
        <p:spPr bwMode="auto">
          <a:xfrm>
            <a:off x="3206410" y="3362654"/>
            <a:ext cx="1841480" cy="1841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16F8C66-BEBC-00C7-F2E5-2ED056987B20}"/>
              </a:ext>
            </a:extLst>
          </p:cNvPr>
          <p:cNvSpPr txBox="1"/>
          <p:nvPr/>
        </p:nvSpPr>
        <p:spPr>
          <a:xfrm>
            <a:off x="5221374" y="1717944"/>
            <a:ext cx="2581165" cy="369332"/>
          </a:xfrm>
          <a:prstGeom prst="rect">
            <a:avLst/>
          </a:prstGeom>
          <a:noFill/>
        </p:spPr>
        <p:txBody>
          <a:bodyPr wrap="square">
            <a:spAutoFit/>
          </a:bodyPr>
          <a:lstStyle/>
          <a:p>
            <a:r>
              <a:rPr lang="en-US" u="sng">
                <a:latin typeface="Arial" panose="020B0604020202020204" pitchFamily="34" charset="0"/>
                <a:cs typeface="Arial" panose="020B0604020202020204" pitchFamily="34" charset="0"/>
              </a:rPr>
              <a:t>GYM WALK-THOUGH</a:t>
            </a:r>
          </a:p>
        </p:txBody>
      </p:sp>
      <p:pic>
        <p:nvPicPr>
          <p:cNvPr id="10" name="Picture 9" descr="A store with shelves and shelves of clothing&#10;&#10;AI-generated content may be incorrect.">
            <a:extLst>
              <a:ext uri="{FF2B5EF4-FFF2-40B4-BE49-F238E27FC236}">
                <a16:creationId xmlns:a16="http://schemas.microsoft.com/office/drawing/2014/main" id="{42E25531-CD8A-4602-9C63-3060538423C4}"/>
              </a:ext>
            </a:extLst>
          </p:cNvPr>
          <p:cNvPicPr>
            <a:picLocks noChangeAspect="1"/>
          </p:cNvPicPr>
          <p:nvPr/>
        </p:nvPicPr>
        <p:blipFill>
          <a:blip r:embed="rId4"/>
          <a:stretch>
            <a:fillRect/>
          </a:stretch>
        </p:blipFill>
        <p:spPr>
          <a:xfrm>
            <a:off x="494222" y="2028388"/>
            <a:ext cx="3924253" cy="2363732"/>
          </a:xfrm>
          <a:prstGeom prst="rect">
            <a:avLst/>
          </a:prstGeom>
        </p:spPr>
      </p:pic>
    </p:spTree>
    <p:extLst>
      <p:ext uri="{BB962C8B-B14F-4D97-AF65-F5344CB8AC3E}">
        <p14:creationId xmlns:p14="http://schemas.microsoft.com/office/powerpoint/2010/main" val="3786291248"/>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40E-C5B1-963D-806D-81A2957E02EB}"/>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14CB5091-2A18-B889-5D6A-B07EC413E2F7}"/>
              </a:ext>
            </a:extLst>
          </p:cNvPr>
          <p:cNvSpPr txBox="1"/>
          <p:nvPr/>
        </p:nvSpPr>
        <p:spPr>
          <a:xfrm>
            <a:off x="821461" y="838429"/>
            <a:ext cx="5452793" cy="461665"/>
          </a:xfrm>
          <a:prstGeom prst="rect">
            <a:avLst/>
          </a:prstGeom>
          <a:noFill/>
        </p:spPr>
        <p:txBody>
          <a:bodyPr wrap="square" lIns="91440" tIns="45720" rIns="91440" bIns="45720" anchor="t">
            <a:spAutoFit/>
          </a:bodyPr>
          <a:lstStyle/>
          <a:p>
            <a:r>
              <a:rPr lang="en-US" sz="2400" b="1">
                <a:latin typeface="Arial"/>
                <a:cs typeface="Arial"/>
              </a:rPr>
              <a:t>OUR PRODUCT: CARDIO</a:t>
            </a:r>
            <a:endParaRPr lang="en-US"/>
          </a:p>
        </p:txBody>
      </p:sp>
      <p:grpSp>
        <p:nvGrpSpPr>
          <p:cNvPr id="7" name="Group 6">
            <a:extLst>
              <a:ext uri="{FF2B5EF4-FFF2-40B4-BE49-F238E27FC236}">
                <a16:creationId xmlns:a16="http://schemas.microsoft.com/office/drawing/2014/main" id="{0AF8D210-E61D-6428-AD31-196AC7F5126B}"/>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E04487B6-1B92-6A7D-E25E-84A634105F0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8D2B569-7E60-9361-4B84-9CBDB849CE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4C070955-1DA1-16FA-3AAF-8BC5656ECD0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C269408-EAE2-BCB7-7FBA-A78EDE60915E}"/>
              </a:ext>
            </a:extLst>
          </p:cNvPr>
          <p:cNvSpPr/>
          <p:nvPr/>
        </p:nvSpPr>
        <p:spPr>
          <a:xfrm>
            <a:off x="362874" y="1949098"/>
            <a:ext cx="3924253" cy="2395751"/>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3AE4DA-27B1-87C8-09AA-C2182F6BDE75}"/>
              </a:ext>
            </a:extLst>
          </p:cNvPr>
          <p:cNvSpPr txBox="1"/>
          <p:nvPr/>
        </p:nvSpPr>
        <p:spPr>
          <a:xfrm>
            <a:off x="4564951" y="1948448"/>
            <a:ext cx="4504852" cy="3448555"/>
          </a:xfrm>
          <a:prstGeom prst="rect">
            <a:avLst/>
          </a:prstGeom>
          <a:noFill/>
        </p:spPr>
        <p:txBody>
          <a:bodyPr wrap="square" lIns="91440" tIns="45720" rIns="91440" bIns="45720" rtlCol="0" anchor="t">
            <a:spAutoFit/>
          </a:bodyPr>
          <a:lstStyle/>
          <a:p>
            <a:pPr marL="171450" indent="-171450">
              <a:buFont typeface="Arial,Sans-Serif" panose="020B0604020202020204" pitchFamily="34" charset="0"/>
              <a:buChar char="•"/>
            </a:pPr>
            <a:r>
              <a:rPr lang="en-US" sz="1600">
                <a:latin typeface="Calibri"/>
                <a:ea typeface="Calibri"/>
                <a:cs typeface="Arial"/>
              </a:rPr>
              <a:t>All cardio equipment aligned.</a:t>
            </a:r>
          </a:p>
          <a:p>
            <a:pPr marL="171450" indent="-171450">
              <a:buFont typeface="Arial,Sans-Serif" panose="020B0604020202020204" pitchFamily="34" charset="0"/>
              <a:buChar char="•"/>
            </a:pPr>
            <a:r>
              <a:rPr lang="en-US" sz="1600">
                <a:latin typeface="Calibri"/>
                <a:ea typeface="Calibri"/>
                <a:cs typeface="Arial"/>
              </a:rPr>
              <a:t>Dust collecting under treadmills</a:t>
            </a:r>
          </a:p>
          <a:p>
            <a:pPr marL="171450" indent="-171450">
              <a:buFont typeface="Arial,Sans-Serif" panose="020B0604020202020204" pitchFamily="34" charset="0"/>
              <a:buChar char="•"/>
            </a:pPr>
            <a:r>
              <a:rPr lang="en-US" sz="1600">
                <a:latin typeface="Calibri"/>
                <a:ea typeface="Calibri"/>
                <a:cs typeface="Arial"/>
              </a:rPr>
              <a:t>Visible wear and tear ( Seats, treadmill belts, bike pedals, ETC.)</a:t>
            </a:r>
          </a:p>
          <a:p>
            <a:pPr marL="171450" indent="-171450">
              <a:buFont typeface="Arial,Sans-Serif" panose="020B0604020202020204" pitchFamily="34" charset="0"/>
              <a:buChar char="•"/>
            </a:pPr>
            <a:r>
              <a:rPr lang="en-US" sz="1600">
                <a:latin typeface="Calibri"/>
                <a:ea typeface="Calibri"/>
                <a:cs typeface="Arial"/>
              </a:rPr>
              <a:t>Screen displays functional </a:t>
            </a:r>
            <a:r>
              <a:rPr lang="en-US" sz="1600">
                <a:latin typeface="Calibri"/>
                <a:ea typeface="Calibri"/>
                <a:cs typeface="Calibri"/>
              </a:rPr>
              <a:t>Is the equipment functional.</a:t>
            </a:r>
          </a:p>
          <a:p>
            <a:pPr marL="171450" indent="-171450">
              <a:buFont typeface="Arial" panose="020B0604020202020204" pitchFamily="34" charset="0"/>
              <a:buChar char="•"/>
            </a:pPr>
            <a:r>
              <a:rPr lang="en-US" sz="1600">
                <a:latin typeface="Calibri"/>
                <a:ea typeface="Calibri"/>
                <a:cs typeface="Calibri"/>
              </a:rPr>
              <a:t>Trash in cupholders.</a:t>
            </a:r>
          </a:p>
          <a:p>
            <a:pPr marL="171450" indent="-171450">
              <a:buFont typeface="Arial" panose="020B0604020202020204" pitchFamily="34" charset="0"/>
              <a:buChar char="•"/>
            </a:pPr>
            <a:r>
              <a:rPr lang="en-US" sz="1600">
                <a:latin typeface="Calibri"/>
                <a:ea typeface="Calibri"/>
                <a:cs typeface="Calibri"/>
              </a:rPr>
              <a:t>Sweat accumulation/streaks ( Exp. Base on recumbent Bikes) </a:t>
            </a:r>
          </a:p>
          <a:p>
            <a:pPr marL="171450" indent="-171450">
              <a:buFont typeface="Arial" panose="020B0604020202020204" pitchFamily="34" charset="0"/>
              <a:buChar char="•"/>
            </a:pPr>
            <a:r>
              <a:rPr lang="en-US" sz="1600">
                <a:latin typeface="Calibri"/>
                <a:ea typeface="Calibri"/>
                <a:cs typeface="Calibri"/>
              </a:rPr>
              <a:t>Emergency stops reset.</a:t>
            </a:r>
          </a:p>
          <a:p>
            <a:pPr marL="171450" indent="-171450">
              <a:buFont typeface="Arial" panose="020B0604020202020204" pitchFamily="34" charset="0"/>
              <a:buChar char="•"/>
            </a:pPr>
            <a:endParaRPr lang="en-US" sz="1100"/>
          </a:p>
          <a:p>
            <a:endParaRPr lang="en-US" sz="1100"/>
          </a:p>
          <a:p>
            <a:endParaRPr lang="en-US" sz="1100"/>
          </a:p>
          <a:p>
            <a:endParaRPr lang="en-US" sz="1100"/>
          </a:p>
          <a:p>
            <a:endParaRPr lang="en-US" sz="1100"/>
          </a:p>
        </p:txBody>
      </p:sp>
      <p:sp>
        <p:nvSpPr>
          <p:cNvPr id="11" name="AutoShape 2" descr="Image preview">
            <a:extLst>
              <a:ext uri="{FF2B5EF4-FFF2-40B4-BE49-F238E27FC236}">
                <a16:creationId xmlns:a16="http://schemas.microsoft.com/office/drawing/2014/main" id="{AF8A6E1C-6F6B-0474-B32C-7FFA4E04D6F2}"/>
              </a:ext>
            </a:extLst>
          </p:cNvPr>
          <p:cNvSpPr>
            <a:spLocks noChangeAspect="1" noChangeArrowheads="1"/>
          </p:cNvSpPr>
          <p:nvPr/>
        </p:nvSpPr>
        <p:spPr bwMode="auto">
          <a:xfrm>
            <a:off x="4411717" y="314497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preview">
            <a:extLst>
              <a:ext uri="{FF2B5EF4-FFF2-40B4-BE49-F238E27FC236}">
                <a16:creationId xmlns:a16="http://schemas.microsoft.com/office/drawing/2014/main" id="{656DB252-F0CE-2122-1732-8224651AC95B}"/>
              </a:ext>
            </a:extLst>
          </p:cNvPr>
          <p:cNvSpPr>
            <a:spLocks noChangeAspect="1" noChangeArrowheads="1"/>
          </p:cNvSpPr>
          <p:nvPr/>
        </p:nvSpPr>
        <p:spPr bwMode="auto">
          <a:xfrm>
            <a:off x="4564117" y="329737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Image preview">
            <a:extLst>
              <a:ext uri="{FF2B5EF4-FFF2-40B4-BE49-F238E27FC236}">
                <a16:creationId xmlns:a16="http://schemas.microsoft.com/office/drawing/2014/main" id="{3350281C-F11A-2543-AF4A-B62CDB2B6488}"/>
              </a:ext>
            </a:extLst>
          </p:cNvPr>
          <p:cNvSpPr>
            <a:spLocks noChangeAspect="1" noChangeArrowheads="1"/>
          </p:cNvSpPr>
          <p:nvPr/>
        </p:nvSpPr>
        <p:spPr bwMode="auto">
          <a:xfrm>
            <a:off x="3179837" y="3449779"/>
            <a:ext cx="1841480" cy="1841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C9C6679E-CEE0-F398-B70B-8CD2A76F8DFA}"/>
              </a:ext>
            </a:extLst>
          </p:cNvPr>
          <p:cNvSpPr txBox="1"/>
          <p:nvPr/>
        </p:nvSpPr>
        <p:spPr>
          <a:xfrm>
            <a:off x="5235154" y="1579116"/>
            <a:ext cx="2581165" cy="369332"/>
          </a:xfrm>
          <a:prstGeom prst="rect">
            <a:avLst/>
          </a:prstGeom>
          <a:noFill/>
        </p:spPr>
        <p:txBody>
          <a:bodyPr wrap="square">
            <a:spAutoFit/>
          </a:bodyPr>
          <a:lstStyle/>
          <a:p>
            <a:r>
              <a:rPr lang="en-US" u="sng">
                <a:latin typeface="Arial" panose="020B0604020202020204" pitchFamily="34" charset="0"/>
                <a:cs typeface="Arial" panose="020B0604020202020204" pitchFamily="34" charset="0"/>
              </a:rPr>
              <a:t>GYM WALK-THOUGH</a:t>
            </a:r>
          </a:p>
        </p:txBody>
      </p:sp>
      <p:pic>
        <p:nvPicPr>
          <p:cNvPr id="13" name="Picture 12" descr="A large room with exercise bikes&#10;&#10;AI-generated content may be incorrect.">
            <a:extLst>
              <a:ext uri="{FF2B5EF4-FFF2-40B4-BE49-F238E27FC236}">
                <a16:creationId xmlns:a16="http://schemas.microsoft.com/office/drawing/2014/main" id="{49469B72-8F1A-D42E-8046-B426C55BB3AD}"/>
              </a:ext>
            </a:extLst>
          </p:cNvPr>
          <p:cNvPicPr>
            <a:picLocks noChangeAspect="1"/>
          </p:cNvPicPr>
          <p:nvPr/>
        </p:nvPicPr>
        <p:blipFill>
          <a:blip r:embed="rId4"/>
          <a:stretch>
            <a:fillRect/>
          </a:stretch>
        </p:blipFill>
        <p:spPr>
          <a:xfrm>
            <a:off x="519748" y="2091907"/>
            <a:ext cx="3919779" cy="2410944"/>
          </a:xfrm>
          <a:prstGeom prst="rect">
            <a:avLst/>
          </a:prstGeom>
        </p:spPr>
      </p:pic>
    </p:spTree>
    <p:extLst>
      <p:ext uri="{BB962C8B-B14F-4D97-AF65-F5344CB8AC3E}">
        <p14:creationId xmlns:p14="http://schemas.microsoft.com/office/powerpoint/2010/main" val="1672637469"/>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40E-C5B1-963D-806D-81A2957E02EB}"/>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14CB5091-2A18-B889-5D6A-B07EC413E2F7}"/>
              </a:ext>
            </a:extLst>
          </p:cNvPr>
          <p:cNvSpPr txBox="1"/>
          <p:nvPr/>
        </p:nvSpPr>
        <p:spPr>
          <a:xfrm>
            <a:off x="731521" y="843230"/>
            <a:ext cx="5452793" cy="461665"/>
          </a:xfrm>
          <a:prstGeom prst="rect">
            <a:avLst/>
          </a:prstGeom>
          <a:noFill/>
        </p:spPr>
        <p:txBody>
          <a:bodyPr wrap="square" lIns="91440" tIns="45720" rIns="91440" bIns="45720" anchor="t">
            <a:spAutoFit/>
          </a:bodyPr>
          <a:lstStyle/>
          <a:p>
            <a:r>
              <a:rPr lang="en-US" sz="2400" b="1">
                <a:latin typeface="Arial"/>
                <a:cs typeface="Arial"/>
              </a:rPr>
              <a:t>OUR PRODUCT:  SELECTORIZED</a:t>
            </a:r>
            <a:endParaRPr lang="en-US"/>
          </a:p>
        </p:txBody>
      </p:sp>
      <p:grpSp>
        <p:nvGrpSpPr>
          <p:cNvPr id="7" name="Group 6">
            <a:extLst>
              <a:ext uri="{FF2B5EF4-FFF2-40B4-BE49-F238E27FC236}">
                <a16:creationId xmlns:a16="http://schemas.microsoft.com/office/drawing/2014/main" id="{0AF8D210-E61D-6428-AD31-196AC7F5126B}"/>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E04487B6-1B92-6A7D-E25E-84A634105F0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8D2B569-7E60-9361-4B84-9CBDB849CE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4C070955-1DA1-16FA-3AAF-8BC5656ECD0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C269408-EAE2-BCB7-7FBA-A78EDE60915E}"/>
              </a:ext>
            </a:extLst>
          </p:cNvPr>
          <p:cNvSpPr/>
          <p:nvPr/>
        </p:nvSpPr>
        <p:spPr>
          <a:xfrm>
            <a:off x="409843" y="1878269"/>
            <a:ext cx="3924253" cy="2395751"/>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DDF988-78DA-88D8-F217-989AB35B1E8E}"/>
              </a:ext>
            </a:extLst>
          </p:cNvPr>
          <p:cNvSpPr txBox="1"/>
          <p:nvPr/>
        </p:nvSpPr>
        <p:spPr>
          <a:xfrm>
            <a:off x="4806839" y="2084184"/>
            <a:ext cx="4014060" cy="2477601"/>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600">
                <a:latin typeface="Calibri"/>
                <a:ea typeface="Calibri"/>
                <a:cs typeface="Calibri"/>
              </a:rPr>
              <a:t>Worn or broken cables/bands.</a:t>
            </a:r>
          </a:p>
          <a:p>
            <a:pPr marL="171450" indent="-171450">
              <a:buFont typeface="Arial" panose="020B0604020202020204" pitchFamily="34" charset="0"/>
              <a:buChar char="•"/>
            </a:pPr>
            <a:r>
              <a:rPr lang="en-US" sz="1600">
                <a:latin typeface="Calibri"/>
                <a:ea typeface="Calibri"/>
                <a:cs typeface="Calibri"/>
              </a:rPr>
              <a:t>Missing weight stack pins.</a:t>
            </a:r>
          </a:p>
          <a:p>
            <a:pPr marL="171450" indent="-171450">
              <a:buFont typeface="Arial" panose="020B0604020202020204" pitchFamily="34" charset="0"/>
              <a:buChar char="•"/>
            </a:pPr>
            <a:r>
              <a:rPr lang="en-US" sz="1600">
                <a:latin typeface="Calibri"/>
                <a:ea typeface="Calibri"/>
                <a:cs typeface="Calibri"/>
              </a:rPr>
              <a:t>Dirt and debris build up around base.</a:t>
            </a:r>
          </a:p>
          <a:p>
            <a:pPr marL="171450" indent="-171450">
              <a:buFont typeface="Arial,Sans-Serif" panose="020B0604020202020204" pitchFamily="34" charset="0"/>
              <a:buChar char="•"/>
            </a:pPr>
            <a:r>
              <a:rPr lang="en-US" sz="1600">
                <a:latin typeface="Calibri"/>
                <a:ea typeface="Calibri"/>
                <a:cs typeface="Calibri"/>
              </a:rPr>
              <a:t>Dust collecting on equipment. </a:t>
            </a:r>
          </a:p>
          <a:p>
            <a:pPr marL="171450" indent="-171450">
              <a:buFont typeface="Arial,Sans-Serif" panose="020B0604020202020204" pitchFamily="34" charset="0"/>
              <a:buChar char="•"/>
            </a:pPr>
            <a:r>
              <a:rPr lang="en-US" sz="1600">
                <a:latin typeface="Calibri"/>
                <a:ea typeface="Calibri"/>
                <a:cs typeface="Arial"/>
              </a:rPr>
              <a:t>Upholstery wear and tear.</a:t>
            </a:r>
          </a:p>
          <a:p>
            <a:pPr marL="171450" indent="-171450">
              <a:buFont typeface="Arial,Sans-Serif" panose="020B0604020202020204" pitchFamily="34" charset="0"/>
              <a:buChar char="•"/>
            </a:pPr>
            <a:r>
              <a:rPr lang="en-US" sz="1600">
                <a:latin typeface="Calibri"/>
                <a:ea typeface="Calibri"/>
                <a:cs typeface="Arial"/>
              </a:rPr>
              <a:t>Hand grips torn or missing.</a:t>
            </a:r>
          </a:p>
          <a:p>
            <a:pPr marL="171450" indent="-171450">
              <a:buFont typeface="Arial,Sans-Serif" panose="020B0604020202020204" pitchFamily="34" charset="0"/>
              <a:buChar char="•"/>
            </a:pPr>
            <a:r>
              <a:rPr lang="en-US" sz="1600">
                <a:latin typeface="Calibri"/>
                <a:ea typeface="Calibri"/>
                <a:cs typeface="Arial"/>
              </a:rPr>
              <a:t>Missing or loose knobs/adjustment leavers.</a:t>
            </a:r>
          </a:p>
          <a:p>
            <a:pPr marL="171450" indent="-171450">
              <a:buFont typeface="Arial,Sans-Serif" panose="020B0604020202020204" pitchFamily="34" charset="0"/>
              <a:buChar char="•"/>
            </a:pPr>
            <a:r>
              <a:rPr lang="en-US" sz="1600">
                <a:latin typeface="Calibri"/>
                <a:ea typeface="Calibri"/>
                <a:cs typeface="Arial"/>
              </a:rPr>
              <a:t>Pealing labels (Weight stack numbers, users guide, etc.)</a:t>
            </a:r>
            <a:endParaRPr lang="en-US" sz="1600">
              <a:latin typeface="Calibri"/>
              <a:ea typeface="Calibri"/>
            </a:endParaRPr>
          </a:p>
          <a:p>
            <a:pPr marL="171450" indent="-171450">
              <a:buFont typeface="Arial" panose="020B0604020202020204" pitchFamily="34" charset="0"/>
              <a:buChar char="•"/>
            </a:pPr>
            <a:endParaRPr lang="en-US" sz="1100"/>
          </a:p>
        </p:txBody>
      </p:sp>
      <p:sp>
        <p:nvSpPr>
          <p:cNvPr id="11" name="AutoShape 2" descr="Image preview">
            <a:extLst>
              <a:ext uri="{FF2B5EF4-FFF2-40B4-BE49-F238E27FC236}">
                <a16:creationId xmlns:a16="http://schemas.microsoft.com/office/drawing/2014/main" id="{AF8A6E1C-6F6B-0474-B32C-7FFA4E04D6F2}"/>
              </a:ext>
            </a:extLst>
          </p:cNvPr>
          <p:cNvSpPr>
            <a:spLocks noChangeAspect="1" noChangeArrowheads="1"/>
          </p:cNvSpPr>
          <p:nvPr/>
        </p:nvSpPr>
        <p:spPr bwMode="auto">
          <a:xfrm>
            <a:off x="4506311" y="314218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preview">
            <a:extLst>
              <a:ext uri="{FF2B5EF4-FFF2-40B4-BE49-F238E27FC236}">
                <a16:creationId xmlns:a16="http://schemas.microsoft.com/office/drawing/2014/main" id="{656DB252-F0CE-2122-1732-8224651AC95B}"/>
              </a:ext>
            </a:extLst>
          </p:cNvPr>
          <p:cNvSpPr>
            <a:spLocks noChangeAspect="1" noChangeArrowheads="1"/>
          </p:cNvSpPr>
          <p:nvPr/>
        </p:nvSpPr>
        <p:spPr bwMode="auto">
          <a:xfrm>
            <a:off x="4658711" y="329458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Image preview">
            <a:extLst>
              <a:ext uri="{FF2B5EF4-FFF2-40B4-BE49-F238E27FC236}">
                <a16:creationId xmlns:a16="http://schemas.microsoft.com/office/drawing/2014/main" id="{3350281C-F11A-2543-AF4A-B62CDB2B6488}"/>
              </a:ext>
            </a:extLst>
          </p:cNvPr>
          <p:cNvSpPr>
            <a:spLocks noChangeAspect="1" noChangeArrowheads="1"/>
          </p:cNvSpPr>
          <p:nvPr/>
        </p:nvSpPr>
        <p:spPr bwMode="auto">
          <a:xfrm>
            <a:off x="3187720" y="2724150"/>
            <a:ext cx="1841480" cy="1841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B8251706-4BA4-0747-477D-99F519849E0A}"/>
              </a:ext>
            </a:extLst>
          </p:cNvPr>
          <p:cNvSpPr txBox="1"/>
          <p:nvPr/>
        </p:nvSpPr>
        <p:spPr>
          <a:xfrm>
            <a:off x="5221374" y="1717944"/>
            <a:ext cx="2581165" cy="369332"/>
          </a:xfrm>
          <a:prstGeom prst="rect">
            <a:avLst/>
          </a:prstGeom>
          <a:noFill/>
        </p:spPr>
        <p:txBody>
          <a:bodyPr wrap="square">
            <a:spAutoFit/>
          </a:bodyPr>
          <a:lstStyle/>
          <a:p>
            <a:r>
              <a:rPr lang="en-US" u="sng">
                <a:latin typeface="Arial" panose="020B0604020202020204" pitchFamily="34" charset="0"/>
                <a:cs typeface="Arial" panose="020B0604020202020204" pitchFamily="34" charset="0"/>
              </a:rPr>
              <a:t>GYM WALK-THOUGH</a:t>
            </a:r>
          </a:p>
        </p:txBody>
      </p:sp>
      <p:pic>
        <p:nvPicPr>
          <p:cNvPr id="8" name="Picture 7" descr="A large room with exercise equipment&#10;&#10;AI-generated content may be incorrect.">
            <a:extLst>
              <a:ext uri="{FF2B5EF4-FFF2-40B4-BE49-F238E27FC236}">
                <a16:creationId xmlns:a16="http://schemas.microsoft.com/office/drawing/2014/main" id="{B7CA0AA5-3D5D-C106-2EA1-66966A7FAB8F}"/>
              </a:ext>
            </a:extLst>
          </p:cNvPr>
          <p:cNvPicPr>
            <a:picLocks noChangeAspect="1"/>
          </p:cNvPicPr>
          <p:nvPr/>
        </p:nvPicPr>
        <p:blipFill>
          <a:blip r:embed="rId4"/>
          <a:stretch>
            <a:fillRect/>
          </a:stretch>
        </p:blipFill>
        <p:spPr>
          <a:xfrm>
            <a:off x="578338" y="2024074"/>
            <a:ext cx="3927973" cy="2395751"/>
          </a:xfrm>
          <a:prstGeom prst="rect">
            <a:avLst/>
          </a:prstGeom>
        </p:spPr>
      </p:pic>
    </p:spTree>
    <p:extLst>
      <p:ext uri="{BB962C8B-B14F-4D97-AF65-F5344CB8AC3E}">
        <p14:creationId xmlns:p14="http://schemas.microsoft.com/office/powerpoint/2010/main" val="3500093130"/>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40E-C5B1-963D-806D-81A2957E02EB}"/>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14CB5091-2A18-B889-5D6A-B07EC413E2F7}"/>
              </a:ext>
            </a:extLst>
          </p:cNvPr>
          <p:cNvSpPr txBox="1"/>
          <p:nvPr/>
        </p:nvSpPr>
        <p:spPr>
          <a:xfrm>
            <a:off x="731521" y="883922"/>
            <a:ext cx="5452793" cy="461665"/>
          </a:xfrm>
          <a:prstGeom prst="rect">
            <a:avLst/>
          </a:prstGeom>
          <a:noFill/>
        </p:spPr>
        <p:txBody>
          <a:bodyPr wrap="square" lIns="91440" tIns="45720" rIns="91440" bIns="45720" anchor="t">
            <a:spAutoFit/>
          </a:bodyPr>
          <a:lstStyle/>
          <a:p>
            <a:r>
              <a:rPr lang="en-US" sz="2400" b="1">
                <a:latin typeface="Arial"/>
                <a:cs typeface="Arial"/>
              </a:rPr>
              <a:t>OUR PRODUCT: FREEWEIGHTS</a:t>
            </a:r>
            <a:endParaRPr lang="en-US"/>
          </a:p>
        </p:txBody>
      </p:sp>
      <p:grpSp>
        <p:nvGrpSpPr>
          <p:cNvPr id="7" name="Group 6">
            <a:extLst>
              <a:ext uri="{FF2B5EF4-FFF2-40B4-BE49-F238E27FC236}">
                <a16:creationId xmlns:a16="http://schemas.microsoft.com/office/drawing/2014/main" id="{0AF8D210-E61D-6428-AD31-196AC7F5126B}"/>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E04487B6-1B92-6A7D-E25E-84A634105F0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8D2B569-7E60-9361-4B84-9CBDB849CE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4C070955-1DA1-16FA-3AAF-8BC5656ECD0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C269408-EAE2-BCB7-7FBA-A78EDE60915E}"/>
              </a:ext>
            </a:extLst>
          </p:cNvPr>
          <p:cNvSpPr/>
          <p:nvPr/>
        </p:nvSpPr>
        <p:spPr>
          <a:xfrm>
            <a:off x="378312" y="1949098"/>
            <a:ext cx="3924253" cy="2395751"/>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3AE4DA-27B1-87C8-09AA-C2182F6BDE75}"/>
              </a:ext>
            </a:extLst>
          </p:cNvPr>
          <p:cNvSpPr txBox="1"/>
          <p:nvPr/>
        </p:nvSpPr>
        <p:spPr>
          <a:xfrm>
            <a:off x="4621209" y="2084519"/>
            <a:ext cx="4219102" cy="3554819"/>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600">
                <a:latin typeface="Calibri"/>
                <a:ea typeface="Calibri"/>
                <a:cs typeface="Calibri"/>
              </a:rPr>
              <a:t>Dumbbell racks inline and clean.</a:t>
            </a:r>
          </a:p>
          <a:p>
            <a:pPr marL="171450" indent="-171450">
              <a:buFont typeface="Arial" panose="020B0604020202020204" pitchFamily="34" charset="0"/>
              <a:buChar char="•"/>
            </a:pPr>
            <a:r>
              <a:rPr lang="en-US" sz="1600">
                <a:latin typeface="Calibri"/>
                <a:ea typeface="Calibri"/>
                <a:cs typeface="Calibri"/>
              </a:rPr>
              <a:t>Dumbbells and barbells in designated spot. </a:t>
            </a:r>
          </a:p>
          <a:p>
            <a:pPr marL="171450" indent="-171450">
              <a:buFont typeface="Arial" panose="020B0604020202020204" pitchFamily="34" charset="0"/>
              <a:buChar char="•"/>
            </a:pPr>
            <a:r>
              <a:rPr lang="en-US" sz="1600">
                <a:latin typeface="Calibri"/>
                <a:ea typeface="Calibri"/>
                <a:cs typeface="Calibri"/>
              </a:rPr>
              <a:t>Utility benches aligned. </a:t>
            </a:r>
          </a:p>
          <a:p>
            <a:pPr marL="171450" indent="-171450">
              <a:buFont typeface="Arial,Sans-Serif" panose="020B0604020202020204" pitchFamily="34" charset="0"/>
              <a:buChar char="•"/>
            </a:pPr>
            <a:r>
              <a:rPr lang="en-US" sz="1600">
                <a:latin typeface="Calibri"/>
                <a:ea typeface="Calibri"/>
                <a:cs typeface="Calibri"/>
              </a:rPr>
              <a:t>Mirrors clean. </a:t>
            </a:r>
            <a:endParaRPr lang="en-US" sz="1600">
              <a:latin typeface="Calibri"/>
              <a:ea typeface="Calibri"/>
              <a:cs typeface="Arial"/>
            </a:endParaRPr>
          </a:p>
          <a:p>
            <a:pPr marL="171450" indent="-171450">
              <a:buFont typeface="Arial,Sans-Serif" panose="020B0604020202020204" pitchFamily="34" charset="0"/>
              <a:buChar char="•"/>
            </a:pPr>
            <a:r>
              <a:rPr lang="en-US" sz="1600">
                <a:latin typeface="Calibri"/>
                <a:ea typeface="Calibri"/>
                <a:cs typeface="Arial"/>
              </a:rPr>
              <a:t>All barbells present with clips.</a:t>
            </a:r>
          </a:p>
          <a:p>
            <a:pPr marL="171450" indent="-171450">
              <a:buFont typeface="Arial,Sans-Serif" panose="020B0604020202020204" pitchFamily="34" charset="0"/>
              <a:buChar char="•"/>
            </a:pPr>
            <a:r>
              <a:rPr lang="en-US" sz="1600">
                <a:latin typeface="Calibri"/>
                <a:ea typeface="Calibri"/>
                <a:cs typeface="Arial"/>
              </a:rPr>
              <a:t>Weight plates organized and off the floor.</a:t>
            </a:r>
          </a:p>
          <a:p>
            <a:pPr marL="171450" indent="-171450">
              <a:buFont typeface="Arial,Sans-Serif" panose="020B0604020202020204" pitchFamily="34" charset="0"/>
              <a:buChar char="•"/>
            </a:pPr>
            <a:r>
              <a:rPr lang="en-US" sz="1600">
                <a:latin typeface="Calibri"/>
                <a:ea typeface="Calibri"/>
                <a:cs typeface="Arial"/>
              </a:rPr>
              <a:t>Platforms clean and free of chalk.</a:t>
            </a:r>
          </a:p>
          <a:p>
            <a:pPr marL="171450" indent="-171450">
              <a:buFont typeface="Arial,Sans-Serif" panose="020B0604020202020204" pitchFamily="34" charset="0"/>
              <a:buChar char="•"/>
            </a:pPr>
            <a:r>
              <a:rPr lang="en-US" sz="1600">
                <a:latin typeface="Calibri"/>
                <a:ea typeface="Calibri"/>
                <a:cs typeface="Arial"/>
              </a:rPr>
              <a:t>Tops of racks clean and dusted. </a:t>
            </a:r>
            <a:endParaRPr lang="en-US" sz="1600">
              <a:latin typeface="Calibri"/>
              <a:ea typeface="Calibri"/>
            </a:endParaRPr>
          </a:p>
          <a:p>
            <a:pPr marL="171450" indent="-171450">
              <a:buFont typeface="Arial" panose="020B0604020202020204" pitchFamily="34" charset="0"/>
              <a:buChar char="•"/>
            </a:pPr>
            <a:endParaRPr lang="en-US" sz="1400">
              <a:latin typeface="Acumin Pro" panose="020B0504020202020204" pitchFamily="34" charset="0"/>
            </a:endParaRPr>
          </a:p>
          <a:p>
            <a:pPr marL="171450" indent="-171450">
              <a:buFont typeface="Arial" panose="020B0604020202020204" pitchFamily="34" charset="0"/>
              <a:buChar char="•"/>
            </a:pPr>
            <a:endParaRPr lang="en-US" sz="1400">
              <a:latin typeface="Acumin Pro" panose="020B0504020202020204" pitchFamily="34" charset="0"/>
            </a:endParaRPr>
          </a:p>
          <a:p>
            <a:pPr marL="171450" indent="-171450">
              <a:buFont typeface="Arial" panose="020B0604020202020204" pitchFamily="34" charset="0"/>
              <a:buChar char="•"/>
            </a:pPr>
            <a:endParaRPr lang="en-US" sz="1400">
              <a:latin typeface="Acumin Pro" panose="020B0504020202020204" pitchFamily="34" charset="0"/>
            </a:endParaRPr>
          </a:p>
          <a:p>
            <a:pPr marL="171450" indent="-171450">
              <a:buFont typeface="Arial" panose="020B0604020202020204" pitchFamily="34" charset="0"/>
              <a:buChar char="•"/>
            </a:pPr>
            <a:endParaRPr lang="en-US" sz="1100"/>
          </a:p>
          <a:p>
            <a:endParaRPr lang="en-US" sz="1100"/>
          </a:p>
          <a:p>
            <a:endParaRPr lang="en-US" sz="1100"/>
          </a:p>
          <a:p>
            <a:endParaRPr lang="en-US" sz="1100"/>
          </a:p>
          <a:p>
            <a:endParaRPr lang="en-US" sz="1100"/>
          </a:p>
        </p:txBody>
      </p:sp>
      <p:sp>
        <p:nvSpPr>
          <p:cNvPr id="11" name="AutoShape 2" descr="Image preview">
            <a:extLst>
              <a:ext uri="{FF2B5EF4-FFF2-40B4-BE49-F238E27FC236}">
                <a16:creationId xmlns:a16="http://schemas.microsoft.com/office/drawing/2014/main" id="{AF8A6E1C-6F6B-0474-B32C-7FFA4E04D6F2}"/>
              </a:ext>
            </a:extLst>
          </p:cNvPr>
          <p:cNvSpPr>
            <a:spLocks noChangeAspect="1" noChangeArrowheads="1"/>
          </p:cNvSpPr>
          <p:nvPr/>
        </p:nvSpPr>
        <p:spPr bwMode="auto">
          <a:xfrm>
            <a:off x="4474780" y="322662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preview">
            <a:extLst>
              <a:ext uri="{FF2B5EF4-FFF2-40B4-BE49-F238E27FC236}">
                <a16:creationId xmlns:a16="http://schemas.microsoft.com/office/drawing/2014/main" id="{656DB252-F0CE-2122-1732-8224651AC95B}"/>
              </a:ext>
            </a:extLst>
          </p:cNvPr>
          <p:cNvSpPr>
            <a:spLocks noChangeAspect="1" noChangeArrowheads="1"/>
          </p:cNvSpPr>
          <p:nvPr/>
        </p:nvSpPr>
        <p:spPr bwMode="auto">
          <a:xfrm>
            <a:off x="4627180" y="3379022"/>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Image preview">
            <a:extLst>
              <a:ext uri="{FF2B5EF4-FFF2-40B4-BE49-F238E27FC236}">
                <a16:creationId xmlns:a16="http://schemas.microsoft.com/office/drawing/2014/main" id="{3350281C-F11A-2543-AF4A-B62CDB2B6488}"/>
              </a:ext>
            </a:extLst>
          </p:cNvPr>
          <p:cNvSpPr>
            <a:spLocks noChangeAspect="1" noChangeArrowheads="1"/>
          </p:cNvSpPr>
          <p:nvPr/>
        </p:nvSpPr>
        <p:spPr bwMode="auto">
          <a:xfrm>
            <a:off x="3242900" y="3531422"/>
            <a:ext cx="1841480" cy="1841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716F28E2-2A07-E4AF-54E4-E5F9A266BEE8}"/>
              </a:ext>
            </a:extLst>
          </p:cNvPr>
          <p:cNvSpPr txBox="1"/>
          <p:nvPr/>
        </p:nvSpPr>
        <p:spPr>
          <a:xfrm>
            <a:off x="5221374" y="1717944"/>
            <a:ext cx="2581165" cy="369332"/>
          </a:xfrm>
          <a:prstGeom prst="rect">
            <a:avLst/>
          </a:prstGeom>
          <a:noFill/>
        </p:spPr>
        <p:txBody>
          <a:bodyPr wrap="square">
            <a:spAutoFit/>
          </a:bodyPr>
          <a:lstStyle/>
          <a:p>
            <a:r>
              <a:rPr lang="en-US" u="sng">
                <a:latin typeface="Arial" panose="020B0604020202020204" pitchFamily="34" charset="0"/>
                <a:cs typeface="Arial" panose="020B0604020202020204" pitchFamily="34" charset="0"/>
              </a:rPr>
              <a:t>GYM WALK-THOUGH</a:t>
            </a:r>
          </a:p>
        </p:txBody>
      </p:sp>
      <p:pic>
        <p:nvPicPr>
          <p:cNvPr id="10" name="Picture 9" descr="A large gym with many equipment&#10;&#10;AI-generated content may be incorrect.">
            <a:extLst>
              <a:ext uri="{FF2B5EF4-FFF2-40B4-BE49-F238E27FC236}">
                <a16:creationId xmlns:a16="http://schemas.microsoft.com/office/drawing/2014/main" id="{B10B4593-65C5-F2E5-4E11-A5E3F97B84B9}"/>
              </a:ext>
            </a:extLst>
          </p:cNvPr>
          <p:cNvPicPr>
            <a:picLocks noChangeAspect="1"/>
          </p:cNvPicPr>
          <p:nvPr/>
        </p:nvPicPr>
        <p:blipFill>
          <a:blip r:embed="rId4"/>
          <a:stretch>
            <a:fillRect/>
          </a:stretch>
        </p:blipFill>
        <p:spPr>
          <a:xfrm>
            <a:off x="527949" y="2101498"/>
            <a:ext cx="3921045" cy="2395751"/>
          </a:xfrm>
          <a:prstGeom prst="rect">
            <a:avLst/>
          </a:prstGeom>
        </p:spPr>
      </p:pic>
    </p:spTree>
    <p:extLst>
      <p:ext uri="{BB962C8B-B14F-4D97-AF65-F5344CB8AC3E}">
        <p14:creationId xmlns:p14="http://schemas.microsoft.com/office/powerpoint/2010/main" val="1492866871"/>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40E-C5B1-963D-806D-81A2957E02EB}"/>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14CB5091-2A18-B889-5D6A-B07EC413E2F7}"/>
              </a:ext>
            </a:extLst>
          </p:cNvPr>
          <p:cNvSpPr txBox="1"/>
          <p:nvPr/>
        </p:nvSpPr>
        <p:spPr>
          <a:xfrm>
            <a:off x="671689" y="891956"/>
            <a:ext cx="5452793" cy="461665"/>
          </a:xfrm>
          <a:prstGeom prst="rect">
            <a:avLst/>
          </a:prstGeom>
          <a:noFill/>
        </p:spPr>
        <p:txBody>
          <a:bodyPr wrap="square" lIns="91440" tIns="45720" rIns="91440" bIns="45720" anchor="t">
            <a:spAutoFit/>
          </a:bodyPr>
          <a:lstStyle/>
          <a:p>
            <a:r>
              <a:rPr lang="en-US" sz="2400" b="1">
                <a:latin typeface="Arial"/>
                <a:cs typeface="Arial"/>
              </a:rPr>
              <a:t>OUR PRODUCT: PLATE LOADED</a:t>
            </a:r>
            <a:endParaRPr lang="en-US"/>
          </a:p>
        </p:txBody>
      </p:sp>
      <p:grpSp>
        <p:nvGrpSpPr>
          <p:cNvPr id="7" name="Group 6">
            <a:extLst>
              <a:ext uri="{FF2B5EF4-FFF2-40B4-BE49-F238E27FC236}">
                <a16:creationId xmlns:a16="http://schemas.microsoft.com/office/drawing/2014/main" id="{0AF8D210-E61D-6428-AD31-196AC7F5126B}"/>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E04487B6-1B92-6A7D-E25E-84A634105F0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8D2B569-7E60-9361-4B84-9CBDB849CE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4C070955-1DA1-16FA-3AAF-8BC5656ECD0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C269408-EAE2-BCB7-7FBA-A78EDE60915E}"/>
              </a:ext>
            </a:extLst>
          </p:cNvPr>
          <p:cNvSpPr/>
          <p:nvPr/>
        </p:nvSpPr>
        <p:spPr>
          <a:xfrm>
            <a:off x="425608" y="1975722"/>
            <a:ext cx="3924253" cy="2395751"/>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7DDF988-78DA-88D8-F217-989AB35B1E8E}"/>
              </a:ext>
            </a:extLst>
          </p:cNvPr>
          <p:cNvSpPr txBox="1"/>
          <p:nvPr/>
        </p:nvSpPr>
        <p:spPr>
          <a:xfrm>
            <a:off x="4747766" y="2154423"/>
            <a:ext cx="3939221" cy="1985159"/>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600">
                <a:latin typeface="Calibri"/>
                <a:ea typeface="Calibri"/>
                <a:cs typeface="Calibri"/>
              </a:rPr>
              <a:t>All barbells present with clips.</a:t>
            </a:r>
          </a:p>
          <a:p>
            <a:pPr marL="171450" indent="-171450">
              <a:buFont typeface="Arial" panose="020B0604020202020204" pitchFamily="34" charset="0"/>
              <a:buChar char="•"/>
            </a:pPr>
            <a:r>
              <a:rPr lang="en-US" sz="1600">
                <a:latin typeface="Calibri"/>
                <a:ea typeface="Calibri"/>
                <a:cs typeface="Calibri"/>
              </a:rPr>
              <a:t>Weight plates organized and off the floor.</a:t>
            </a:r>
          </a:p>
          <a:p>
            <a:pPr marL="171450" indent="-171450">
              <a:buFont typeface="Arial" panose="020B0604020202020204" pitchFamily="34" charset="0"/>
              <a:buChar char="•"/>
            </a:pPr>
            <a:r>
              <a:rPr lang="en-US" sz="1600">
                <a:latin typeface="Calibri"/>
                <a:ea typeface="Calibri"/>
                <a:cs typeface="Calibri"/>
              </a:rPr>
              <a:t>Platforms clean and free of chalk.</a:t>
            </a:r>
          </a:p>
          <a:p>
            <a:pPr marL="171450" indent="-171450">
              <a:buFont typeface="Arial,Sans-Serif" panose="020B0604020202020204" pitchFamily="34" charset="0"/>
              <a:buChar char="•"/>
            </a:pPr>
            <a:r>
              <a:rPr lang="en-US" sz="1600">
                <a:latin typeface="Calibri"/>
                <a:ea typeface="Calibri"/>
                <a:cs typeface="Calibri"/>
              </a:rPr>
              <a:t>Tops of racks clean and dusted. </a:t>
            </a:r>
            <a:endParaRPr lang="en-US" sz="1600">
              <a:latin typeface="Calibri"/>
              <a:ea typeface="Calibri"/>
              <a:cs typeface="Arial"/>
            </a:endParaRPr>
          </a:p>
          <a:p>
            <a:pPr marL="171450" indent="-171450">
              <a:buFont typeface="Arial,Sans-Serif" panose="020B0604020202020204" pitchFamily="34" charset="0"/>
              <a:buChar char="•"/>
            </a:pPr>
            <a:r>
              <a:rPr lang="en-US" sz="1600">
                <a:latin typeface="Calibri"/>
                <a:ea typeface="Calibri"/>
                <a:cs typeface="Arial"/>
              </a:rPr>
              <a:t>Weight plates racked.</a:t>
            </a:r>
          </a:p>
          <a:p>
            <a:pPr marL="171450" indent="-171450">
              <a:buFont typeface="Arial,Sans-Serif" panose="020B0604020202020204" pitchFamily="34" charset="0"/>
              <a:buChar char="•"/>
            </a:pPr>
            <a:r>
              <a:rPr lang="en-US" sz="1600">
                <a:latin typeface="Calibri"/>
                <a:ea typeface="Calibri"/>
                <a:cs typeface="Arial"/>
              </a:rPr>
              <a:t>Weight trees organized. </a:t>
            </a:r>
          </a:p>
          <a:p>
            <a:pPr marL="171450" indent="-171450">
              <a:buFont typeface="Arial,Sans-Serif" panose="020B0604020202020204" pitchFamily="34" charset="0"/>
              <a:buChar char="•"/>
            </a:pPr>
            <a:r>
              <a:rPr lang="en-US" sz="1600">
                <a:latin typeface="Calibri"/>
                <a:ea typeface="Calibri"/>
                <a:cs typeface="Arial"/>
              </a:rPr>
              <a:t>Mirrors clean. </a:t>
            </a:r>
            <a:endParaRPr lang="en-US" sz="1600">
              <a:latin typeface="Calibri"/>
              <a:ea typeface="Calibri"/>
            </a:endParaRPr>
          </a:p>
          <a:p>
            <a:pPr marL="171450" indent="-171450">
              <a:buFont typeface="Arial" panose="020B0604020202020204" pitchFamily="34" charset="0"/>
              <a:buChar char="•"/>
            </a:pPr>
            <a:endParaRPr lang="en-US" sz="1100"/>
          </a:p>
        </p:txBody>
      </p:sp>
      <p:sp>
        <p:nvSpPr>
          <p:cNvPr id="11" name="AutoShape 2" descr="Image preview">
            <a:extLst>
              <a:ext uri="{FF2B5EF4-FFF2-40B4-BE49-F238E27FC236}">
                <a16:creationId xmlns:a16="http://schemas.microsoft.com/office/drawing/2014/main" id="{AF8A6E1C-6F6B-0474-B32C-7FFA4E04D6F2}"/>
              </a:ext>
            </a:extLst>
          </p:cNvPr>
          <p:cNvSpPr>
            <a:spLocks noChangeAspect="1" noChangeArrowheads="1"/>
          </p:cNvSpPr>
          <p:nvPr/>
        </p:nvSpPr>
        <p:spPr bwMode="auto">
          <a:xfrm>
            <a:off x="4522076" y="31443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preview">
            <a:extLst>
              <a:ext uri="{FF2B5EF4-FFF2-40B4-BE49-F238E27FC236}">
                <a16:creationId xmlns:a16="http://schemas.microsoft.com/office/drawing/2014/main" id="{656DB252-F0CE-2122-1732-8224651AC95B}"/>
              </a:ext>
            </a:extLst>
          </p:cNvPr>
          <p:cNvSpPr>
            <a:spLocks noChangeAspect="1" noChangeArrowheads="1"/>
          </p:cNvSpPr>
          <p:nvPr/>
        </p:nvSpPr>
        <p:spPr bwMode="auto">
          <a:xfrm>
            <a:off x="4674476" y="329678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Image preview">
            <a:extLst>
              <a:ext uri="{FF2B5EF4-FFF2-40B4-BE49-F238E27FC236}">
                <a16:creationId xmlns:a16="http://schemas.microsoft.com/office/drawing/2014/main" id="{3350281C-F11A-2543-AF4A-B62CDB2B6488}"/>
              </a:ext>
            </a:extLst>
          </p:cNvPr>
          <p:cNvSpPr>
            <a:spLocks noChangeAspect="1" noChangeArrowheads="1"/>
          </p:cNvSpPr>
          <p:nvPr/>
        </p:nvSpPr>
        <p:spPr bwMode="auto">
          <a:xfrm>
            <a:off x="3187720" y="2724150"/>
            <a:ext cx="1841480" cy="1841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A4DD08AF-8FD1-4E30-0177-33518B5B9D1A}"/>
              </a:ext>
            </a:extLst>
          </p:cNvPr>
          <p:cNvSpPr txBox="1"/>
          <p:nvPr/>
        </p:nvSpPr>
        <p:spPr>
          <a:xfrm>
            <a:off x="5221374" y="1717944"/>
            <a:ext cx="2581165" cy="369332"/>
          </a:xfrm>
          <a:prstGeom prst="rect">
            <a:avLst/>
          </a:prstGeom>
          <a:noFill/>
        </p:spPr>
        <p:txBody>
          <a:bodyPr wrap="square">
            <a:spAutoFit/>
          </a:bodyPr>
          <a:lstStyle/>
          <a:p>
            <a:r>
              <a:rPr lang="en-US" u="sng">
                <a:latin typeface="Arial" panose="020B0604020202020204" pitchFamily="34" charset="0"/>
                <a:cs typeface="Arial" panose="020B0604020202020204" pitchFamily="34" charset="0"/>
              </a:rPr>
              <a:t>GYM WALK-THOUGH</a:t>
            </a:r>
          </a:p>
        </p:txBody>
      </p:sp>
      <p:pic>
        <p:nvPicPr>
          <p:cNvPr id="8" name="Picture 7" descr="A large room with exercise equipment&#10;&#10;AI-generated content may be incorrect.">
            <a:extLst>
              <a:ext uri="{FF2B5EF4-FFF2-40B4-BE49-F238E27FC236}">
                <a16:creationId xmlns:a16="http://schemas.microsoft.com/office/drawing/2014/main" id="{42029206-33B2-FCD1-2CB5-3DCA0F86BCB2}"/>
              </a:ext>
            </a:extLst>
          </p:cNvPr>
          <p:cNvPicPr>
            <a:picLocks noChangeAspect="1"/>
          </p:cNvPicPr>
          <p:nvPr/>
        </p:nvPicPr>
        <p:blipFill>
          <a:blip r:embed="rId4"/>
          <a:stretch>
            <a:fillRect/>
          </a:stretch>
        </p:blipFill>
        <p:spPr>
          <a:xfrm>
            <a:off x="587917" y="2154423"/>
            <a:ext cx="3924252" cy="2395751"/>
          </a:xfrm>
          <a:prstGeom prst="rect">
            <a:avLst/>
          </a:prstGeom>
        </p:spPr>
      </p:pic>
    </p:spTree>
    <p:extLst>
      <p:ext uri="{BB962C8B-B14F-4D97-AF65-F5344CB8AC3E}">
        <p14:creationId xmlns:p14="http://schemas.microsoft.com/office/powerpoint/2010/main" val="937903353"/>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40E-C5B1-963D-806D-81A2957E02EB}"/>
            </a:ext>
          </a:extLst>
        </p:cNvPr>
        <p:cNvGrpSpPr/>
        <p:nvPr/>
      </p:nvGrpSpPr>
      <p:grpSpPr>
        <a:xfrm>
          <a:off x="0" y="0"/>
          <a:ext cx="0" cy="0"/>
          <a:chOff x="0" y="0"/>
          <a:chExt cx="0" cy="0"/>
        </a:xfrm>
      </p:grpSpPr>
      <p:sp>
        <p:nvSpPr>
          <p:cNvPr id="12" name="TextBox 11">
            <a:extLst>
              <a:ext uri="{FF2B5EF4-FFF2-40B4-BE49-F238E27FC236}">
                <a16:creationId xmlns:a16="http://schemas.microsoft.com/office/drawing/2014/main" id="{252D63CA-28C0-5B31-CB46-167B931B07C1}"/>
              </a:ext>
            </a:extLst>
          </p:cNvPr>
          <p:cNvSpPr txBox="1"/>
          <p:nvPr/>
        </p:nvSpPr>
        <p:spPr>
          <a:xfrm>
            <a:off x="5221374" y="1717944"/>
            <a:ext cx="2581165" cy="369332"/>
          </a:xfrm>
          <a:prstGeom prst="rect">
            <a:avLst/>
          </a:prstGeom>
          <a:noFill/>
        </p:spPr>
        <p:txBody>
          <a:bodyPr wrap="square">
            <a:spAutoFit/>
          </a:bodyPr>
          <a:lstStyle/>
          <a:p>
            <a:r>
              <a:rPr lang="en-US" u="sng">
                <a:latin typeface="Arial" panose="020B0604020202020204" pitchFamily="34" charset="0"/>
                <a:cs typeface="Arial" panose="020B0604020202020204" pitchFamily="34" charset="0"/>
              </a:rPr>
              <a:t>GYM WALK-THOUGH</a:t>
            </a:r>
          </a:p>
        </p:txBody>
      </p:sp>
      <p:sp>
        <p:nvSpPr>
          <p:cNvPr id="22" name="TextBox 21">
            <a:extLst>
              <a:ext uri="{FF2B5EF4-FFF2-40B4-BE49-F238E27FC236}">
                <a16:creationId xmlns:a16="http://schemas.microsoft.com/office/drawing/2014/main" id="{14CB5091-2A18-B889-5D6A-B07EC413E2F7}"/>
              </a:ext>
            </a:extLst>
          </p:cNvPr>
          <p:cNvSpPr txBox="1"/>
          <p:nvPr/>
        </p:nvSpPr>
        <p:spPr>
          <a:xfrm>
            <a:off x="731521" y="843063"/>
            <a:ext cx="5452793" cy="461665"/>
          </a:xfrm>
          <a:prstGeom prst="rect">
            <a:avLst/>
          </a:prstGeom>
          <a:noFill/>
        </p:spPr>
        <p:txBody>
          <a:bodyPr wrap="square" lIns="91440" tIns="45720" rIns="91440" bIns="45720" anchor="t">
            <a:spAutoFit/>
          </a:bodyPr>
          <a:lstStyle/>
          <a:p>
            <a:r>
              <a:rPr lang="en-US" sz="2400" b="1">
                <a:latin typeface="Arial"/>
                <a:cs typeface="Arial"/>
              </a:rPr>
              <a:t>OUR PRODUCT: FUNCTIONAL</a:t>
            </a:r>
            <a:endParaRPr lang="en-US"/>
          </a:p>
        </p:txBody>
      </p:sp>
      <p:grpSp>
        <p:nvGrpSpPr>
          <p:cNvPr id="7" name="Group 6">
            <a:extLst>
              <a:ext uri="{FF2B5EF4-FFF2-40B4-BE49-F238E27FC236}">
                <a16:creationId xmlns:a16="http://schemas.microsoft.com/office/drawing/2014/main" id="{0AF8D210-E61D-6428-AD31-196AC7F5126B}"/>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E04487B6-1B92-6A7D-E25E-84A634105F0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8D2B569-7E60-9361-4B84-9CBDB849CE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4C070955-1DA1-16FA-3AAF-8BC5656ECD0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C269408-EAE2-BCB7-7FBA-A78EDE60915E}"/>
              </a:ext>
            </a:extLst>
          </p:cNvPr>
          <p:cNvSpPr/>
          <p:nvPr/>
        </p:nvSpPr>
        <p:spPr>
          <a:xfrm>
            <a:off x="398972" y="2043276"/>
            <a:ext cx="3924253" cy="2395751"/>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3AE4DA-27B1-87C8-09AA-C2182F6BDE75}"/>
              </a:ext>
            </a:extLst>
          </p:cNvPr>
          <p:cNvSpPr txBox="1"/>
          <p:nvPr/>
        </p:nvSpPr>
        <p:spPr>
          <a:xfrm>
            <a:off x="4716709" y="2239929"/>
            <a:ext cx="3831299" cy="3554819"/>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600">
                <a:latin typeface="Calibri"/>
                <a:ea typeface="Calibri"/>
                <a:cs typeface="Calibri"/>
              </a:rPr>
              <a:t>Kettlebells and dumbbells racked neatly.</a:t>
            </a:r>
          </a:p>
          <a:p>
            <a:pPr marL="171450" indent="-171450">
              <a:buFont typeface="Arial" panose="020B0604020202020204" pitchFamily="34" charset="0"/>
              <a:buChar char="•"/>
            </a:pPr>
            <a:r>
              <a:rPr lang="en-US" sz="1600">
                <a:latin typeface="Calibri"/>
                <a:ea typeface="Calibri"/>
                <a:cs typeface="Calibri"/>
              </a:rPr>
              <a:t>Bands and jump ropes organized.  </a:t>
            </a:r>
          </a:p>
          <a:p>
            <a:pPr marL="171450" indent="-171450">
              <a:buFont typeface="Arial,Sans-Serif" panose="020B0604020202020204" pitchFamily="34" charset="0"/>
              <a:buChar char="•"/>
            </a:pPr>
            <a:r>
              <a:rPr lang="en-US" sz="1600">
                <a:latin typeface="Calibri"/>
                <a:ea typeface="Calibri"/>
                <a:cs typeface="Calibri"/>
              </a:rPr>
              <a:t>Plyo boxes organized.  </a:t>
            </a:r>
          </a:p>
          <a:p>
            <a:pPr marL="171450" indent="-171450">
              <a:buFont typeface="Arial,Sans-Serif" panose="020B0604020202020204" pitchFamily="34" charset="0"/>
              <a:buChar char="•"/>
            </a:pPr>
            <a:r>
              <a:rPr lang="en-US" sz="1600">
                <a:latin typeface="Calibri"/>
                <a:ea typeface="Calibri"/>
                <a:cs typeface="Arial"/>
              </a:rPr>
              <a:t>Rowers and bikes clean.</a:t>
            </a:r>
            <a:endParaRPr lang="en-US" sz="1600">
              <a:latin typeface="Calibri"/>
              <a:ea typeface="Calibri"/>
              <a:cs typeface="Calibri"/>
            </a:endParaRPr>
          </a:p>
          <a:p>
            <a:pPr marL="171450" indent="-171450">
              <a:buFont typeface="Arial,Sans-Serif" panose="020B0604020202020204" pitchFamily="34" charset="0"/>
              <a:buChar char="•"/>
            </a:pPr>
            <a:r>
              <a:rPr lang="en-US" sz="1600">
                <a:latin typeface="Calibri"/>
                <a:ea typeface="Calibri"/>
                <a:cs typeface="Arial"/>
              </a:rPr>
              <a:t>Batteries replaced in equipment if needed.</a:t>
            </a:r>
          </a:p>
          <a:p>
            <a:pPr marL="171450" indent="-171450">
              <a:buFont typeface="Arial,Sans-Serif" panose="020B0604020202020204" pitchFamily="34" charset="0"/>
              <a:buChar char="•"/>
            </a:pPr>
            <a:r>
              <a:rPr lang="en-US" sz="1600">
                <a:latin typeface="Calibri"/>
                <a:ea typeface="Calibri"/>
                <a:cs typeface="Arial"/>
              </a:rPr>
              <a:t>Small equipment neatly displayed (organized chaos). </a:t>
            </a:r>
            <a:endParaRPr lang="en-US" sz="1600">
              <a:latin typeface="Calibri"/>
              <a:ea typeface="Calibri"/>
            </a:endParaRPr>
          </a:p>
          <a:p>
            <a:pPr marL="171450" indent="-171450">
              <a:buFont typeface="Arial" panose="020B0604020202020204" pitchFamily="34" charset="0"/>
              <a:buChar char="•"/>
            </a:pPr>
            <a:endParaRPr lang="en-US" sz="1400">
              <a:latin typeface="Acumin Pro" panose="020B0504020202020204" pitchFamily="34" charset="0"/>
            </a:endParaRPr>
          </a:p>
          <a:p>
            <a:pPr marL="171450" indent="-171450">
              <a:buFont typeface="Arial" panose="020B0604020202020204" pitchFamily="34" charset="0"/>
              <a:buChar char="•"/>
            </a:pPr>
            <a:endParaRPr lang="en-US" sz="1400">
              <a:latin typeface="Acumin Pro" panose="020B0504020202020204" pitchFamily="34" charset="0"/>
            </a:endParaRPr>
          </a:p>
          <a:p>
            <a:pPr marL="171450" indent="-171450">
              <a:buFont typeface="Arial" panose="020B0604020202020204" pitchFamily="34" charset="0"/>
              <a:buChar char="•"/>
            </a:pPr>
            <a:endParaRPr lang="en-US" sz="1400">
              <a:latin typeface="Acumin Pro" panose="020B0504020202020204" pitchFamily="34" charset="0"/>
            </a:endParaRPr>
          </a:p>
          <a:p>
            <a:pPr marL="171450" indent="-171450">
              <a:buFont typeface="Arial" panose="020B0604020202020204" pitchFamily="34" charset="0"/>
              <a:buChar char="•"/>
            </a:pPr>
            <a:endParaRPr lang="en-US" sz="1100"/>
          </a:p>
          <a:p>
            <a:endParaRPr lang="en-US" sz="1100"/>
          </a:p>
          <a:p>
            <a:endParaRPr lang="en-US" sz="1100"/>
          </a:p>
          <a:p>
            <a:endParaRPr lang="en-US" sz="1100"/>
          </a:p>
          <a:p>
            <a:endParaRPr lang="en-US" sz="1100"/>
          </a:p>
        </p:txBody>
      </p:sp>
      <p:sp>
        <p:nvSpPr>
          <p:cNvPr id="11" name="AutoShape 2" descr="Image preview">
            <a:extLst>
              <a:ext uri="{FF2B5EF4-FFF2-40B4-BE49-F238E27FC236}">
                <a16:creationId xmlns:a16="http://schemas.microsoft.com/office/drawing/2014/main" id="{AF8A6E1C-6F6B-0474-B32C-7FFA4E04D6F2}"/>
              </a:ext>
            </a:extLst>
          </p:cNvPr>
          <p:cNvSpPr>
            <a:spLocks noChangeAspect="1" noChangeArrowheads="1"/>
          </p:cNvSpPr>
          <p:nvPr/>
        </p:nvSpPr>
        <p:spPr bwMode="auto">
          <a:xfrm>
            <a:off x="4495440" y="323915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preview">
            <a:extLst>
              <a:ext uri="{FF2B5EF4-FFF2-40B4-BE49-F238E27FC236}">
                <a16:creationId xmlns:a16="http://schemas.microsoft.com/office/drawing/2014/main" id="{656DB252-F0CE-2122-1732-8224651AC95B}"/>
              </a:ext>
            </a:extLst>
          </p:cNvPr>
          <p:cNvSpPr>
            <a:spLocks noChangeAspect="1" noChangeArrowheads="1"/>
          </p:cNvSpPr>
          <p:nvPr/>
        </p:nvSpPr>
        <p:spPr bwMode="auto">
          <a:xfrm>
            <a:off x="4647840" y="339155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Image preview">
            <a:extLst>
              <a:ext uri="{FF2B5EF4-FFF2-40B4-BE49-F238E27FC236}">
                <a16:creationId xmlns:a16="http://schemas.microsoft.com/office/drawing/2014/main" id="{3350281C-F11A-2543-AF4A-B62CDB2B6488}"/>
              </a:ext>
            </a:extLst>
          </p:cNvPr>
          <p:cNvSpPr>
            <a:spLocks noChangeAspect="1" noChangeArrowheads="1"/>
          </p:cNvSpPr>
          <p:nvPr/>
        </p:nvSpPr>
        <p:spPr bwMode="auto">
          <a:xfrm>
            <a:off x="3263560" y="3543957"/>
            <a:ext cx="1841480" cy="1841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descr="A room with exercise bikes and a sign&#10;&#10;AI-generated content may be incorrect.">
            <a:extLst>
              <a:ext uri="{FF2B5EF4-FFF2-40B4-BE49-F238E27FC236}">
                <a16:creationId xmlns:a16="http://schemas.microsoft.com/office/drawing/2014/main" id="{AE6EB4DA-EA52-0D7E-AE83-78A4A0D24A01}"/>
              </a:ext>
            </a:extLst>
          </p:cNvPr>
          <p:cNvPicPr>
            <a:picLocks noChangeAspect="1"/>
          </p:cNvPicPr>
          <p:nvPr/>
        </p:nvPicPr>
        <p:blipFill>
          <a:blip r:embed="rId4"/>
          <a:stretch>
            <a:fillRect/>
          </a:stretch>
        </p:blipFill>
        <p:spPr>
          <a:xfrm>
            <a:off x="541463" y="2193682"/>
            <a:ext cx="3944069" cy="2395751"/>
          </a:xfrm>
          <a:prstGeom prst="rect">
            <a:avLst/>
          </a:prstGeom>
        </p:spPr>
      </p:pic>
    </p:spTree>
    <p:extLst>
      <p:ext uri="{BB962C8B-B14F-4D97-AF65-F5344CB8AC3E}">
        <p14:creationId xmlns:p14="http://schemas.microsoft.com/office/powerpoint/2010/main" val="2408905759"/>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40E-C5B1-963D-806D-81A2957E02EB}"/>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14CB5091-2A18-B889-5D6A-B07EC413E2F7}"/>
              </a:ext>
            </a:extLst>
          </p:cNvPr>
          <p:cNvSpPr txBox="1"/>
          <p:nvPr/>
        </p:nvSpPr>
        <p:spPr>
          <a:xfrm>
            <a:off x="797813" y="882295"/>
            <a:ext cx="5452793" cy="461665"/>
          </a:xfrm>
          <a:prstGeom prst="rect">
            <a:avLst/>
          </a:prstGeom>
          <a:noFill/>
        </p:spPr>
        <p:txBody>
          <a:bodyPr wrap="square" lIns="91440" tIns="45720" rIns="91440" bIns="45720" anchor="t">
            <a:spAutoFit/>
          </a:bodyPr>
          <a:lstStyle/>
          <a:p>
            <a:r>
              <a:rPr lang="en-US" sz="2400" b="1">
                <a:latin typeface="Arial"/>
                <a:cs typeface="Arial"/>
              </a:rPr>
              <a:t>OUR PRODUCT: GGX</a:t>
            </a:r>
            <a:endParaRPr lang="en-US"/>
          </a:p>
        </p:txBody>
      </p:sp>
      <p:grpSp>
        <p:nvGrpSpPr>
          <p:cNvPr id="7" name="Group 6">
            <a:extLst>
              <a:ext uri="{FF2B5EF4-FFF2-40B4-BE49-F238E27FC236}">
                <a16:creationId xmlns:a16="http://schemas.microsoft.com/office/drawing/2014/main" id="{0AF8D210-E61D-6428-AD31-196AC7F5126B}"/>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E04487B6-1B92-6A7D-E25E-84A634105F0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8D2B569-7E60-9361-4B84-9CBDB849CE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4C070955-1DA1-16FA-3AAF-8BC5656ECD0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C269408-EAE2-BCB7-7FBA-A78EDE60915E}"/>
              </a:ext>
            </a:extLst>
          </p:cNvPr>
          <p:cNvSpPr/>
          <p:nvPr/>
        </p:nvSpPr>
        <p:spPr>
          <a:xfrm>
            <a:off x="365760" y="2060443"/>
            <a:ext cx="3924253" cy="2395751"/>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3AE4DA-27B1-87C8-09AA-C2182F6BDE75}"/>
              </a:ext>
            </a:extLst>
          </p:cNvPr>
          <p:cNvSpPr txBox="1"/>
          <p:nvPr/>
        </p:nvSpPr>
        <p:spPr>
          <a:xfrm>
            <a:off x="4761750" y="2273290"/>
            <a:ext cx="3924253" cy="3554819"/>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600">
                <a:latin typeface="Calibri"/>
                <a:ea typeface="Calibri"/>
                <a:cs typeface="Calibri"/>
              </a:rPr>
              <a:t>Weights organized in designated racks.</a:t>
            </a:r>
          </a:p>
          <a:p>
            <a:pPr marL="285750" indent="-285750">
              <a:buFont typeface="Arial" panose="020B0604020202020204" pitchFamily="34" charset="0"/>
              <a:buChar char="•"/>
            </a:pPr>
            <a:r>
              <a:rPr lang="en-US" sz="1600">
                <a:latin typeface="Calibri"/>
                <a:ea typeface="Calibri"/>
                <a:cs typeface="Calibri"/>
              </a:rPr>
              <a:t>Mats hung on racks.</a:t>
            </a:r>
          </a:p>
          <a:p>
            <a:pPr marL="285750" indent="-285750">
              <a:buFont typeface="Arial" panose="020B0604020202020204" pitchFamily="34" charset="0"/>
              <a:buChar char="•"/>
            </a:pPr>
            <a:r>
              <a:rPr lang="en-US" sz="1600">
                <a:latin typeface="Calibri"/>
                <a:ea typeface="Calibri"/>
                <a:cs typeface="Calibri"/>
              </a:rPr>
              <a:t>Steps stacked neatly.</a:t>
            </a:r>
          </a:p>
          <a:p>
            <a:pPr marL="285750" indent="-285750">
              <a:buFont typeface="Arial" panose="020B0604020202020204" pitchFamily="34" charset="0"/>
              <a:buChar char="•"/>
            </a:pPr>
            <a:r>
              <a:rPr lang="en-US" sz="1600">
                <a:latin typeface="Calibri"/>
                <a:ea typeface="Calibri"/>
                <a:cs typeface="Calibri"/>
              </a:rPr>
              <a:t>Bars and clips stored properly. </a:t>
            </a:r>
          </a:p>
          <a:p>
            <a:pPr marL="285750" indent="-285750">
              <a:buFont typeface="Arial" panose="020B0604020202020204" pitchFamily="34" charset="0"/>
              <a:buChar char="•"/>
            </a:pPr>
            <a:r>
              <a:rPr lang="en-US" sz="1600">
                <a:latin typeface="Calibri"/>
                <a:ea typeface="Calibri"/>
                <a:cs typeface="Arial"/>
              </a:rPr>
              <a:t>Schedule displayed and updated.</a:t>
            </a:r>
          </a:p>
          <a:p>
            <a:pPr marL="285750" indent="-285750">
              <a:buFont typeface="Arial" panose="020B0604020202020204" pitchFamily="34" charset="0"/>
              <a:buChar char="•"/>
            </a:pPr>
            <a:r>
              <a:rPr lang="en-US" sz="1600">
                <a:latin typeface="Calibri"/>
                <a:ea typeface="Calibri"/>
                <a:cs typeface="Arial"/>
              </a:rPr>
              <a:t>Mirrors cleaned. </a:t>
            </a:r>
          </a:p>
          <a:p>
            <a:pPr marL="285750" indent="-285750">
              <a:buFont typeface="Arial" panose="020B0604020202020204" pitchFamily="34" charset="0"/>
              <a:buChar char="•"/>
            </a:pPr>
            <a:r>
              <a:rPr lang="en-US" sz="1600">
                <a:latin typeface="Calibri"/>
                <a:ea typeface="Calibri"/>
                <a:cs typeface="Arial"/>
              </a:rPr>
              <a:t>Headsets and transmitters stored properly.</a:t>
            </a:r>
            <a:endParaRPr lang="en-US" sz="1600">
              <a:latin typeface="Calibri"/>
              <a:ea typeface="Calibri"/>
            </a:endParaRPr>
          </a:p>
          <a:p>
            <a:pPr marL="285750" indent="-285750">
              <a:buFont typeface="Arial" panose="020B0604020202020204" pitchFamily="34" charset="0"/>
              <a:buChar char="•"/>
            </a:pPr>
            <a:endParaRPr lang="en-US" sz="1400">
              <a:latin typeface="Acumin Pro" panose="020B0504020202020204" pitchFamily="34" charset="0"/>
            </a:endParaRPr>
          </a:p>
          <a:p>
            <a:pPr marL="171450" indent="-171450">
              <a:buFont typeface="Arial" panose="020B0604020202020204" pitchFamily="34" charset="0"/>
              <a:buChar char="•"/>
            </a:pPr>
            <a:endParaRPr lang="en-US" sz="1400">
              <a:latin typeface="Acumin Pro" panose="020B0504020202020204" pitchFamily="34" charset="0"/>
            </a:endParaRPr>
          </a:p>
          <a:p>
            <a:pPr marL="171450" indent="-171450">
              <a:buFont typeface="Arial" panose="020B0604020202020204" pitchFamily="34" charset="0"/>
              <a:buChar char="•"/>
            </a:pPr>
            <a:endParaRPr lang="en-US" sz="1400">
              <a:latin typeface="Acumin Pro" panose="020B0504020202020204" pitchFamily="34" charset="0"/>
            </a:endParaRPr>
          </a:p>
          <a:p>
            <a:pPr marL="171450" indent="-171450">
              <a:buFont typeface="Arial" panose="020B0604020202020204" pitchFamily="34" charset="0"/>
              <a:buChar char="•"/>
            </a:pPr>
            <a:endParaRPr lang="en-US" sz="1100">
              <a:ea typeface="Calibri" panose="020F0502020204030204"/>
              <a:cs typeface="Calibri" panose="020F0502020204030204"/>
            </a:endParaRPr>
          </a:p>
          <a:p>
            <a:endParaRPr lang="en-US" sz="1100"/>
          </a:p>
          <a:p>
            <a:endParaRPr lang="en-US" sz="1100"/>
          </a:p>
          <a:p>
            <a:endParaRPr lang="en-US" sz="1100"/>
          </a:p>
          <a:p>
            <a:endParaRPr lang="en-US" sz="1100">
              <a:ea typeface="Calibri" panose="020F0502020204030204"/>
              <a:cs typeface="Calibri" panose="020F0502020204030204"/>
            </a:endParaRPr>
          </a:p>
        </p:txBody>
      </p:sp>
      <p:sp>
        <p:nvSpPr>
          <p:cNvPr id="11" name="AutoShape 2" descr="Image preview">
            <a:extLst>
              <a:ext uri="{FF2B5EF4-FFF2-40B4-BE49-F238E27FC236}">
                <a16:creationId xmlns:a16="http://schemas.microsoft.com/office/drawing/2014/main" id="{AF8A6E1C-6F6B-0474-B32C-7FFA4E04D6F2}"/>
              </a:ext>
            </a:extLst>
          </p:cNvPr>
          <p:cNvSpPr>
            <a:spLocks noChangeAspect="1" noChangeArrowheads="1"/>
          </p:cNvSpPr>
          <p:nvPr/>
        </p:nvSpPr>
        <p:spPr bwMode="auto">
          <a:xfrm>
            <a:off x="4458838" y="3333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preview">
            <a:extLst>
              <a:ext uri="{FF2B5EF4-FFF2-40B4-BE49-F238E27FC236}">
                <a16:creationId xmlns:a16="http://schemas.microsoft.com/office/drawing/2014/main" id="{656DB252-F0CE-2122-1732-8224651AC95B}"/>
              </a:ext>
            </a:extLst>
          </p:cNvPr>
          <p:cNvSpPr>
            <a:spLocks noChangeAspect="1" noChangeArrowheads="1"/>
          </p:cNvSpPr>
          <p:nvPr/>
        </p:nvSpPr>
        <p:spPr bwMode="auto">
          <a:xfrm>
            <a:off x="4611238" y="3486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Image preview">
            <a:extLst>
              <a:ext uri="{FF2B5EF4-FFF2-40B4-BE49-F238E27FC236}">
                <a16:creationId xmlns:a16="http://schemas.microsoft.com/office/drawing/2014/main" id="{3350281C-F11A-2543-AF4A-B62CDB2B6488}"/>
              </a:ext>
            </a:extLst>
          </p:cNvPr>
          <p:cNvSpPr>
            <a:spLocks noChangeAspect="1" noChangeArrowheads="1"/>
          </p:cNvSpPr>
          <p:nvPr/>
        </p:nvSpPr>
        <p:spPr bwMode="auto">
          <a:xfrm>
            <a:off x="3226958" y="3638550"/>
            <a:ext cx="1841480" cy="1841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10703C91-440A-46DC-4766-7234FA11CB4C}"/>
              </a:ext>
            </a:extLst>
          </p:cNvPr>
          <p:cNvSpPr txBox="1"/>
          <p:nvPr/>
        </p:nvSpPr>
        <p:spPr>
          <a:xfrm>
            <a:off x="5229257" y="1784857"/>
            <a:ext cx="2581165" cy="369332"/>
          </a:xfrm>
          <a:prstGeom prst="rect">
            <a:avLst/>
          </a:prstGeom>
          <a:noFill/>
        </p:spPr>
        <p:txBody>
          <a:bodyPr wrap="square">
            <a:spAutoFit/>
          </a:bodyPr>
          <a:lstStyle/>
          <a:p>
            <a:r>
              <a:rPr lang="en-US" u="sng">
                <a:latin typeface="Arial" panose="020B0604020202020204" pitchFamily="34" charset="0"/>
                <a:cs typeface="Arial" panose="020B0604020202020204" pitchFamily="34" charset="0"/>
              </a:rPr>
              <a:t>GYM WALK-THOUGH</a:t>
            </a:r>
          </a:p>
        </p:txBody>
      </p:sp>
      <p:pic>
        <p:nvPicPr>
          <p:cNvPr id="9" name="Picture 8" descr="A large room with a wood floor and a white wall&#10;&#10;AI-generated content may be incorrect.">
            <a:extLst>
              <a:ext uri="{FF2B5EF4-FFF2-40B4-BE49-F238E27FC236}">
                <a16:creationId xmlns:a16="http://schemas.microsoft.com/office/drawing/2014/main" id="{1B14C4BB-04F1-61FD-50B2-F8D45E2F948A}"/>
              </a:ext>
            </a:extLst>
          </p:cNvPr>
          <p:cNvPicPr>
            <a:picLocks noChangeAspect="1"/>
          </p:cNvPicPr>
          <p:nvPr/>
        </p:nvPicPr>
        <p:blipFill>
          <a:blip r:embed="rId4"/>
          <a:stretch>
            <a:fillRect/>
          </a:stretch>
        </p:blipFill>
        <p:spPr>
          <a:xfrm>
            <a:off x="521699" y="2220180"/>
            <a:ext cx="3938083" cy="2388414"/>
          </a:xfrm>
          <a:prstGeom prst="rect">
            <a:avLst/>
          </a:prstGeom>
        </p:spPr>
      </p:pic>
    </p:spTree>
    <p:extLst>
      <p:ext uri="{BB962C8B-B14F-4D97-AF65-F5344CB8AC3E}">
        <p14:creationId xmlns:p14="http://schemas.microsoft.com/office/powerpoint/2010/main" val="2491105449"/>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54A40E-C5B1-963D-806D-81A2957E02EB}"/>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14CB5091-2A18-B889-5D6A-B07EC413E2F7}"/>
              </a:ext>
            </a:extLst>
          </p:cNvPr>
          <p:cNvSpPr txBox="1"/>
          <p:nvPr/>
        </p:nvSpPr>
        <p:spPr>
          <a:xfrm>
            <a:off x="731521" y="870673"/>
            <a:ext cx="5452793" cy="461665"/>
          </a:xfrm>
          <a:prstGeom prst="rect">
            <a:avLst/>
          </a:prstGeom>
          <a:noFill/>
        </p:spPr>
        <p:txBody>
          <a:bodyPr wrap="square" lIns="91440" tIns="45720" rIns="91440" bIns="45720" anchor="t">
            <a:spAutoFit/>
          </a:bodyPr>
          <a:lstStyle/>
          <a:p>
            <a:r>
              <a:rPr lang="en-US" sz="2400" b="1">
                <a:latin typeface="Arial"/>
                <a:cs typeface="Arial"/>
              </a:rPr>
              <a:t>OUR PRODUCT: LOCKER ROOMS</a:t>
            </a:r>
            <a:endParaRPr lang="en-US"/>
          </a:p>
        </p:txBody>
      </p:sp>
      <p:grpSp>
        <p:nvGrpSpPr>
          <p:cNvPr id="7" name="Group 6">
            <a:extLst>
              <a:ext uri="{FF2B5EF4-FFF2-40B4-BE49-F238E27FC236}">
                <a16:creationId xmlns:a16="http://schemas.microsoft.com/office/drawing/2014/main" id="{0AF8D210-E61D-6428-AD31-196AC7F5126B}"/>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E04487B6-1B92-6A7D-E25E-84A634105F0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8D2B569-7E60-9361-4B84-9CBDB849CE9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4C070955-1DA1-16FA-3AAF-8BC5656ECD0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C269408-EAE2-BCB7-7FBA-A78EDE60915E}"/>
              </a:ext>
            </a:extLst>
          </p:cNvPr>
          <p:cNvSpPr/>
          <p:nvPr/>
        </p:nvSpPr>
        <p:spPr>
          <a:xfrm>
            <a:off x="413394" y="2002032"/>
            <a:ext cx="3924253" cy="2395751"/>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63AE4DA-27B1-87C8-09AA-C2182F6BDE75}"/>
              </a:ext>
            </a:extLst>
          </p:cNvPr>
          <p:cNvSpPr txBox="1"/>
          <p:nvPr/>
        </p:nvSpPr>
        <p:spPr>
          <a:xfrm>
            <a:off x="4812774" y="2239507"/>
            <a:ext cx="3831299" cy="2462213"/>
          </a:xfrm>
          <a:prstGeom prst="rect">
            <a:avLst/>
          </a:prstGeom>
          <a:noFill/>
        </p:spPr>
        <p:txBody>
          <a:bodyPr wrap="square" lIns="91440" tIns="45720" rIns="91440" bIns="45720" rtlCol="0" anchor="t">
            <a:spAutoFit/>
          </a:bodyPr>
          <a:lstStyle/>
          <a:p>
            <a:pPr marL="171450" indent="-171450">
              <a:buFont typeface="Arial" panose="020B0604020202020204" pitchFamily="34" charset="0"/>
              <a:buChar char="•"/>
            </a:pPr>
            <a:r>
              <a:rPr lang="en-US" sz="1400">
                <a:latin typeface="Calibri"/>
                <a:ea typeface="Calibri"/>
                <a:cs typeface="Calibri"/>
              </a:rPr>
              <a:t>Sinks and counters clean and dry.</a:t>
            </a:r>
          </a:p>
          <a:p>
            <a:pPr marL="171450" indent="-171450">
              <a:buFont typeface="Arial" panose="020B0604020202020204" pitchFamily="34" charset="0"/>
              <a:buChar char="•"/>
            </a:pPr>
            <a:r>
              <a:rPr lang="en-US" sz="1400">
                <a:latin typeface="Calibri"/>
                <a:ea typeface="Calibri"/>
                <a:cs typeface="Calibri"/>
              </a:rPr>
              <a:t>Soap dispensers filled.</a:t>
            </a:r>
          </a:p>
          <a:p>
            <a:pPr marL="171450" indent="-171450">
              <a:buFont typeface="Arial" panose="020B0604020202020204" pitchFamily="34" charset="0"/>
              <a:buChar char="•"/>
            </a:pPr>
            <a:r>
              <a:rPr lang="en-US" sz="1400">
                <a:latin typeface="Calibri"/>
                <a:ea typeface="Calibri"/>
                <a:cs typeface="Calibri"/>
              </a:rPr>
              <a:t>Toilet paper and paper towels stocked.</a:t>
            </a:r>
          </a:p>
          <a:p>
            <a:pPr marL="171450" indent="-171450">
              <a:buFont typeface="Arial" panose="020B0604020202020204" pitchFamily="34" charset="0"/>
              <a:buChar char="•"/>
            </a:pPr>
            <a:r>
              <a:rPr lang="en-US" sz="1400">
                <a:latin typeface="Calibri"/>
                <a:ea typeface="Calibri"/>
                <a:cs typeface="Calibri"/>
              </a:rPr>
              <a:t>Mirrors clean. </a:t>
            </a:r>
          </a:p>
          <a:p>
            <a:pPr marL="171450" indent="-171450">
              <a:buFont typeface="Arial,Sans-Serif" panose="020B0604020202020204" pitchFamily="34" charset="0"/>
              <a:buChar char="•"/>
            </a:pPr>
            <a:r>
              <a:rPr lang="en-US" sz="1400">
                <a:latin typeface="Calibri"/>
                <a:ea typeface="Calibri"/>
                <a:cs typeface="Arial"/>
              </a:rPr>
              <a:t>Lockers closed and functional.</a:t>
            </a:r>
          </a:p>
          <a:p>
            <a:pPr marL="171450" indent="-171450">
              <a:buFont typeface="Arial,Sans-Serif" panose="020B0604020202020204" pitchFamily="34" charset="0"/>
              <a:buChar char="•"/>
            </a:pPr>
            <a:r>
              <a:rPr lang="en-US" sz="1400">
                <a:latin typeface="Calibri"/>
                <a:ea typeface="Calibri"/>
                <a:cs typeface="Arial"/>
              </a:rPr>
              <a:t>Inside and tops of lockers clean.</a:t>
            </a:r>
          </a:p>
          <a:p>
            <a:pPr marL="171450" indent="-171450">
              <a:buFont typeface="Arial,Sans-Serif" panose="020B0604020202020204" pitchFamily="34" charset="0"/>
              <a:buChar char="•"/>
            </a:pPr>
            <a:r>
              <a:rPr lang="en-US" sz="1400">
                <a:latin typeface="Calibri"/>
                <a:ea typeface="Calibri"/>
                <a:cs typeface="Arial"/>
              </a:rPr>
              <a:t>Shower curtains clean with no missing rings.</a:t>
            </a:r>
          </a:p>
          <a:p>
            <a:pPr marL="171450" indent="-171450">
              <a:buFont typeface="Arial,Sans-Serif" panose="020B0604020202020204" pitchFamily="34" charset="0"/>
              <a:buChar char="•"/>
            </a:pPr>
            <a:r>
              <a:rPr lang="en-US" sz="1400">
                <a:latin typeface="Calibri"/>
                <a:ea typeface="Calibri"/>
                <a:cs typeface="Arial"/>
              </a:rPr>
              <a:t>Stalls and urinals clean.</a:t>
            </a:r>
            <a:endParaRPr lang="en-US">
              <a:latin typeface="Calibri"/>
              <a:ea typeface="Calibri"/>
            </a:endParaRPr>
          </a:p>
          <a:p>
            <a:endParaRPr lang="en-US" sz="1400">
              <a:latin typeface="Acumin Pro" panose="020B0504020202020204" pitchFamily="34" charset="0"/>
            </a:endParaRPr>
          </a:p>
          <a:p>
            <a:pPr marL="171450" indent="-171450">
              <a:buFont typeface="Arial" panose="020B0604020202020204" pitchFamily="34" charset="0"/>
              <a:buChar char="•"/>
            </a:pPr>
            <a:endParaRPr lang="en-US" sz="1400">
              <a:latin typeface="Acumin Pro" panose="020B0504020202020204" pitchFamily="34" charset="0"/>
            </a:endParaRPr>
          </a:p>
          <a:p>
            <a:endParaRPr lang="en-US" sz="1400">
              <a:latin typeface="Acumin Pro" panose="020B0504020202020204" pitchFamily="34" charset="0"/>
            </a:endParaRPr>
          </a:p>
        </p:txBody>
      </p:sp>
      <p:sp>
        <p:nvSpPr>
          <p:cNvPr id="11" name="AutoShape 2" descr="Image preview">
            <a:extLst>
              <a:ext uri="{FF2B5EF4-FFF2-40B4-BE49-F238E27FC236}">
                <a16:creationId xmlns:a16="http://schemas.microsoft.com/office/drawing/2014/main" id="{AF8A6E1C-6F6B-0474-B32C-7FFA4E04D6F2}"/>
              </a:ext>
            </a:extLst>
          </p:cNvPr>
          <p:cNvSpPr>
            <a:spLocks noChangeAspect="1" noChangeArrowheads="1"/>
          </p:cNvSpPr>
          <p:nvPr/>
        </p:nvSpPr>
        <p:spPr bwMode="auto">
          <a:xfrm>
            <a:off x="4509862" y="31366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4" name="AutoShape 6" descr="Image preview">
            <a:extLst>
              <a:ext uri="{FF2B5EF4-FFF2-40B4-BE49-F238E27FC236}">
                <a16:creationId xmlns:a16="http://schemas.microsoft.com/office/drawing/2014/main" id="{656DB252-F0CE-2122-1732-8224651AC95B}"/>
              </a:ext>
            </a:extLst>
          </p:cNvPr>
          <p:cNvSpPr>
            <a:spLocks noChangeAspect="1" noChangeArrowheads="1"/>
          </p:cNvSpPr>
          <p:nvPr/>
        </p:nvSpPr>
        <p:spPr bwMode="auto">
          <a:xfrm>
            <a:off x="4662262" y="3289081"/>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AutoShape 8" descr="Image preview">
            <a:extLst>
              <a:ext uri="{FF2B5EF4-FFF2-40B4-BE49-F238E27FC236}">
                <a16:creationId xmlns:a16="http://schemas.microsoft.com/office/drawing/2014/main" id="{3350281C-F11A-2543-AF4A-B62CDB2B6488}"/>
              </a:ext>
            </a:extLst>
          </p:cNvPr>
          <p:cNvSpPr>
            <a:spLocks noChangeAspect="1" noChangeArrowheads="1"/>
          </p:cNvSpPr>
          <p:nvPr/>
        </p:nvSpPr>
        <p:spPr bwMode="auto">
          <a:xfrm>
            <a:off x="3277982" y="3441481"/>
            <a:ext cx="1841480" cy="184148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a:extLst>
              <a:ext uri="{FF2B5EF4-FFF2-40B4-BE49-F238E27FC236}">
                <a16:creationId xmlns:a16="http://schemas.microsoft.com/office/drawing/2014/main" id="{57EDE6D5-1170-1091-4CA0-1CFBD97274F8}"/>
              </a:ext>
            </a:extLst>
          </p:cNvPr>
          <p:cNvSpPr txBox="1"/>
          <p:nvPr/>
        </p:nvSpPr>
        <p:spPr>
          <a:xfrm>
            <a:off x="5229256" y="1797727"/>
            <a:ext cx="2581165" cy="369332"/>
          </a:xfrm>
          <a:prstGeom prst="rect">
            <a:avLst/>
          </a:prstGeom>
          <a:noFill/>
        </p:spPr>
        <p:txBody>
          <a:bodyPr wrap="square">
            <a:spAutoFit/>
          </a:bodyPr>
          <a:lstStyle/>
          <a:p>
            <a:r>
              <a:rPr lang="en-US" u="sng">
                <a:latin typeface="Arial" panose="020B0604020202020204" pitchFamily="34" charset="0"/>
                <a:cs typeface="Arial" panose="020B0604020202020204" pitchFamily="34" charset="0"/>
              </a:rPr>
              <a:t>GYM WALK-THOUGH</a:t>
            </a:r>
          </a:p>
        </p:txBody>
      </p:sp>
      <p:pic>
        <p:nvPicPr>
          <p:cNvPr id="10" name="Picture 9" descr="A locker room with a bench and lockers&#10;&#10;AI-generated content may be incorrect.">
            <a:extLst>
              <a:ext uri="{FF2B5EF4-FFF2-40B4-BE49-F238E27FC236}">
                <a16:creationId xmlns:a16="http://schemas.microsoft.com/office/drawing/2014/main" id="{8AB7A80A-3B0C-E9D0-EE5B-83F814E0878E}"/>
              </a:ext>
            </a:extLst>
          </p:cNvPr>
          <p:cNvPicPr>
            <a:picLocks noChangeAspect="1"/>
          </p:cNvPicPr>
          <p:nvPr/>
        </p:nvPicPr>
        <p:blipFill>
          <a:blip r:embed="rId4"/>
          <a:stretch>
            <a:fillRect/>
          </a:stretch>
        </p:blipFill>
        <p:spPr>
          <a:xfrm>
            <a:off x="574734" y="2167059"/>
            <a:ext cx="3936072" cy="2375920"/>
          </a:xfrm>
          <a:prstGeom prst="rect">
            <a:avLst/>
          </a:prstGeom>
        </p:spPr>
      </p:pic>
    </p:spTree>
    <p:extLst>
      <p:ext uri="{BB962C8B-B14F-4D97-AF65-F5344CB8AC3E}">
        <p14:creationId xmlns:p14="http://schemas.microsoft.com/office/powerpoint/2010/main" val="1101939027"/>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69A84-3E02-C975-7C8A-496C26F7DE5E}"/>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5396DD13-DA17-0E84-5264-E5B4D0FDFCA7}"/>
              </a:ext>
            </a:extLst>
          </p:cNvPr>
          <p:cNvGrpSpPr/>
          <p:nvPr/>
        </p:nvGrpSpPr>
        <p:grpSpPr>
          <a:xfrm>
            <a:off x="8348871" y="4344849"/>
            <a:ext cx="795129" cy="798651"/>
            <a:chOff x="8348871" y="4344849"/>
            <a:chExt cx="795129" cy="798651"/>
          </a:xfrm>
        </p:grpSpPr>
        <p:sp>
          <p:nvSpPr>
            <p:cNvPr id="11" name="Rectangle 10">
              <a:extLst>
                <a:ext uri="{FF2B5EF4-FFF2-40B4-BE49-F238E27FC236}">
                  <a16:creationId xmlns:a16="http://schemas.microsoft.com/office/drawing/2014/main" id="{C4073D90-FB87-3F45-0035-01A9A8C4974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B2F3848F-E9DE-1DF1-CF8A-4835B35DC50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0" name="Rectangle 19">
            <a:extLst>
              <a:ext uri="{FF2B5EF4-FFF2-40B4-BE49-F238E27FC236}">
                <a16:creationId xmlns:a16="http://schemas.microsoft.com/office/drawing/2014/main" id="{0A0BA692-E0B7-03AC-77AE-FF1A9B709DF5}"/>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1D64C64-FD96-58F7-6C3A-68EA62633B1F}"/>
              </a:ext>
            </a:extLst>
          </p:cNvPr>
          <p:cNvSpPr txBox="1"/>
          <p:nvPr/>
        </p:nvSpPr>
        <p:spPr>
          <a:xfrm>
            <a:off x="2302937" y="3335313"/>
            <a:ext cx="2980001" cy="1808187"/>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As you are creating a new work order you will go through a series of questions and options that you will select:</a:t>
            </a:r>
          </a:p>
          <a:p>
            <a:pPr>
              <a:spcAft>
                <a:spcPts val="450"/>
              </a:spcAft>
              <a:buSzPct val="100000"/>
            </a:pPr>
            <a:r>
              <a:rPr lang="en-US" sz="1100">
                <a:solidFill>
                  <a:srgbClr val="000000"/>
                </a:solidFill>
                <a:latin typeface="Arial" panose="020B0604020202020204" pitchFamily="34" charset="0"/>
                <a:cs typeface="Arial" panose="020B0604020202020204" pitchFamily="34" charset="0"/>
              </a:rPr>
              <a:t>If a work order is needed for a piece of Gym equipment, please locate the Asset tag ID # information that will be needed for the work order</a:t>
            </a:r>
          </a:p>
          <a:p>
            <a:pPr marL="171450" indent="-171450">
              <a:spcAft>
                <a:spcPts val="450"/>
              </a:spcAft>
              <a:buSzPct val="100000"/>
              <a:buFont typeface="Arial" panose="020B0604020202020204" pitchFamily="34" charset="0"/>
              <a:buChar char="•"/>
            </a:pPr>
            <a:endParaRPr lang="en-US" sz="1100">
              <a:solidFill>
                <a:srgbClr val="000000"/>
              </a:solidFill>
              <a:latin typeface="Arial" panose="020B0604020202020204" pitchFamily="34" charset="0"/>
              <a:cs typeface="Arial" panose="020B0604020202020204" pitchFamily="34" charset="0"/>
            </a:endParaRPr>
          </a:p>
          <a:p>
            <a:pPr>
              <a:spcAft>
                <a:spcPts val="450"/>
              </a:spcAft>
              <a:buSzPct val="100000"/>
            </a:pPr>
            <a:endParaRPr lang="en-US" sz="1100" u="none" strike="noStrike">
              <a:solidFill>
                <a:srgbClr val="000000"/>
              </a:solidFill>
              <a:effectLst/>
              <a:latin typeface="Arial" panose="020B0604020202020204" pitchFamily="34" charset="0"/>
              <a:cs typeface="Arial" panose="020B0604020202020204" pitchFamily="34" charset="0"/>
            </a:endParaRPr>
          </a:p>
        </p:txBody>
      </p:sp>
      <p:pic>
        <p:nvPicPr>
          <p:cNvPr id="3" name="Picture 2" descr="A screenshot of a phone&#10;&#10;AI-generated content may be incorrect.">
            <a:extLst>
              <a:ext uri="{FF2B5EF4-FFF2-40B4-BE49-F238E27FC236}">
                <a16:creationId xmlns:a16="http://schemas.microsoft.com/office/drawing/2014/main" id="{C5652EAE-0C60-E043-C58A-492B19CE9A5F}"/>
              </a:ext>
            </a:extLst>
          </p:cNvPr>
          <p:cNvPicPr>
            <a:picLocks noChangeAspect="1"/>
          </p:cNvPicPr>
          <p:nvPr/>
        </p:nvPicPr>
        <p:blipFill>
          <a:blip r:embed="rId4"/>
          <a:srcRect t="30860" r="-2777" b="-2917"/>
          <a:stretch/>
        </p:blipFill>
        <p:spPr>
          <a:xfrm>
            <a:off x="5879365" y="1844044"/>
            <a:ext cx="1955388" cy="2916168"/>
          </a:xfrm>
          <a:prstGeom prst="rect">
            <a:avLst/>
          </a:prstGeom>
        </p:spPr>
      </p:pic>
      <p:pic>
        <p:nvPicPr>
          <p:cNvPr id="4" name="Picture 3" descr="A screenshot of a phone&#10;&#10;AI-generated content may be incorrect.">
            <a:extLst>
              <a:ext uri="{FF2B5EF4-FFF2-40B4-BE49-F238E27FC236}">
                <a16:creationId xmlns:a16="http://schemas.microsoft.com/office/drawing/2014/main" id="{0199F056-BD23-465A-D1AA-333024BD8557}"/>
              </a:ext>
            </a:extLst>
          </p:cNvPr>
          <p:cNvPicPr>
            <a:picLocks noChangeAspect="1"/>
          </p:cNvPicPr>
          <p:nvPr/>
        </p:nvPicPr>
        <p:blipFill>
          <a:blip r:embed="rId5"/>
          <a:stretch>
            <a:fillRect/>
          </a:stretch>
        </p:blipFill>
        <p:spPr>
          <a:xfrm>
            <a:off x="281196" y="1992876"/>
            <a:ext cx="1822604" cy="2767336"/>
          </a:xfrm>
          <a:prstGeom prst="rect">
            <a:avLst/>
          </a:prstGeom>
        </p:spPr>
      </p:pic>
      <p:sp>
        <p:nvSpPr>
          <p:cNvPr id="7" name="TextBox 6">
            <a:extLst>
              <a:ext uri="{FF2B5EF4-FFF2-40B4-BE49-F238E27FC236}">
                <a16:creationId xmlns:a16="http://schemas.microsoft.com/office/drawing/2014/main" id="{2D8512F4-37CC-EC70-011D-8672CA942B62}"/>
              </a:ext>
            </a:extLst>
          </p:cNvPr>
          <p:cNvSpPr txBox="1"/>
          <p:nvPr/>
        </p:nvSpPr>
        <p:spPr>
          <a:xfrm>
            <a:off x="731521" y="1265592"/>
            <a:ext cx="7223663" cy="664284"/>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Completing service channel work orders ensure our facility repairs get completed in a timely manner and offers manager oversight and status updates on all tickets created. </a:t>
            </a:r>
          </a:p>
          <a:p>
            <a:pPr>
              <a:spcAft>
                <a:spcPts val="450"/>
              </a:spcAft>
              <a:buSzPct val="100000"/>
            </a:pPr>
            <a:endParaRPr lang="en-US" sz="1100" u="none" strike="noStrike">
              <a:solidFill>
                <a:srgbClr val="000000"/>
              </a:solidFill>
              <a:effectLs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5ABEEC3F-1D6D-4617-D7FB-469FC7B7698E}"/>
              </a:ext>
            </a:extLst>
          </p:cNvPr>
          <p:cNvSpPr txBox="1"/>
          <p:nvPr/>
        </p:nvSpPr>
        <p:spPr>
          <a:xfrm>
            <a:off x="2913903" y="2070330"/>
            <a:ext cx="2858897" cy="1002839"/>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Utilizing the mobile app is allows managers to complete work orders while completing their walkthroughs opposed to having to wait until returning to an office. </a:t>
            </a:r>
          </a:p>
          <a:p>
            <a:pPr>
              <a:spcAft>
                <a:spcPts val="450"/>
              </a:spcAft>
              <a:buSzPct val="100000"/>
            </a:pPr>
            <a:endParaRPr lang="en-US" sz="1100" u="none" strike="noStrike">
              <a:solidFill>
                <a:srgbClr val="000000"/>
              </a:solidFill>
              <a:effectLst/>
              <a:latin typeface="Arial" panose="020B0604020202020204" pitchFamily="34" charset="0"/>
              <a:cs typeface="Arial" panose="020B0604020202020204" pitchFamily="34" charset="0"/>
            </a:endParaRPr>
          </a:p>
        </p:txBody>
      </p:sp>
      <p:sp>
        <p:nvSpPr>
          <p:cNvPr id="9" name="Arrow: Left 8">
            <a:extLst>
              <a:ext uri="{FF2B5EF4-FFF2-40B4-BE49-F238E27FC236}">
                <a16:creationId xmlns:a16="http://schemas.microsoft.com/office/drawing/2014/main" id="{014BD55E-6BA4-2A4F-4615-11703F7941CC}"/>
              </a:ext>
            </a:extLst>
          </p:cNvPr>
          <p:cNvSpPr/>
          <p:nvPr/>
        </p:nvSpPr>
        <p:spPr>
          <a:xfrm>
            <a:off x="2390030" y="2274073"/>
            <a:ext cx="408458" cy="222637"/>
          </a:xfrm>
          <a:prstGeom prst="left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D2767009-0822-9FD7-1C6D-38AD35433B67}"/>
              </a:ext>
            </a:extLst>
          </p:cNvPr>
          <p:cNvSpPr/>
          <p:nvPr/>
        </p:nvSpPr>
        <p:spPr>
          <a:xfrm rot="10800000">
            <a:off x="5255714" y="3800453"/>
            <a:ext cx="408458" cy="222637"/>
          </a:xfrm>
          <a:prstGeom prst="left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2ABACC3-132F-E11B-8206-95AAA53BDF37}"/>
              </a:ext>
            </a:extLst>
          </p:cNvPr>
          <p:cNvSpPr txBox="1"/>
          <p:nvPr/>
        </p:nvSpPr>
        <p:spPr>
          <a:xfrm>
            <a:off x="731521" y="885902"/>
            <a:ext cx="61824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SERVICE CHANNEL</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3208820"/>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63F8A-14B3-C9E9-9860-2B3C69DB3E1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E2E1953-9A8D-975B-7E8C-3BC9E212EFAF}"/>
              </a:ext>
            </a:extLst>
          </p:cNvPr>
          <p:cNvSpPr txBox="1"/>
          <p:nvPr/>
        </p:nvSpPr>
        <p:spPr>
          <a:xfrm>
            <a:off x="683766" y="2144220"/>
            <a:ext cx="2187723" cy="1107996"/>
          </a:xfrm>
          <a:prstGeom prst="rect">
            <a:avLst/>
          </a:prstGeom>
          <a:noFill/>
        </p:spPr>
        <p:txBody>
          <a:bodyPr wrap="square" lIns="91440" tIns="45720" rIns="91440" bIns="45720" rtlCol="0" anchor="t">
            <a:spAutoFit/>
          </a:bodyPr>
          <a:lstStyle/>
          <a:p>
            <a:r>
              <a:rPr lang="en-US" sz="1100" b="1">
                <a:latin typeface="Arial" panose="020B0604020202020204" pitchFamily="34" charset="0"/>
                <a:cs typeface="Arial" panose="020B0604020202020204" pitchFamily="34" charset="0"/>
              </a:rPr>
              <a:t>Our Objective is to create a formalized sales process that establishes a strong service culture, while creating a world class experience for our new members.</a:t>
            </a:r>
          </a:p>
        </p:txBody>
      </p:sp>
      <p:sp>
        <p:nvSpPr>
          <p:cNvPr id="18" name="TextBox 17">
            <a:extLst>
              <a:ext uri="{FF2B5EF4-FFF2-40B4-BE49-F238E27FC236}">
                <a16:creationId xmlns:a16="http://schemas.microsoft.com/office/drawing/2014/main" id="{F3BA72CD-34CD-EC39-5994-2AC61E512C06}"/>
              </a:ext>
            </a:extLst>
          </p:cNvPr>
          <p:cNvSpPr txBox="1"/>
          <p:nvPr/>
        </p:nvSpPr>
        <p:spPr>
          <a:xfrm>
            <a:off x="3671020" y="1999386"/>
            <a:ext cx="5273842" cy="1517338"/>
          </a:xfrm>
          <a:prstGeom prst="rect">
            <a:avLst/>
          </a:prstGeom>
          <a:noFill/>
        </p:spPr>
        <p:txBody>
          <a:bodyPr wrap="square" lIns="91440" tIns="45720" rIns="91440" bIns="45720" rtlCol="0" anchor="t">
            <a:spAutoFit/>
          </a:bodyPr>
          <a:lstStyle/>
          <a:p>
            <a:pPr marL="285750" marR="0" lvl="0" indent="-285750" algn="l" defTabSz="457200" rtl="0" eaLnBrk="1" fontAlgn="auto" latinLnBrk="0" hangingPunct="1">
              <a:lnSpc>
                <a:spcPct val="90000"/>
              </a:lnSpc>
              <a:spcBef>
                <a:spcPts val="750"/>
              </a:spcBef>
              <a:spcAft>
                <a:spcPts val="0"/>
              </a:spcAft>
              <a:buClrTx/>
              <a:buSzTx/>
              <a:buFont typeface="Arial"/>
              <a:buChar char="•"/>
              <a:tabLst/>
              <a:defRPr/>
            </a:pPr>
            <a:endParaRPr kumimoji="0" lang="en-US" sz="1100" b="0" i="0" u="none" strike="noStrike" kern="1200" cap="none" spc="0" normalizeH="0" baseline="0" noProof="0">
              <a:ln>
                <a:noFill/>
              </a:ln>
              <a:solidFill>
                <a:prstClr val="black"/>
              </a:solidFill>
              <a:effectLst/>
              <a:uLnTx/>
              <a:uFillTx/>
              <a:latin typeface="Arial"/>
              <a:ea typeface="+mn-ea"/>
              <a:cs typeface="Arial"/>
            </a:endParaRPr>
          </a:p>
          <a:p>
            <a:pPr marL="285750" marR="0" lvl="0" indent="-285750" algn="l" defTabSz="457200" rtl="0" eaLnBrk="1" fontAlgn="auto" latinLnBrk="0" hangingPunct="1">
              <a:lnSpc>
                <a:spcPct val="90000"/>
              </a:lnSpc>
              <a:spcBef>
                <a:spcPts val="75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Arial"/>
                <a:ea typeface="+mn-ea"/>
                <a:cs typeface="Arial"/>
              </a:rPr>
              <a:t>Emphasis in creating a consistent member &amp; team member experience</a:t>
            </a:r>
          </a:p>
          <a:p>
            <a:pPr marL="285750" marR="0" lvl="0" indent="-285750" algn="l" defTabSz="457200" rtl="0" eaLnBrk="1" fontAlgn="auto" latinLnBrk="0" hangingPunct="1">
              <a:lnSpc>
                <a:spcPct val="90000"/>
              </a:lnSpc>
              <a:spcBef>
                <a:spcPts val="750"/>
              </a:spcBef>
              <a:spcAft>
                <a:spcPts val="0"/>
              </a:spcAft>
              <a:buClrTx/>
              <a:buSzTx/>
              <a:buFont typeface="Arial"/>
              <a:buChar char="•"/>
              <a:tabLst/>
              <a:defRPr/>
            </a:pPr>
            <a:r>
              <a:rPr lang="en-US" sz="1100">
                <a:solidFill>
                  <a:prstClr val="black"/>
                </a:solidFill>
                <a:latin typeface="Arial"/>
                <a:cs typeface="Arial"/>
              </a:rPr>
              <a:t>Tours focus concentration surrounding fitness education &amp; building value</a:t>
            </a:r>
          </a:p>
          <a:p>
            <a:pPr marL="285750" marR="0" lvl="0" indent="-285750" algn="l" defTabSz="457200" rtl="0" eaLnBrk="1" fontAlgn="auto" latinLnBrk="0" hangingPunct="1">
              <a:lnSpc>
                <a:spcPct val="90000"/>
              </a:lnSpc>
              <a:spcBef>
                <a:spcPts val="750"/>
              </a:spcBef>
              <a:spcAft>
                <a:spcPts val="0"/>
              </a:spcAft>
              <a:buClrTx/>
              <a:buSzTx/>
              <a:buFont typeface="Arial"/>
              <a:buChar char="•"/>
              <a:tabLst/>
              <a:defRPr/>
            </a:pPr>
            <a:r>
              <a:rPr kumimoji="0" lang="en-US" sz="1100" b="0" i="0" u="none" strike="noStrike" kern="1200" cap="none" spc="0" normalizeH="0" baseline="0" noProof="0">
                <a:ln>
                  <a:noFill/>
                </a:ln>
                <a:solidFill>
                  <a:prstClr val="black"/>
                </a:solidFill>
                <a:effectLst/>
                <a:uLnTx/>
                <a:uFillTx/>
                <a:latin typeface="Arial"/>
                <a:ea typeface="+mn-ea"/>
                <a:cs typeface="Arial"/>
              </a:rPr>
              <a:t>Concentration is on guest’s needs and ultimately helping to change their lives</a:t>
            </a:r>
          </a:p>
          <a:p>
            <a:pPr marL="285750" indent="-285750">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100">
                <a:latin typeface="Arial" panose="020B0604020202020204" pitchFamily="34" charset="0"/>
                <a:cs typeface="Arial" panose="020B0604020202020204" pitchFamily="34" charset="0"/>
              </a:rPr>
              <a:t>Separate ourselves from the competition by doing it better</a:t>
            </a:r>
          </a:p>
          <a:p>
            <a:pPr marL="285750" indent="-285750">
              <a:buFont typeface="Arial" panose="020B0604020202020204" pitchFamily="34" charset="0"/>
              <a:buChar char="•"/>
            </a:pPr>
            <a:endParaRPr lang="en-US" sz="1100">
              <a:latin typeface="Arial" panose="020B060402020202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5D7D358A-BA26-7704-FEFB-3ED59A7FAE48}"/>
              </a:ext>
            </a:extLst>
          </p:cNvPr>
          <p:cNvSpPr/>
          <p:nvPr/>
        </p:nvSpPr>
        <p:spPr>
          <a:xfrm>
            <a:off x="3671020" y="1480458"/>
            <a:ext cx="5273842" cy="2679530"/>
          </a:xfrm>
          <a:prstGeom prst="roundRect">
            <a:avLst>
              <a:gd name="adj" fmla="val 7124"/>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7D52EE4-B66C-A66A-0FDF-55DB8662D1B1}"/>
              </a:ext>
            </a:extLst>
          </p:cNvPr>
          <p:cNvSpPr txBox="1"/>
          <p:nvPr/>
        </p:nvSpPr>
        <p:spPr>
          <a:xfrm>
            <a:off x="5074881" y="1699735"/>
            <a:ext cx="1599451"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CONSIDERATIONS </a:t>
            </a:r>
          </a:p>
        </p:txBody>
      </p:sp>
      <p:sp>
        <p:nvSpPr>
          <p:cNvPr id="20" name="Striped Right Arrow 19">
            <a:extLst>
              <a:ext uri="{FF2B5EF4-FFF2-40B4-BE49-F238E27FC236}">
                <a16:creationId xmlns:a16="http://schemas.microsoft.com/office/drawing/2014/main" id="{86FAACCB-51A0-A66D-C623-2F2B42A2502B}"/>
              </a:ext>
            </a:extLst>
          </p:cNvPr>
          <p:cNvSpPr/>
          <p:nvPr/>
        </p:nvSpPr>
        <p:spPr>
          <a:xfrm>
            <a:off x="3007033" y="2436246"/>
            <a:ext cx="392900" cy="321809"/>
          </a:xfrm>
          <a:prstGeom prst="striped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1EDC38D6-AA2B-613B-0F89-0149DB0DF3AD}"/>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DEBA5474-CF28-72F8-756B-585E06F08B9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A43A91A8-9E82-36A1-C52F-3A88015B60E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1EE48496-2994-70F8-3F0D-9763E14A3111}"/>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B3D79E0-8D5D-F26A-EA71-C1BCD99F3E74}"/>
              </a:ext>
            </a:extLst>
          </p:cNvPr>
          <p:cNvSpPr txBox="1"/>
          <p:nvPr/>
        </p:nvSpPr>
        <p:spPr>
          <a:xfrm>
            <a:off x="673536" y="811030"/>
            <a:ext cx="7547972" cy="461665"/>
          </a:xfrm>
          <a:prstGeom prst="rect">
            <a:avLst/>
          </a:prstGeom>
          <a:noFill/>
        </p:spPr>
        <p:txBody>
          <a:bodyPr wrap="square" lIns="91440" tIns="45720" rIns="91440" bIns="45720" anchor="t">
            <a:spAutoFit/>
          </a:bodyPr>
          <a:lstStyle/>
          <a:p>
            <a:r>
              <a:rPr lang="en-US" sz="2400" b="1">
                <a:latin typeface="Arial"/>
                <a:cs typeface="Arial"/>
              </a:rPr>
              <a:t>OUR SERVICE: NEW MEMBER ONBOARDING </a:t>
            </a:r>
          </a:p>
        </p:txBody>
      </p:sp>
    </p:spTree>
    <p:extLst>
      <p:ext uri="{BB962C8B-B14F-4D97-AF65-F5344CB8AC3E}">
        <p14:creationId xmlns:p14="http://schemas.microsoft.com/office/powerpoint/2010/main" val="3733945251"/>
      </p:ext>
    </p:extLst>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71A44-9A77-FA18-A25A-7E79754FDE1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0E68159-B3C0-34EC-8087-7CEDE069C7B2}"/>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4D8260A5-193C-139B-A8AF-3633E66EBAE0}"/>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797723A4-30C5-1435-B479-1C33EAC926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044451C0-D62C-7499-878B-1FF4A8E97BCC}"/>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205CE233-8B32-DA94-B3AB-1F0ECA4A3329}"/>
              </a:ext>
            </a:extLst>
          </p:cNvPr>
          <p:cNvSpPr txBox="1"/>
          <p:nvPr/>
        </p:nvSpPr>
        <p:spPr>
          <a:xfrm>
            <a:off x="6541898" y="1877895"/>
            <a:ext cx="2343157" cy="938719"/>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As you continue to create a work order, you will come to a Problem Description section where you will need to be as descriptive as possible for the repairs needed.  </a:t>
            </a:r>
          </a:p>
        </p:txBody>
      </p:sp>
      <p:pic>
        <p:nvPicPr>
          <p:cNvPr id="4" name="Picture 3" descr="A screenshot of a phone&#10;&#10;AI-generated content may be incorrect.">
            <a:extLst>
              <a:ext uri="{FF2B5EF4-FFF2-40B4-BE49-F238E27FC236}">
                <a16:creationId xmlns:a16="http://schemas.microsoft.com/office/drawing/2014/main" id="{89CC021B-ABC6-BE6B-9FA8-619978C93FCF}"/>
              </a:ext>
            </a:extLst>
          </p:cNvPr>
          <p:cNvPicPr>
            <a:picLocks noChangeAspect="1"/>
          </p:cNvPicPr>
          <p:nvPr/>
        </p:nvPicPr>
        <p:blipFill>
          <a:blip r:embed="rId4"/>
          <a:srcRect t="1" r="2726" b="46665"/>
          <a:stretch/>
        </p:blipFill>
        <p:spPr>
          <a:xfrm>
            <a:off x="3658301" y="1445014"/>
            <a:ext cx="2194560" cy="2743200"/>
          </a:xfrm>
          <a:prstGeom prst="rect">
            <a:avLst/>
          </a:prstGeom>
        </p:spPr>
      </p:pic>
      <p:pic>
        <p:nvPicPr>
          <p:cNvPr id="5" name="Picture 4" descr="A screenshot of a phone&#10;&#10;AI-generated content may be incorrect.">
            <a:extLst>
              <a:ext uri="{FF2B5EF4-FFF2-40B4-BE49-F238E27FC236}">
                <a16:creationId xmlns:a16="http://schemas.microsoft.com/office/drawing/2014/main" id="{154FB5AB-0FC4-98D2-02A8-782CEA1D313B}"/>
              </a:ext>
            </a:extLst>
          </p:cNvPr>
          <p:cNvPicPr>
            <a:picLocks noChangeAspect="1"/>
          </p:cNvPicPr>
          <p:nvPr/>
        </p:nvPicPr>
        <p:blipFill>
          <a:blip r:embed="rId4"/>
          <a:srcRect t="85331" b="-3109"/>
          <a:stretch/>
        </p:blipFill>
        <p:spPr>
          <a:xfrm>
            <a:off x="3658301" y="4044239"/>
            <a:ext cx="2256052" cy="914400"/>
          </a:xfrm>
          <a:prstGeom prst="rect">
            <a:avLst/>
          </a:prstGeom>
        </p:spPr>
      </p:pic>
      <p:sp>
        <p:nvSpPr>
          <p:cNvPr id="6" name="TextBox 5">
            <a:extLst>
              <a:ext uri="{FF2B5EF4-FFF2-40B4-BE49-F238E27FC236}">
                <a16:creationId xmlns:a16="http://schemas.microsoft.com/office/drawing/2014/main" id="{AD8EBC18-D9E3-4B33-7A05-CB371E2BB8B4}"/>
              </a:ext>
            </a:extLst>
          </p:cNvPr>
          <p:cNvSpPr txBox="1"/>
          <p:nvPr/>
        </p:nvSpPr>
        <p:spPr>
          <a:xfrm>
            <a:off x="199138" y="3383849"/>
            <a:ext cx="3030928" cy="157479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When creating a work order your able to add pictures to the work order.  Adding pictures helps the Facility managers with needed repairs. </a:t>
            </a:r>
          </a:p>
          <a:p>
            <a:pPr>
              <a:spcAft>
                <a:spcPts val="450"/>
              </a:spcAft>
              <a:buSzPct val="100000"/>
            </a:pPr>
            <a:r>
              <a:rPr lang="en-US" sz="1100">
                <a:latin typeface="Arial" panose="020B0604020202020204" pitchFamily="34" charset="0"/>
                <a:cs typeface="Arial" panose="020B0604020202020204" pitchFamily="34" charset="0"/>
              </a:rPr>
              <a:t>Once you complete and submit the work order, it will automatically email your Facility manager the work order you just created.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DA83E9F-E86C-E23E-125D-F1CE3D43A747}"/>
              </a:ext>
            </a:extLst>
          </p:cNvPr>
          <p:cNvSpPr txBox="1"/>
          <p:nvPr/>
        </p:nvSpPr>
        <p:spPr>
          <a:xfrm>
            <a:off x="731521" y="885902"/>
            <a:ext cx="61824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SERVICE CHANNEL</a:t>
            </a:r>
            <a:endParaRPr lang="en-US" sz="2400">
              <a:latin typeface="Arial" panose="020B0604020202020204" pitchFamily="34" charset="0"/>
              <a:cs typeface="Arial" panose="020B0604020202020204" pitchFamily="34" charset="0"/>
            </a:endParaRPr>
          </a:p>
        </p:txBody>
      </p:sp>
      <p:sp>
        <p:nvSpPr>
          <p:cNvPr id="3" name="Rounded Rectangle 14">
            <a:extLst>
              <a:ext uri="{FF2B5EF4-FFF2-40B4-BE49-F238E27FC236}">
                <a16:creationId xmlns:a16="http://schemas.microsoft.com/office/drawing/2014/main" id="{2057D183-C953-6CD6-7156-011292A85E29}"/>
              </a:ext>
            </a:extLst>
          </p:cNvPr>
          <p:cNvSpPr/>
          <p:nvPr/>
        </p:nvSpPr>
        <p:spPr>
          <a:xfrm>
            <a:off x="199138" y="3256844"/>
            <a:ext cx="3030928" cy="1574790"/>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7" name="Rounded Rectangle 14">
            <a:extLst>
              <a:ext uri="{FF2B5EF4-FFF2-40B4-BE49-F238E27FC236}">
                <a16:creationId xmlns:a16="http://schemas.microsoft.com/office/drawing/2014/main" id="{963E11A1-EBC6-4BCF-F056-0A346EA49DF1}"/>
              </a:ext>
            </a:extLst>
          </p:cNvPr>
          <p:cNvSpPr/>
          <p:nvPr/>
        </p:nvSpPr>
        <p:spPr>
          <a:xfrm>
            <a:off x="6541897" y="1804524"/>
            <a:ext cx="2262237" cy="10712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cxnSp>
        <p:nvCxnSpPr>
          <p:cNvPr id="8" name="Straight Connector 7">
            <a:extLst>
              <a:ext uri="{FF2B5EF4-FFF2-40B4-BE49-F238E27FC236}">
                <a16:creationId xmlns:a16="http://schemas.microsoft.com/office/drawing/2014/main" id="{0999517B-A395-5194-4744-34DAC1335183}"/>
              </a:ext>
            </a:extLst>
          </p:cNvPr>
          <p:cNvCxnSpPr>
            <a:cxnSpLocks/>
          </p:cNvCxnSpPr>
          <p:nvPr/>
        </p:nvCxnSpPr>
        <p:spPr>
          <a:xfrm>
            <a:off x="3230066" y="3383849"/>
            <a:ext cx="592685" cy="489040"/>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8008026-2396-C3CB-A6D9-2F406896C5A0}"/>
              </a:ext>
            </a:extLst>
          </p:cNvPr>
          <p:cNvCxnSpPr>
            <a:cxnSpLocks/>
          </p:cNvCxnSpPr>
          <p:nvPr/>
        </p:nvCxnSpPr>
        <p:spPr>
          <a:xfrm flipV="1">
            <a:off x="3221278" y="3872889"/>
            <a:ext cx="601473" cy="887323"/>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90B8039A-1B7B-BCDF-13D4-BAFA77A08712}"/>
              </a:ext>
            </a:extLst>
          </p:cNvPr>
          <p:cNvCxnSpPr>
            <a:cxnSpLocks/>
          </p:cNvCxnSpPr>
          <p:nvPr/>
        </p:nvCxnSpPr>
        <p:spPr>
          <a:xfrm flipV="1">
            <a:off x="5785804" y="1851653"/>
            <a:ext cx="756092" cy="830192"/>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B72F9ED4-8EBF-126E-714E-D6BA25644659}"/>
              </a:ext>
            </a:extLst>
          </p:cNvPr>
          <p:cNvCxnSpPr>
            <a:cxnSpLocks/>
          </p:cNvCxnSpPr>
          <p:nvPr/>
        </p:nvCxnSpPr>
        <p:spPr>
          <a:xfrm>
            <a:off x="5785805" y="2681845"/>
            <a:ext cx="756091" cy="130006"/>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88478621"/>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D806-F365-DF87-1984-EFCB8C1AB4F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986BEA6-DDD1-750D-8383-26F2AE585CB0}"/>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3BB43B7C-5CDA-E0AE-C897-67D58786E43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36B6743C-E32A-EC73-ADFA-9742276499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191967AE-B893-1D6B-1248-A52672DF19B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2BD986-3D56-41F4-AF31-126EAF04BB15}"/>
              </a:ext>
            </a:extLst>
          </p:cNvPr>
          <p:cNvSpPr txBox="1"/>
          <p:nvPr/>
        </p:nvSpPr>
        <p:spPr>
          <a:xfrm>
            <a:off x="3333037" y="1646297"/>
            <a:ext cx="2694739" cy="151067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You can keep updated on the progress of your club's repair work orders by clicking on the View Open Work order tab.  With this feature you can check the status of the repairs and look at the notes that the Facility managers has entered.</a:t>
            </a:r>
          </a:p>
          <a:p>
            <a:pPr>
              <a:spcAft>
                <a:spcPts val="450"/>
              </a:spcAft>
              <a:buSzPct val="100000"/>
            </a:pPr>
            <a:endParaRPr lang="en-US" sz="1100">
              <a:latin typeface="Arial" panose="020B0604020202020204" pitchFamily="34" charset="0"/>
              <a:cs typeface="Arial" panose="020B0604020202020204" pitchFamily="34" charset="0"/>
            </a:endParaRPr>
          </a:p>
        </p:txBody>
      </p:sp>
      <p:pic>
        <p:nvPicPr>
          <p:cNvPr id="7" name="Picture 6" descr="A screenshot of a phone&#10;&#10;AI-generated content may be incorrect.">
            <a:extLst>
              <a:ext uri="{FF2B5EF4-FFF2-40B4-BE49-F238E27FC236}">
                <a16:creationId xmlns:a16="http://schemas.microsoft.com/office/drawing/2014/main" id="{14839C06-0937-C5F2-0AC2-9B08CBD81B04}"/>
              </a:ext>
            </a:extLst>
          </p:cNvPr>
          <p:cNvPicPr>
            <a:picLocks noChangeAspect="1"/>
          </p:cNvPicPr>
          <p:nvPr/>
        </p:nvPicPr>
        <p:blipFill>
          <a:blip r:embed="rId4"/>
          <a:srcRect t="16333" b="172"/>
          <a:stretch/>
        </p:blipFill>
        <p:spPr>
          <a:xfrm>
            <a:off x="273698" y="1602408"/>
            <a:ext cx="2072314" cy="3217324"/>
          </a:xfrm>
          <a:prstGeom prst="rect">
            <a:avLst/>
          </a:prstGeom>
        </p:spPr>
      </p:pic>
      <p:pic>
        <p:nvPicPr>
          <p:cNvPr id="11" name="Picture 10" descr="A screenshot of a phone&#10;&#10;AI-generated content may be incorrect.">
            <a:extLst>
              <a:ext uri="{FF2B5EF4-FFF2-40B4-BE49-F238E27FC236}">
                <a16:creationId xmlns:a16="http://schemas.microsoft.com/office/drawing/2014/main" id="{7361E492-26CA-10E0-DB1E-A93E1C13C0E9}"/>
              </a:ext>
            </a:extLst>
          </p:cNvPr>
          <p:cNvPicPr>
            <a:picLocks noChangeAspect="1"/>
          </p:cNvPicPr>
          <p:nvPr/>
        </p:nvPicPr>
        <p:blipFill>
          <a:blip r:embed="rId5"/>
          <a:srcRect t="15093" b="1889"/>
          <a:stretch/>
        </p:blipFill>
        <p:spPr>
          <a:xfrm>
            <a:off x="6027776" y="1355296"/>
            <a:ext cx="1915891" cy="3603343"/>
          </a:xfrm>
          <a:prstGeom prst="rect">
            <a:avLst/>
          </a:prstGeom>
        </p:spPr>
      </p:pic>
      <p:sp>
        <p:nvSpPr>
          <p:cNvPr id="12" name="TextBox 11">
            <a:extLst>
              <a:ext uri="{FF2B5EF4-FFF2-40B4-BE49-F238E27FC236}">
                <a16:creationId xmlns:a16="http://schemas.microsoft.com/office/drawing/2014/main" id="{16F76C95-C317-91D6-1A2F-EAB1A5D35D5B}"/>
              </a:ext>
            </a:extLst>
          </p:cNvPr>
          <p:cNvSpPr txBox="1"/>
          <p:nvPr/>
        </p:nvSpPr>
        <p:spPr>
          <a:xfrm>
            <a:off x="2485226" y="3399433"/>
            <a:ext cx="2694740" cy="174406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If there is a particular work order you want to check the status and notes, click on Details and it will bring you to this screen where you can see the status and notes for a particular work order.</a:t>
            </a:r>
          </a:p>
          <a:p>
            <a:pPr>
              <a:spcAft>
                <a:spcPts val="450"/>
              </a:spcAft>
              <a:buSzPct val="100000"/>
            </a:pPr>
            <a:r>
              <a:rPr lang="en-US" sz="1100">
                <a:latin typeface="Arial" panose="020B0604020202020204" pitchFamily="34" charset="0"/>
                <a:cs typeface="Arial" panose="020B0604020202020204" pitchFamily="34" charset="0"/>
              </a:rPr>
              <a:t>If you would like to add any notes or updates, just click on “Add New Work Order Note”</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6" name="Arrow: Left 5">
            <a:extLst>
              <a:ext uri="{FF2B5EF4-FFF2-40B4-BE49-F238E27FC236}">
                <a16:creationId xmlns:a16="http://schemas.microsoft.com/office/drawing/2014/main" id="{665F580E-1D07-6F10-8442-5A5B077E03C3}"/>
              </a:ext>
            </a:extLst>
          </p:cNvPr>
          <p:cNvSpPr/>
          <p:nvPr/>
        </p:nvSpPr>
        <p:spPr>
          <a:xfrm>
            <a:off x="2691270" y="2152466"/>
            <a:ext cx="408458" cy="222637"/>
          </a:xfrm>
          <a:prstGeom prst="left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Left 9">
            <a:extLst>
              <a:ext uri="{FF2B5EF4-FFF2-40B4-BE49-F238E27FC236}">
                <a16:creationId xmlns:a16="http://schemas.microsoft.com/office/drawing/2014/main" id="{E3FC8726-75A8-5E53-BE2F-B72F8F717AFA}"/>
              </a:ext>
            </a:extLst>
          </p:cNvPr>
          <p:cNvSpPr/>
          <p:nvPr/>
        </p:nvSpPr>
        <p:spPr>
          <a:xfrm rot="10800000">
            <a:off x="5319182" y="4020498"/>
            <a:ext cx="408458" cy="222637"/>
          </a:xfrm>
          <a:prstGeom prst="left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648AF2A-09C2-0F31-DF05-FD83DDBEFB2B}"/>
              </a:ext>
            </a:extLst>
          </p:cNvPr>
          <p:cNvSpPr txBox="1"/>
          <p:nvPr/>
        </p:nvSpPr>
        <p:spPr>
          <a:xfrm>
            <a:off x="731521" y="900364"/>
            <a:ext cx="61824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SERVICE CHANNEL</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0900249"/>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9FBA4-06F0-4638-BD15-CBA75F8630A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91A04492-ECE2-5017-8D3D-3FF3F8EDED53}"/>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C120CCE1-31E9-E5A5-4044-C789DFC4E8D6}"/>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44AA8EF7-127D-C06A-0322-B7403635E0B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8" name="Rectangle 7">
            <a:extLst>
              <a:ext uri="{FF2B5EF4-FFF2-40B4-BE49-F238E27FC236}">
                <a16:creationId xmlns:a16="http://schemas.microsoft.com/office/drawing/2014/main" id="{509ADD6B-2D82-E236-A06E-B0367ACC0C0F}"/>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Listening Ear&quot; Images – Browse 291 Stock Photos, Vectors, and Video | Adobe  Stock">
            <a:extLst>
              <a:ext uri="{FF2B5EF4-FFF2-40B4-BE49-F238E27FC236}">
                <a16:creationId xmlns:a16="http://schemas.microsoft.com/office/drawing/2014/main" id="{D3DE7290-12B2-EAA0-48CE-66D5CEF3C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815" y="1922741"/>
            <a:ext cx="548461" cy="533638"/>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8" name="Picture 4" descr="Download Free Gathering Information Icons in PNG &amp; SVG">
            <a:extLst>
              <a:ext uri="{FF2B5EF4-FFF2-40B4-BE49-F238E27FC236}">
                <a16:creationId xmlns:a16="http://schemas.microsoft.com/office/drawing/2014/main" id="{16B2FE38-7B20-10FD-65E7-07484B2B01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653" y="1888812"/>
            <a:ext cx="548462" cy="5484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DDD97FA-5FAF-442C-68F2-DBADA1BB060B}"/>
              </a:ext>
            </a:extLst>
          </p:cNvPr>
          <p:cNvSpPr txBox="1"/>
          <p:nvPr/>
        </p:nvSpPr>
        <p:spPr>
          <a:xfrm>
            <a:off x="922897" y="2437274"/>
            <a:ext cx="2086299" cy="1461939"/>
          </a:xfrm>
          <a:prstGeom prst="rect">
            <a:avLst/>
          </a:prstGeom>
          <a:noFill/>
        </p:spPr>
        <p:txBody>
          <a:bodyPr wrap="square">
            <a:spAutoFit/>
          </a:bodyPr>
          <a:lstStyle/>
          <a:p>
            <a:pPr algn="ctr">
              <a:spcAft>
                <a:spcPts val="600"/>
              </a:spcAft>
            </a:pPr>
            <a:r>
              <a:rPr lang="en-US" sz="1200" b="1" i="0">
                <a:latin typeface="Arial" panose="020B0604020202020204" pitchFamily="34" charset="0"/>
                <a:cs typeface="Arial" panose="020B0604020202020204" pitchFamily="34" charset="0"/>
              </a:rPr>
              <a:t>Listen without Judgement</a:t>
            </a:r>
          </a:p>
          <a:p>
            <a:pPr algn="ctr">
              <a:spcAft>
                <a:spcPts val="600"/>
              </a:spcAft>
            </a:pPr>
            <a:r>
              <a:rPr lang="en-US" sz="1100">
                <a:latin typeface="Arial" panose="020B0604020202020204" pitchFamily="34" charset="0"/>
                <a:cs typeface="Arial" panose="020B0604020202020204" pitchFamily="34" charset="0"/>
              </a:rPr>
              <a:t>People want to be heard so ask open ended questions and engage in conversation. </a:t>
            </a:r>
          </a:p>
          <a:p>
            <a:pPr algn="ctr">
              <a:spcAft>
                <a:spcPts val="600"/>
              </a:spcAft>
            </a:pPr>
            <a:r>
              <a:rPr lang="en-US" sz="1100">
                <a:latin typeface="Arial" panose="020B0604020202020204" pitchFamily="34" charset="0"/>
                <a:cs typeface="Arial" panose="020B0604020202020204" pitchFamily="34" charset="0"/>
              </a:rPr>
              <a:t>Don’t try to convince them immediately—just listen and take notes.</a:t>
            </a:r>
            <a:r>
              <a:rPr lang="en-US" sz="1200" b="1" u="sng">
                <a:latin typeface="Arial" panose="020B0604020202020204" pitchFamily="34" charset="0"/>
                <a:cs typeface="Arial" panose="020B0604020202020204" pitchFamily="34" charset="0"/>
              </a:rPr>
              <a:t> </a:t>
            </a:r>
          </a:p>
        </p:txBody>
      </p:sp>
      <p:sp>
        <p:nvSpPr>
          <p:cNvPr id="16" name="Oval 15">
            <a:extLst>
              <a:ext uri="{FF2B5EF4-FFF2-40B4-BE49-F238E27FC236}">
                <a16:creationId xmlns:a16="http://schemas.microsoft.com/office/drawing/2014/main" id="{306284A2-627D-C156-932F-AFADFBA64E87}"/>
              </a:ext>
            </a:extLst>
          </p:cNvPr>
          <p:cNvSpPr/>
          <p:nvPr/>
        </p:nvSpPr>
        <p:spPr>
          <a:xfrm>
            <a:off x="6629492" y="1907916"/>
            <a:ext cx="548462" cy="548463"/>
          </a:xfrm>
          <a:prstGeom prst="ellipse">
            <a:avLst/>
          </a:prstGeom>
          <a:solidFill>
            <a:srgbClr val="FFE600"/>
          </a:solidFill>
          <a:ln>
            <a:noFill/>
          </a:ln>
        </p:spPr>
        <p:style>
          <a:lnRef idx="0">
            <a:scrgbClr r="0" g="0" b="0"/>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4" name="Graphic 13" descr="Handshake with solid fill">
            <a:extLst>
              <a:ext uri="{FF2B5EF4-FFF2-40B4-BE49-F238E27FC236}">
                <a16:creationId xmlns:a16="http://schemas.microsoft.com/office/drawing/2014/main" id="{1C39E0D9-7103-1FF5-CA13-5AC301D794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61013" y="1958995"/>
            <a:ext cx="485420" cy="485420"/>
          </a:xfrm>
          <a:prstGeom prst="rect">
            <a:avLst/>
          </a:prstGeom>
        </p:spPr>
      </p:pic>
      <p:sp>
        <p:nvSpPr>
          <p:cNvPr id="17" name="TextBox 16">
            <a:extLst>
              <a:ext uri="{FF2B5EF4-FFF2-40B4-BE49-F238E27FC236}">
                <a16:creationId xmlns:a16="http://schemas.microsoft.com/office/drawing/2014/main" id="{62FCFB7C-42CA-EBF4-6EE9-B9E957F90E8A}"/>
              </a:ext>
            </a:extLst>
          </p:cNvPr>
          <p:cNvSpPr txBox="1"/>
          <p:nvPr/>
        </p:nvSpPr>
        <p:spPr>
          <a:xfrm>
            <a:off x="3391735" y="2437274"/>
            <a:ext cx="2086299" cy="2031325"/>
          </a:xfrm>
          <a:prstGeom prst="rect">
            <a:avLst/>
          </a:prstGeom>
          <a:noFill/>
        </p:spPr>
        <p:txBody>
          <a:bodyPr wrap="square">
            <a:spAutoFit/>
          </a:bodyPr>
          <a:lstStyle/>
          <a:p>
            <a:pPr algn="ctr">
              <a:spcAft>
                <a:spcPts val="600"/>
              </a:spcAft>
            </a:pPr>
            <a:r>
              <a:rPr lang="en-US" sz="1200" b="1" i="0">
                <a:latin typeface="Arial" panose="020B0604020202020204" pitchFamily="34" charset="0"/>
                <a:cs typeface="Arial" panose="020B0604020202020204" pitchFamily="34" charset="0"/>
              </a:rPr>
              <a:t>Gather Feedback</a:t>
            </a:r>
          </a:p>
          <a:p>
            <a:pPr algn="ctr">
              <a:spcAft>
                <a:spcPts val="600"/>
              </a:spcAft>
            </a:pPr>
            <a:r>
              <a:rPr lang="en-US" sz="1100">
                <a:latin typeface="Arial" panose="020B0604020202020204" pitchFamily="34" charset="0"/>
                <a:cs typeface="Arial" panose="020B0604020202020204" pitchFamily="34" charset="0"/>
              </a:rPr>
              <a:t>Exiting Members offer valuable insights. Conduct a short verbal exit survey to ask things like:</a:t>
            </a:r>
          </a:p>
          <a:p>
            <a:pPr marL="731520" lvl="1" indent="-171450">
              <a:spcAft>
                <a:spcPts val="600"/>
              </a:spcAft>
              <a:buFont typeface="Arial" panose="020B0604020202020204" pitchFamily="34" charset="0"/>
              <a:buChar char="•"/>
            </a:pPr>
            <a:r>
              <a:rPr lang="en-US" sz="1100">
                <a:latin typeface="Arial" panose="020B0604020202020204" pitchFamily="34" charset="0"/>
                <a:cs typeface="Arial" panose="020B0604020202020204" pitchFamily="34" charset="0"/>
              </a:rPr>
              <a:t>Cost?</a:t>
            </a:r>
          </a:p>
          <a:p>
            <a:pPr marL="731520" lvl="1" indent="-171450">
              <a:spcAft>
                <a:spcPts val="600"/>
              </a:spcAft>
              <a:buFont typeface="Arial" panose="020B0604020202020204" pitchFamily="34" charset="0"/>
              <a:buChar char="•"/>
            </a:pPr>
            <a:r>
              <a:rPr lang="en-US" sz="1100">
                <a:latin typeface="Arial" panose="020B0604020202020204" pitchFamily="34" charset="0"/>
                <a:cs typeface="Arial" panose="020B0604020202020204" pitchFamily="34" charset="0"/>
              </a:rPr>
              <a:t>Schedule?</a:t>
            </a:r>
          </a:p>
          <a:p>
            <a:pPr marL="731520" lvl="1" indent="-171450">
              <a:spcAft>
                <a:spcPts val="600"/>
              </a:spcAft>
              <a:buFont typeface="Arial" panose="020B0604020202020204" pitchFamily="34" charset="0"/>
              <a:buChar char="•"/>
            </a:pPr>
            <a:r>
              <a:rPr lang="en-US" sz="1100">
                <a:latin typeface="Arial" panose="020B0604020202020204" pitchFamily="34" charset="0"/>
                <a:cs typeface="Arial" panose="020B0604020202020204" pitchFamily="34" charset="0"/>
              </a:rPr>
              <a:t>Equipment? </a:t>
            </a:r>
          </a:p>
          <a:p>
            <a:pPr marL="731520" lvl="1" indent="-171450">
              <a:spcAft>
                <a:spcPts val="600"/>
              </a:spcAft>
              <a:buFont typeface="Arial" panose="020B0604020202020204" pitchFamily="34" charset="0"/>
              <a:buChar char="•"/>
            </a:pPr>
            <a:r>
              <a:rPr lang="en-US" sz="1100">
                <a:latin typeface="Arial" panose="020B0604020202020204" pitchFamily="34" charset="0"/>
                <a:cs typeface="Arial" panose="020B0604020202020204" pitchFamily="34" charset="0"/>
              </a:rPr>
              <a:t>Results?</a:t>
            </a:r>
            <a:r>
              <a:rPr lang="en-US" sz="1200">
                <a:latin typeface="Arial" panose="020B0604020202020204" pitchFamily="34" charset="0"/>
                <a:cs typeface="Arial" panose="020B0604020202020204" pitchFamily="34" charset="0"/>
              </a:rPr>
              <a:t> </a:t>
            </a:r>
          </a:p>
        </p:txBody>
      </p:sp>
      <p:sp>
        <p:nvSpPr>
          <p:cNvPr id="19" name="TextBox 18">
            <a:extLst>
              <a:ext uri="{FF2B5EF4-FFF2-40B4-BE49-F238E27FC236}">
                <a16:creationId xmlns:a16="http://schemas.microsoft.com/office/drawing/2014/main" id="{60475502-92FB-13A5-9551-6A73B358FD91}"/>
              </a:ext>
            </a:extLst>
          </p:cNvPr>
          <p:cNvSpPr txBox="1"/>
          <p:nvPr/>
        </p:nvSpPr>
        <p:spPr>
          <a:xfrm>
            <a:off x="5860574" y="2441554"/>
            <a:ext cx="2086299" cy="1785104"/>
          </a:xfrm>
          <a:prstGeom prst="rect">
            <a:avLst/>
          </a:prstGeom>
          <a:noFill/>
        </p:spPr>
        <p:txBody>
          <a:bodyPr wrap="square">
            <a:spAutoFit/>
          </a:bodyPr>
          <a:lstStyle/>
          <a:p>
            <a:pPr algn="ctr">
              <a:spcAft>
                <a:spcPts val="600"/>
              </a:spcAft>
            </a:pPr>
            <a:r>
              <a:rPr lang="en-US" sz="1200" b="1" i="0">
                <a:latin typeface="Arial" panose="020B0604020202020204" pitchFamily="34" charset="0"/>
                <a:cs typeface="Arial" panose="020B0604020202020204" pitchFamily="34" charset="0"/>
              </a:rPr>
              <a:t>Offer an Alternative</a:t>
            </a:r>
          </a:p>
          <a:p>
            <a:pPr algn="ctr">
              <a:spcAft>
                <a:spcPts val="600"/>
              </a:spcAft>
            </a:pPr>
            <a:r>
              <a:rPr lang="en-US" sz="1100">
                <a:latin typeface="Arial" panose="020B0604020202020204" pitchFamily="34" charset="0"/>
                <a:cs typeface="Arial" panose="020B0604020202020204" pitchFamily="34" charset="0"/>
              </a:rPr>
              <a:t>You may be able to retain the Member with a better fit (if appropriate). What does that look like:</a:t>
            </a:r>
          </a:p>
          <a:p>
            <a:pPr algn="ctr">
              <a:spcAft>
                <a:spcPts val="600"/>
              </a:spcAft>
            </a:pPr>
            <a:r>
              <a:rPr lang="en-US" sz="1100">
                <a:latin typeface="Arial" panose="020B0604020202020204" pitchFamily="34" charset="0"/>
                <a:cs typeface="Arial" panose="020B0604020202020204" pitchFamily="34" charset="0"/>
              </a:rPr>
              <a:t>Comp PT Session?</a:t>
            </a:r>
          </a:p>
          <a:p>
            <a:pPr algn="ctr">
              <a:spcAft>
                <a:spcPts val="600"/>
              </a:spcAft>
            </a:pPr>
            <a:r>
              <a:rPr lang="en-US" sz="1100">
                <a:latin typeface="Arial" panose="020B0604020202020204" pitchFamily="34" charset="0"/>
                <a:cs typeface="Arial" panose="020B0604020202020204" pitchFamily="34" charset="0"/>
              </a:rPr>
              <a:t>Different PT?</a:t>
            </a:r>
          </a:p>
          <a:p>
            <a:pPr algn="ctr">
              <a:spcAft>
                <a:spcPts val="600"/>
              </a:spcAft>
            </a:pPr>
            <a:endParaRPr lang="en-US" sz="1200" b="1" u="sng">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0308C85D-F6C6-1AEA-E3DA-65E77DB2DF5C}"/>
              </a:ext>
            </a:extLst>
          </p:cNvPr>
          <p:cNvSpPr txBox="1"/>
          <p:nvPr/>
        </p:nvSpPr>
        <p:spPr>
          <a:xfrm>
            <a:off x="922897" y="853266"/>
            <a:ext cx="5452793" cy="461665"/>
          </a:xfrm>
          <a:prstGeom prst="rect">
            <a:avLst/>
          </a:prstGeom>
          <a:noFill/>
        </p:spPr>
        <p:txBody>
          <a:bodyPr wrap="square">
            <a:spAutoFit/>
          </a:bodyPr>
          <a:lstStyle/>
          <a:p>
            <a:r>
              <a:rPr lang="en-US" sz="2400" b="1" dirty="0">
                <a:latin typeface="Arial" panose="020B0604020202020204" pitchFamily="34" charset="0"/>
                <a:cs typeface="Arial" panose="020B0604020202020204" pitchFamily="34" charset="0"/>
              </a:rPr>
              <a:t>OUR MEMBERS: CANCELLATIONS</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03815670"/>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7A5B5-1E06-2A16-3C9E-5A27B9B8452A}"/>
            </a:ext>
          </a:extLst>
        </p:cNvPr>
        <p:cNvGrpSpPr/>
        <p:nvPr/>
      </p:nvGrpSpPr>
      <p:grpSpPr>
        <a:xfrm>
          <a:off x="0" y="0"/>
          <a:ext cx="0" cy="0"/>
          <a:chOff x="0" y="0"/>
          <a:chExt cx="0" cy="0"/>
        </a:xfrm>
      </p:grpSpPr>
      <p:sp>
        <p:nvSpPr>
          <p:cNvPr id="6" name="Rounded Rectangle 5">
            <a:extLst>
              <a:ext uri="{FF2B5EF4-FFF2-40B4-BE49-F238E27FC236}">
                <a16:creationId xmlns:a16="http://schemas.microsoft.com/office/drawing/2014/main" id="{BC7136A1-0ACF-BA32-1226-B1CF77479546}"/>
              </a:ext>
            </a:extLst>
          </p:cNvPr>
          <p:cNvSpPr/>
          <p:nvPr/>
        </p:nvSpPr>
        <p:spPr>
          <a:xfrm>
            <a:off x="2209503" y="1726184"/>
            <a:ext cx="1001864" cy="18568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6718633-D4BF-CCC5-939A-667082256BBC}"/>
              </a:ext>
            </a:extLst>
          </p:cNvPr>
          <p:cNvGrpSpPr/>
          <p:nvPr/>
        </p:nvGrpSpPr>
        <p:grpSpPr>
          <a:xfrm>
            <a:off x="2556546" y="1567288"/>
            <a:ext cx="307777" cy="317791"/>
            <a:chOff x="2449210" y="1605396"/>
            <a:chExt cx="307777" cy="317791"/>
          </a:xfrm>
        </p:grpSpPr>
        <p:sp>
          <p:nvSpPr>
            <p:cNvPr id="12" name="Oval 11">
              <a:extLst>
                <a:ext uri="{FF2B5EF4-FFF2-40B4-BE49-F238E27FC236}">
                  <a16:creationId xmlns:a16="http://schemas.microsoft.com/office/drawing/2014/main" id="{A802424B-C461-7802-A69C-12AA3FEF3B98}"/>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D4D2529-5246-3486-4C82-DB2AC9BC73EC}"/>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1</a:t>
              </a:r>
              <a:endParaRPr lang="en-US" sz="1400">
                <a:latin typeface="Arial" panose="020B0604020202020204" pitchFamily="34" charset="0"/>
                <a:cs typeface="Arial" panose="020B0604020202020204" pitchFamily="34" charset="0"/>
              </a:endParaRPr>
            </a:p>
          </p:txBody>
        </p:sp>
      </p:grpSp>
      <p:sp>
        <p:nvSpPr>
          <p:cNvPr id="15" name="Rounded Rectangle 14">
            <a:extLst>
              <a:ext uri="{FF2B5EF4-FFF2-40B4-BE49-F238E27FC236}">
                <a16:creationId xmlns:a16="http://schemas.microsoft.com/office/drawing/2014/main" id="{2F991775-A37E-681E-4EAF-9D446EF41B17}"/>
              </a:ext>
            </a:extLst>
          </p:cNvPr>
          <p:cNvSpPr/>
          <p:nvPr/>
        </p:nvSpPr>
        <p:spPr>
          <a:xfrm>
            <a:off x="3462968" y="1726184"/>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22AB171-01FE-731C-79DB-CC1FC4F29489}"/>
              </a:ext>
            </a:extLst>
          </p:cNvPr>
          <p:cNvGrpSpPr/>
          <p:nvPr/>
        </p:nvGrpSpPr>
        <p:grpSpPr>
          <a:xfrm>
            <a:off x="3810011" y="1567288"/>
            <a:ext cx="307777" cy="317791"/>
            <a:chOff x="2449210" y="1605396"/>
            <a:chExt cx="307777" cy="317791"/>
          </a:xfrm>
        </p:grpSpPr>
        <p:sp>
          <p:nvSpPr>
            <p:cNvPr id="18" name="Oval 17">
              <a:extLst>
                <a:ext uri="{FF2B5EF4-FFF2-40B4-BE49-F238E27FC236}">
                  <a16:creationId xmlns:a16="http://schemas.microsoft.com/office/drawing/2014/main" id="{8C8CD1F8-C6E3-E048-36BB-73732130BEA3}"/>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570A763-BEA6-AA5E-0264-42E63C9B160B}"/>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2</a:t>
              </a:r>
              <a:endParaRPr lang="en-US" sz="140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E02ADB09-EA7D-9ACF-897D-B235F661EB57}"/>
              </a:ext>
            </a:extLst>
          </p:cNvPr>
          <p:cNvSpPr/>
          <p:nvPr/>
        </p:nvSpPr>
        <p:spPr>
          <a:xfrm>
            <a:off x="2209226" y="1731190"/>
            <a:ext cx="1017710" cy="1851872"/>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Why are you cancelling?</a:t>
            </a:r>
            <a:endParaRPr lang="en-US" sz="900" b="1">
              <a:effectLst/>
              <a:latin typeface="Arial" panose="020B0604020202020204" pitchFamily="34" charset="0"/>
              <a:ea typeface="Times New Roman" panose="02020603050405020304" pitchFamily="18" charset="0"/>
              <a:cs typeface="Arial" panose="020B0604020202020204" pitchFamily="34" charset="0"/>
            </a:endParaRPr>
          </a:p>
        </p:txBody>
      </p:sp>
      <p:sp>
        <p:nvSpPr>
          <p:cNvPr id="21" name="Rounded Rectangle 20">
            <a:extLst>
              <a:ext uri="{FF2B5EF4-FFF2-40B4-BE49-F238E27FC236}">
                <a16:creationId xmlns:a16="http://schemas.microsoft.com/office/drawing/2014/main" id="{49A1C9C2-12DD-9E63-A400-586D21BBD6B7}"/>
              </a:ext>
            </a:extLst>
          </p:cNvPr>
          <p:cNvSpPr/>
          <p:nvPr/>
        </p:nvSpPr>
        <p:spPr>
          <a:xfrm>
            <a:off x="4692109" y="1751730"/>
            <a:ext cx="1001864" cy="18568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88050E5-F53D-5BC3-347D-B10D7B9E62EB}"/>
              </a:ext>
            </a:extLst>
          </p:cNvPr>
          <p:cNvGrpSpPr/>
          <p:nvPr/>
        </p:nvGrpSpPr>
        <p:grpSpPr>
          <a:xfrm>
            <a:off x="5039152" y="1567288"/>
            <a:ext cx="307777" cy="317791"/>
            <a:chOff x="2449210" y="1605396"/>
            <a:chExt cx="307777" cy="317791"/>
          </a:xfrm>
        </p:grpSpPr>
        <p:sp>
          <p:nvSpPr>
            <p:cNvPr id="24" name="Oval 23">
              <a:extLst>
                <a:ext uri="{FF2B5EF4-FFF2-40B4-BE49-F238E27FC236}">
                  <a16:creationId xmlns:a16="http://schemas.microsoft.com/office/drawing/2014/main" id="{CD2F1E43-0DFF-7AA1-F07F-A04E8B27AFAD}"/>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3D2802D-27D8-35DD-000E-4FA41599DB0D}"/>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3</a:t>
              </a:r>
              <a:endParaRPr lang="en-US" sz="1400">
                <a:latin typeface="Arial" panose="020B0604020202020204" pitchFamily="34" charset="0"/>
                <a:cs typeface="Arial" panose="020B0604020202020204" pitchFamily="34" charset="0"/>
              </a:endParaRPr>
            </a:p>
          </p:txBody>
        </p:sp>
      </p:grpSp>
      <p:sp>
        <p:nvSpPr>
          <p:cNvPr id="27" name="Rounded Rectangle 26">
            <a:extLst>
              <a:ext uri="{FF2B5EF4-FFF2-40B4-BE49-F238E27FC236}">
                <a16:creationId xmlns:a16="http://schemas.microsoft.com/office/drawing/2014/main" id="{39D0552B-2DBD-454A-D849-CF2589806FE9}"/>
              </a:ext>
            </a:extLst>
          </p:cNvPr>
          <p:cNvSpPr/>
          <p:nvPr/>
        </p:nvSpPr>
        <p:spPr>
          <a:xfrm>
            <a:off x="5913536" y="1726184"/>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D2012C5-EC02-63D2-254F-7F3CCE12D2C1}"/>
              </a:ext>
            </a:extLst>
          </p:cNvPr>
          <p:cNvGrpSpPr/>
          <p:nvPr/>
        </p:nvGrpSpPr>
        <p:grpSpPr>
          <a:xfrm>
            <a:off x="6260579" y="1567288"/>
            <a:ext cx="307777" cy="317791"/>
            <a:chOff x="2449210" y="1605396"/>
            <a:chExt cx="307777" cy="317791"/>
          </a:xfrm>
        </p:grpSpPr>
        <p:sp>
          <p:nvSpPr>
            <p:cNvPr id="30" name="Oval 29">
              <a:extLst>
                <a:ext uri="{FF2B5EF4-FFF2-40B4-BE49-F238E27FC236}">
                  <a16:creationId xmlns:a16="http://schemas.microsoft.com/office/drawing/2014/main" id="{A8FF340A-FF8C-696B-CBEA-24C633B5CEEE}"/>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E0C17CB1-E84A-35AE-266A-140C2BC13B03}"/>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4</a:t>
              </a:r>
              <a:endParaRPr lang="en-US" sz="1400">
                <a:latin typeface="Arial" panose="020B0604020202020204" pitchFamily="34" charset="0"/>
                <a:cs typeface="Arial" panose="020B0604020202020204" pitchFamily="34" charset="0"/>
              </a:endParaRPr>
            </a:p>
          </p:txBody>
        </p:sp>
      </p:grpSp>
      <p:sp>
        <p:nvSpPr>
          <p:cNvPr id="58" name="Rectangle 57">
            <a:extLst>
              <a:ext uri="{FF2B5EF4-FFF2-40B4-BE49-F238E27FC236}">
                <a16:creationId xmlns:a16="http://schemas.microsoft.com/office/drawing/2014/main" id="{C27E2993-22DE-D29A-43F1-07613B2CAB7A}"/>
              </a:ext>
            </a:extLst>
          </p:cNvPr>
          <p:cNvSpPr/>
          <p:nvPr/>
        </p:nvSpPr>
        <p:spPr>
          <a:xfrm>
            <a:off x="2253187" y="3024851"/>
            <a:ext cx="913113" cy="65084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71450" indent="-171450">
              <a:buFont typeface="System Font Regular"/>
              <a:buChar char="●"/>
            </a:pPr>
            <a:endParaRPr lang="en-US" sz="1000">
              <a:latin typeface="Acumin Pro ExtraCondensed" panose="020B0508020202020204" pitchFamily="34" charset="77"/>
            </a:endParaRPr>
          </a:p>
        </p:txBody>
      </p:sp>
      <p:sp>
        <p:nvSpPr>
          <p:cNvPr id="4" name="Rectangle 3">
            <a:extLst>
              <a:ext uri="{FF2B5EF4-FFF2-40B4-BE49-F238E27FC236}">
                <a16:creationId xmlns:a16="http://schemas.microsoft.com/office/drawing/2014/main" id="{B08B92F7-D135-BDDA-04FE-855AF8AB0F88}"/>
              </a:ext>
            </a:extLst>
          </p:cNvPr>
          <p:cNvSpPr/>
          <p:nvPr/>
        </p:nvSpPr>
        <p:spPr>
          <a:xfrm>
            <a:off x="3462967" y="1717830"/>
            <a:ext cx="1001864" cy="1865231"/>
          </a:xfrm>
          <a:prstGeom prst="rect">
            <a:avLst/>
          </a:prstGeom>
        </p:spPr>
        <p:txBody>
          <a:bodyPr anchor="ctr"/>
          <a:lstStyle/>
          <a:p>
            <a:pPr lvl="0" algn="ctr">
              <a:lnSpc>
                <a:spcPct val="100000"/>
              </a:lnSpc>
              <a:defRPr b="1"/>
            </a:pPr>
            <a:r>
              <a:rPr lang="en-US" sz="900">
                <a:latin typeface="Arial" panose="020B0604020202020204" pitchFamily="34" charset="0"/>
                <a:cs typeface="Arial" panose="020B0604020202020204" pitchFamily="34" charset="0"/>
              </a:rPr>
              <a:t>Is there anything we can do to rectify the situation?</a:t>
            </a:r>
            <a:endParaRPr lang="en-US" sz="900" i="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90FD713-E1F6-A004-B897-3FB401E89BCF}"/>
              </a:ext>
            </a:extLst>
          </p:cNvPr>
          <p:cNvSpPr/>
          <p:nvPr/>
        </p:nvSpPr>
        <p:spPr>
          <a:xfrm>
            <a:off x="4692108" y="1751730"/>
            <a:ext cx="1001864" cy="1856878"/>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Is there something we could have done better or differently?</a:t>
            </a:r>
            <a:endParaRPr lang="en-US" sz="900" b="1">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a:extLst>
              <a:ext uri="{FF2B5EF4-FFF2-40B4-BE49-F238E27FC236}">
                <a16:creationId xmlns:a16="http://schemas.microsoft.com/office/drawing/2014/main" id="{164E0BCB-CA13-591F-A73E-73A3B465C44D}"/>
              </a:ext>
            </a:extLst>
          </p:cNvPr>
          <p:cNvGrpSpPr/>
          <p:nvPr/>
        </p:nvGrpSpPr>
        <p:grpSpPr>
          <a:xfrm>
            <a:off x="8348871" y="4344849"/>
            <a:ext cx="795129" cy="798651"/>
            <a:chOff x="8348871" y="4344849"/>
            <a:chExt cx="795129" cy="798651"/>
          </a:xfrm>
        </p:grpSpPr>
        <p:sp>
          <p:nvSpPr>
            <p:cNvPr id="11" name="Rectangle 10">
              <a:extLst>
                <a:ext uri="{FF2B5EF4-FFF2-40B4-BE49-F238E27FC236}">
                  <a16:creationId xmlns:a16="http://schemas.microsoft.com/office/drawing/2014/main" id="{52CA35E5-D69E-685C-FE47-645B412866D8}"/>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0B6DF537-604A-AD7D-0924-33837BAEFE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0" name="Rectangle 19">
            <a:extLst>
              <a:ext uri="{FF2B5EF4-FFF2-40B4-BE49-F238E27FC236}">
                <a16:creationId xmlns:a16="http://schemas.microsoft.com/office/drawing/2014/main" id="{B0446DE4-D73C-379C-1EBD-FFB9AF5DFE94}"/>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F61452A-02A7-EA08-08FB-DC67352A4365}"/>
              </a:ext>
            </a:extLst>
          </p:cNvPr>
          <p:cNvSpPr/>
          <p:nvPr/>
        </p:nvSpPr>
        <p:spPr>
          <a:xfrm>
            <a:off x="5921250" y="1717831"/>
            <a:ext cx="1001864" cy="1856878"/>
          </a:xfrm>
          <a:prstGeom prst="rect">
            <a:avLst/>
          </a:prstGeom>
        </p:spPr>
        <p:txBody>
          <a:bodyPr anchor="ctr"/>
          <a:lstStyle/>
          <a:p>
            <a:pPr lvl="0" algn="ctr">
              <a:lnSpc>
                <a:spcPct val="100000"/>
              </a:lnSpc>
              <a:defRPr b="1"/>
            </a:pPr>
            <a:r>
              <a:rPr lang="en-US" sz="900">
                <a:latin typeface="Arial" panose="020B0604020202020204" pitchFamily="34" charset="0"/>
                <a:cs typeface="Arial" panose="020B0604020202020204" pitchFamily="34" charset="0"/>
              </a:rPr>
              <a:t>What can we do to keep you as a Member?</a:t>
            </a:r>
            <a:endParaRPr lang="en-US" sz="900" i="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C027EC43-7725-56E9-34C1-E5680FC45BB3}"/>
              </a:ext>
            </a:extLst>
          </p:cNvPr>
          <p:cNvSpPr txBox="1"/>
          <p:nvPr/>
        </p:nvSpPr>
        <p:spPr>
          <a:xfrm>
            <a:off x="964012" y="4160581"/>
            <a:ext cx="5315717" cy="60939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0" lvl="1" defTabSz="400050">
              <a:lnSpc>
                <a:spcPct val="90000"/>
              </a:lnSpc>
              <a:spcBef>
                <a:spcPct val="0"/>
              </a:spcBef>
              <a:spcAft>
                <a:spcPct val="15000"/>
              </a:spcAft>
            </a:pPr>
            <a:r>
              <a:rPr lang="en-US" sz="1050">
                <a:latin typeface="Arial" panose="020B0604020202020204" pitchFamily="34" charset="0"/>
                <a:cs typeface="Arial" panose="020B0604020202020204" pitchFamily="34" charset="0"/>
              </a:rPr>
              <a:t>It costs </a:t>
            </a:r>
            <a:r>
              <a:rPr lang="en-US" sz="1050" u="sng">
                <a:latin typeface="Arial" panose="020B0604020202020204" pitchFamily="34" charset="0"/>
                <a:cs typeface="Arial" panose="020B0604020202020204" pitchFamily="34" charset="0"/>
              </a:rPr>
              <a:t>3 times more </a:t>
            </a:r>
            <a:r>
              <a:rPr lang="en-US" sz="1050">
                <a:latin typeface="Arial" panose="020B0604020202020204" pitchFamily="34" charset="0"/>
                <a:cs typeface="Arial" panose="020B0604020202020204" pitchFamily="34" charset="0"/>
              </a:rPr>
              <a:t>to acquire a new Member than to retain an existing one</a:t>
            </a:r>
          </a:p>
          <a:p>
            <a:pPr marL="0" lvl="1" defTabSz="400050">
              <a:lnSpc>
                <a:spcPct val="90000"/>
              </a:lnSpc>
              <a:spcBef>
                <a:spcPct val="0"/>
              </a:spcBef>
              <a:spcAft>
                <a:spcPct val="15000"/>
              </a:spcAft>
            </a:pPr>
            <a:r>
              <a:rPr lang="en-US" sz="1050">
                <a:latin typeface="Arial" panose="020B0604020202020204" pitchFamily="34" charset="0"/>
                <a:cs typeface="Arial" panose="020B0604020202020204" pitchFamily="34" charset="0"/>
              </a:rPr>
              <a:t>so i</a:t>
            </a:r>
            <a:r>
              <a:rPr lang="en-US" sz="1050" kern="1200">
                <a:solidFill>
                  <a:schemeClr val="tx1"/>
                </a:solidFill>
                <a:latin typeface="Arial" panose="020B0604020202020204" pitchFamily="34" charset="0"/>
                <a:cs typeface="Arial" panose="020B0604020202020204" pitchFamily="34" charset="0"/>
              </a:rPr>
              <a:t>t’s critical to invest time to help Members understand the value of our services when they want to cancel.</a:t>
            </a: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063E84A-F840-EAC7-96D3-6FEF9600EBEB}"/>
              </a:ext>
            </a:extLst>
          </p:cNvPr>
          <p:cNvSpPr txBox="1"/>
          <p:nvPr/>
        </p:nvSpPr>
        <p:spPr>
          <a:xfrm>
            <a:off x="848510" y="3883582"/>
            <a:ext cx="3156816" cy="276999"/>
          </a:xfrm>
          <a:prstGeom prst="rect">
            <a:avLst/>
          </a:prstGeom>
          <a:noFill/>
        </p:spPr>
        <p:txBody>
          <a:bodyPr wrap="square">
            <a:spAutoFit/>
          </a:bodyPr>
          <a:lstStyle/>
          <a:p>
            <a:pPr>
              <a:spcAft>
                <a:spcPts val="600"/>
              </a:spcAft>
            </a:pPr>
            <a:r>
              <a:rPr lang="en-US" sz="1200" b="1" u="sng">
                <a:latin typeface="Arial" panose="020B0604020202020204" pitchFamily="34" charset="0"/>
                <a:cs typeface="Arial" panose="020B0604020202020204" pitchFamily="34" charset="0"/>
              </a:rPr>
              <a:t>WHY WE DO THIS  </a:t>
            </a:r>
          </a:p>
        </p:txBody>
      </p:sp>
      <p:sp>
        <p:nvSpPr>
          <p:cNvPr id="5" name="TextBox 4">
            <a:extLst>
              <a:ext uri="{FF2B5EF4-FFF2-40B4-BE49-F238E27FC236}">
                <a16:creationId xmlns:a16="http://schemas.microsoft.com/office/drawing/2014/main" id="{F198E1DA-2053-B3EE-A597-3DD389D2E034}"/>
              </a:ext>
            </a:extLst>
          </p:cNvPr>
          <p:cNvSpPr txBox="1"/>
          <p:nvPr/>
        </p:nvSpPr>
        <p:spPr>
          <a:xfrm>
            <a:off x="826936" y="885953"/>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MEMBERS: SAVE PROCESS</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1537588"/>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D806-F365-DF87-1984-EFCB8C1AB4FC}"/>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986BEA6-DDD1-750D-8383-26F2AE585CB0}"/>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3BB43B7C-5CDA-E0AE-C897-67D58786E43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36B6743C-E32A-EC73-ADFA-9742276499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191967AE-B893-1D6B-1248-A52672DF19B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2BD986-3D56-41F4-AF31-126EAF04BB15}"/>
              </a:ext>
            </a:extLst>
          </p:cNvPr>
          <p:cNvSpPr txBox="1"/>
          <p:nvPr/>
        </p:nvSpPr>
        <p:spPr>
          <a:xfrm>
            <a:off x="848510" y="1293756"/>
            <a:ext cx="7643152" cy="679673"/>
          </a:xfrm>
          <a:prstGeom prst="rect">
            <a:avLst/>
          </a:prstGeom>
          <a:noFill/>
        </p:spPr>
        <p:txBody>
          <a:bodyPr wrap="square" lIns="91440" tIns="45720" rIns="91440" bIns="45720" rtlCol="0" anchor="t">
            <a:spAutoFit/>
          </a:bodyPr>
          <a:lstStyle/>
          <a:p>
            <a:pPr>
              <a:spcAft>
                <a:spcPts val="450"/>
              </a:spcAft>
              <a:buSzPct val="100000"/>
            </a:pPr>
            <a:r>
              <a:rPr lang="en-US" sz="1200">
                <a:latin typeface="Arial" panose="020B0604020202020204" pitchFamily="34" charset="0"/>
                <a:cs typeface="Arial" panose="020B0604020202020204" pitchFamily="34" charset="0"/>
              </a:rPr>
              <a:t>The Member is just not interested in continuing their membership and still wants to cancel – </a:t>
            </a:r>
            <a:r>
              <a:rPr lang="en-US" sz="1200" b="1">
                <a:latin typeface="Arial" panose="020B0604020202020204" pitchFamily="34" charset="0"/>
                <a:cs typeface="Arial" panose="020B0604020202020204" pitchFamily="34" charset="0"/>
              </a:rPr>
              <a:t>WHAT NOW?</a:t>
            </a:r>
          </a:p>
          <a:p>
            <a:pPr>
              <a:spcAft>
                <a:spcPts val="450"/>
              </a:spcAft>
              <a:buSzPct val="100000"/>
            </a:pPr>
            <a:r>
              <a:rPr lang="en-US" sz="1100">
                <a:latin typeface="Arial" panose="020B0604020202020204" pitchFamily="34" charset="0"/>
                <a:cs typeface="Arial" panose="020B0604020202020204" pitchFamily="34" charset="0"/>
              </a:rPr>
              <a:t>A bad cancellation experience can turn a neutral Member into a vocal critic so it’s important to make a Member’s exit experience seamless and pleasant. To do that, we want to ensure the following:   </a:t>
            </a:r>
          </a:p>
        </p:txBody>
      </p:sp>
      <p:sp>
        <p:nvSpPr>
          <p:cNvPr id="6" name="Rectangle: Rounded Corners 5">
            <a:extLst>
              <a:ext uri="{FF2B5EF4-FFF2-40B4-BE49-F238E27FC236}">
                <a16:creationId xmlns:a16="http://schemas.microsoft.com/office/drawing/2014/main" id="{3496D968-A510-EFBB-4757-ADF4825892DA}"/>
              </a:ext>
            </a:extLst>
          </p:cNvPr>
          <p:cNvSpPr/>
          <p:nvPr/>
        </p:nvSpPr>
        <p:spPr>
          <a:xfrm>
            <a:off x="1020867" y="2439003"/>
            <a:ext cx="1815422" cy="3344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Be transparent about cancellation terms</a:t>
            </a:r>
          </a:p>
        </p:txBody>
      </p:sp>
      <p:sp>
        <p:nvSpPr>
          <p:cNvPr id="10" name="Rectangle: Rounded Corners 9">
            <a:extLst>
              <a:ext uri="{FF2B5EF4-FFF2-40B4-BE49-F238E27FC236}">
                <a16:creationId xmlns:a16="http://schemas.microsoft.com/office/drawing/2014/main" id="{21639124-45A6-EF33-805D-E4923A1C18CF}"/>
              </a:ext>
            </a:extLst>
          </p:cNvPr>
          <p:cNvSpPr/>
          <p:nvPr/>
        </p:nvSpPr>
        <p:spPr>
          <a:xfrm>
            <a:off x="1020868" y="3053713"/>
            <a:ext cx="1815421" cy="3344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Process cancellation promptly</a:t>
            </a:r>
          </a:p>
        </p:txBody>
      </p:sp>
      <p:sp>
        <p:nvSpPr>
          <p:cNvPr id="11" name="Rectangle: Rounded Corners 10">
            <a:extLst>
              <a:ext uri="{FF2B5EF4-FFF2-40B4-BE49-F238E27FC236}">
                <a16:creationId xmlns:a16="http://schemas.microsoft.com/office/drawing/2014/main" id="{F39DEE3D-9D3D-FE3C-B729-E546781E2195}"/>
              </a:ext>
            </a:extLst>
          </p:cNvPr>
          <p:cNvSpPr/>
          <p:nvPr/>
        </p:nvSpPr>
        <p:spPr>
          <a:xfrm>
            <a:off x="1020868" y="3673489"/>
            <a:ext cx="1815421" cy="3344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Thank Member for their continued patronage</a:t>
            </a:r>
          </a:p>
        </p:txBody>
      </p:sp>
      <p:sp>
        <p:nvSpPr>
          <p:cNvPr id="16" name="TextBox 15">
            <a:extLst>
              <a:ext uri="{FF2B5EF4-FFF2-40B4-BE49-F238E27FC236}">
                <a16:creationId xmlns:a16="http://schemas.microsoft.com/office/drawing/2014/main" id="{6D0EB59F-6318-3591-68C2-22F13A5148CF}"/>
              </a:ext>
            </a:extLst>
          </p:cNvPr>
          <p:cNvSpPr txBox="1"/>
          <p:nvPr/>
        </p:nvSpPr>
        <p:spPr>
          <a:xfrm>
            <a:off x="2836289" y="2440945"/>
            <a:ext cx="5910146" cy="26161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This includes the 30-Day notice and any early termination requirements when applicable </a:t>
            </a:r>
          </a:p>
        </p:txBody>
      </p:sp>
      <p:sp>
        <p:nvSpPr>
          <p:cNvPr id="24" name="Oval 23">
            <a:extLst>
              <a:ext uri="{FF2B5EF4-FFF2-40B4-BE49-F238E27FC236}">
                <a16:creationId xmlns:a16="http://schemas.microsoft.com/office/drawing/2014/main" id="{41D0E349-C2AB-08FE-EE51-26D9F2A9BA78}"/>
              </a:ext>
            </a:extLst>
          </p:cNvPr>
          <p:cNvSpPr/>
          <p:nvPr/>
        </p:nvSpPr>
        <p:spPr>
          <a:xfrm>
            <a:off x="931176" y="2452322"/>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1</a:t>
            </a:r>
            <a:endParaRPr lang="en-US" sz="1100">
              <a:solidFill>
                <a:schemeClr val="tx1"/>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DB8162B-6A0D-F067-D46E-C4C5DBDAA5DC}"/>
              </a:ext>
            </a:extLst>
          </p:cNvPr>
          <p:cNvSpPr/>
          <p:nvPr/>
        </p:nvSpPr>
        <p:spPr>
          <a:xfrm>
            <a:off x="931177" y="3067033"/>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2</a:t>
            </a:r>
            <a:endParaRPr lang="en-US" sz="1100">
              <a:solidFill>
                <a:schemeClr val="tx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AABE8AAC-C675-E7C8-7153-CF2AE299E747}"/>
              </a:ext>
            </a:extLst>
          </p:cNvPr>
          <p:cNvSpPr/>
          <p:nvPr/>
        </p:nvSpPr>
        <p:spPr>
          <a:xfrm>
            <a:off x="931176" y="3686809"/>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3</a:t>
            </a:r>
            <a:endParaRPr lang="en-US" sz="1100">
              <a:solidFill>
                <a:schemeClr val="tx1"/>
              </a:solidFill>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C8C483F-ED07-1D8C-69E4-33B479CEE2AA}"/>
              </a:ext>
            </a:extLst>
          </p:cNvPr>
          <p:cNvSpPr txBox="1"/>
          <p:nvPr/>
        </p:nvSpPr>
        <p:spPr>
          <a:xfrm>
            <a:off x="2836289" y="3090116"/>
            <a:ext cx="5910146" cy="26161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To ensure Member is not billed past 30-Day notice from original cancellation request date   </a:t>
            </a:r>
          </a:p>
        </p:txBody>
      </p:sp>
      <p:sp>
        <p:nvSpPr>
          <p:cNvPr id="14" name="TextBox 13">
            <a:extLst>
              <a:ext uri="{FF2B5EF4-FFF2-40B4-BE49-F238E27FC236}">
                <a16:creationId xmlns:a16="http://schemas.microsoft.com/office/drawing/2014/main" id="{7E7EE3D4-DAED-7717-B65D-5217E74260DF}"/>
              </a:ext>
            </a:extLst>
          </p:cNvPr>
          <p:cNvSpPr txBox="1"/>
          <p:nvPr/>
        </p:nvSpPr>
        <p:spPr>
          <a:xfrm>
            <a:off x="2836289" y="3717483"/>
            <a:ext cx="5910146" cy="26161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How you treat a Member on the way out influences whether they return in the future</a:t>
            </a:r>
          </a:p>
        </p:txBody>
      </p:sp>
      <p:sp>
        <p:nvSpPr>
          <p:cNvPr id="7" name="TextBox 6">
            <a:extLst>
              <a:ext uri="{FF2B5EF4-FFF2-40B4-BE49-F238E27FC236}">
                <a16:creationId xmlns:a16="http://schemas.microsoft.com/office/drawing/2014/main" id="{242FF534-5642-FA83-6DE8-381A0B93CA6E}"/>
              </a:ext>
            </a:extLst>
          </p:cNvPr>
          <p:cNvSpPr txBox="1"/>
          <p:nvPr/>
        </p:nvSpPr>
        <p:spPr>
          <a:xfrm>
            <a:off x="808429" y="795686"/>
            <a:ext cx="752714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MEMBERS: CANCELLATION - NEXT STEPS</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4498592"/>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1E402-DF64-F459-7485-649797B9644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5E759DB4-6935-2FA9-30B0-C8DBC2D4C2C6}"/>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3236A1A2-B8B4-D986-15A8-D7FD06631E15}"/>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9EE84F8F-FE34-0337-1B75-B94BEE61F58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A41A7FE3-C9CF-1567-DA8B-C15C79C453C9}"/>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7B5AD34-37B8-FBCF-AE44-4E92F281CF32}"/>
              </a:ext>
            </a:extLst>
          </p:cNvPr>
          <p:cNvSpPr txBox="1"/>
          <p:nvPr/>
        </p:nvSpPr>
        <p:spPr>
          <a:xfrm>
            <a:off x="848510" y="1293756"/>
            <a:ext cx="7643152" cy="461665"/>
          </a:xfrm>
          <a:prstGeom prst="rect">
            <a:avLst/>
          </a:prstGeom>
          <a:noFill/>
        </p:spPr>
        <p:txBody>
          <a:bodyPr wrap="square" lIns="91440" tIns="45720" rIns="91440" bIns="45720" rtlCol="0" anchor="t">
            <a:spAutoFit/>
          </a:bodyPr>
          <a:lstStyle/>
          <a:p>
            <a:pPr>
              <a:spcAft>
                <a:spcPts val="450"/>
              </a:spcAft>
              <a:buSzPct val="100000"/>
            </a:pPr>
            <a:r>
              <a:rPr lang="en-US" sz="1200">
                <a:latin typeface="Arial" panose="020B0604020202020204" pitchFamily="34" charset="0"/>
                <a:cs typeface="Arial" panose="020B0604020202020204" pitchFamily="34" charset="0"/>
              </a:rPr>
              <a:t>Any form of written notice is accepted – we cannot require Members to physically visit a club or go online to submit their cancellation request in writing.</a:t>
            </a:r>
            <a:endParaRPr lang="en-US" sz="1200" b="1">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9D0A0CF-CE0F-CEE9-699E-3960E6803ADE}"/>
              </a:ext>
            </a:extLst>
          </p:cNvPr>
          <p:cNvSpPr txBox="1"/>
          <p:nvPr/>
        </p:nvSpPr>
        <p:spPr>
          <a:xfrm>
            <a:off x="1055302" y="1850579"/>
            <a:ext cx="3516698" cy="2298065"/>
          </a:xfrm>
          <a:prstGeom prst="rect">
            <a:avLst/>
          </a:prstGeom>
          <a:noFill/>
        </p:spPr>
        <p:txBody>
          <a:bodyPr wrap="square" lIns="91440" tIns="45720" rIns="91440" bIns="45720" rtlCol="0" anchor="t">
            <a:spAutoFit/>
          </a:bodyPr>
          <a:lstStyle/>
          <a:p>
            <a:pPr>
              <a:spcAft>
                <a:spcPts val="450"/>
              </a:spcAft>
              <a:buSzPct val="100000"/>
            </a:pPr>
            <a:r>
              <a:rPr lang="en-US" sz="1100" b="1" u="sng">
                <a:highlight>
                  <a:srgbClr val="FFFF00"/>
                </a:highlight>
                <a:latin typeface="Arial" panose="020B0604020202020204" pitchFamily="34" charset="0"/>
                <a:cs typeface="Arial" panose="020B0604020202020204" pitchFamily="34" charset="0"/>
              </a:rPr>
              <a:t>ACCEPTABLE REQUESTS:</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Signed Cancellation Questionnaire in Club</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Online request submitted via Gold’s Gym website</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Email sent to:</a:t>
            </a:r>
          </a:p>
          <a:p>
            <a:pPr marL="628650" lvl="1"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rPr>
              <a:t>General Manager	</a:t>
            </a:r>
          </a:p>
          <a:p>
            <a:pPr marL="628650" lvl="1"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rPr>
              <a:t>Club’s Contact Inbox</a:t>
            </a:r>
          </a:p>
          <a:p>
            <a:pPr marL="628650" lvl="1"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hlinkClick r:id="rId5"/>
              </a:rPr>
              <a:t>Cancellations@goldsgym.com</a:t>
            </a:r>
            <a:r>
              <a:rPr lang="en-US" sz="1100">
                <a:latin typeface="Arial" panose="020B0604020202020204" pitchFamily="34" charset="0"/>
                <a:cs typeface="Arial" panose="020B0604020202020204" pitchFamily="34" charset="0"/>
              </a:rPr>
              <a:t> </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Mailed letter to local club or Dallas Support Center</a:t>
            </a:r>
          </a:p>
          <a:p>
            <a:pPr marL="628650" lvl="1"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rPr>
              <a:t>Certified mail, return receipt requested is recommended but NOT required</a:t>
            </a:r>
          </a:p>
        </p:txBody>
      </p:sp>
      <p:sp>
        <p:nvSpPr>
          <p:cNvPr id="12" name="Rounded Rectangle 5">
            <a:extLst>
              <a:ext uri="{FF2B5EF4-FFF2-40B4-BE49-F238E27FC236}">
                <a16:creationId xmlns:a16="http://schemas.microsoft.com/office/drawing/2014/main" id="{B89BC62A-4064-2C87-2CD5-FB2DA73386C4}"/>
              </a:ext>
            </a:extLst>
          </p:cNvPr>
          <p:cNvSpPr/>
          <p:nvPr/>
        </p:nvSpPr>
        <p:spPr>
          <a:xfrm>
            <a:off x="812519" y="2052788"/>
            <a:ext cx="3759481" cy="2191014"/>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940A164-3D11-476A-0A4F-AB434205C9B6}"/>
              </a:ext>
            </a:extLst>
          </p:cNvPr>
          <p:cNvSpPr txBox="1"/>
          <p:nvPr/>
        </p:nvSpPr>
        <p:spPr>
          <a:xfrm>
            <a:off x="4999456" y="1850056"/>
            <a:ext cx="3516698" cy="1428596"/>
          </a:xfrm>
          <a:prstGeom prst="rect">
            <a:avLst/>
          </a:prstGeom>
          <a:noFill/>
        </p:spPr>
        <p:txBody>
          <a:bodyPr wrap="square" lIns="91440" tIns="45720" rIns="91440" bIns="45720" rtlCol="0" anchor="t">
            <a:spAutoFit/>
          </a:bodyPr>
          <a:lstStyle/>
          <a:p>
            <a:pPr>
              <a:spcAft>
                <a:spcPts val="450"/>
              </a:spcAft>
              <a:buSzPct val="100000"/>
            </a:pPr>
            <a:r>
              <a:rPr lang="en-US" sz="1100" b="1" u="sng">
                <a:highlight>
                  <a:srgbClr val="FFFF00"/>
                </a:highlight>
                <a:latin typeface="Arial" panose="020B0604020202020204" pitchFamily="34" charset="0"/>
                <a:cs typeface="Arial" panose="020B0604020202020204" pitchFamily="34" charset="0"/>
              </a:rPr>
              <a:t>UNACCEPTABLE REQUESTS:</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Verbal – over the phone or in person</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Unauthorized – person that is NOT the: </a:t>
            </a:r>
          </a:p>
          <a:p>
            <a:pPr marL="628650" lvl="1"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rPr>
              <a:t>Member</a:t>
            </a:r>
          </a:p>
          <a:p>
            <a:pPr marL="628650" lvl="1"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rPr>
              <a:t>Primary Account Holder </a:t>
            </a:r>
          </a:p>
          <a:p>
            <a:pPr marL="628650" lvl="1"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rPr>
              <a:t>Legal Guardian of a Minor/Member</a:t>
            </a:r>
          </a:p>
        </p:txBody>
      </p:sp>
      <p:sp>
        <p:nvSpPr>
          <p:cNvPr id="18" name="Rounded Rectangle 5">
            <a:extLst>
              <a:ext uri="{FF2B5EF4-FFF2-40B4-BE49-F238E27FC236}">
                <a16:creationId xmlns:a16="http://schemas.microsoft.com/office/drawing/2014/main" id="{FAA395CE-8CD2-73F0-05A1-EBD0704753D7}"/>
              </a:ext>
            </a:extLst>
          </p:cNvPr>
          <p:cNvSpPr/>
          <p:nvPr/>
        </p:nvSpPr>
        <p:spPr>
          <a:xfrm>
            <a:off x="4756673" y="2052788"/>
            <a:ext cx="3759481" cy="2191014"/>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F66C460-7FF8-1035-AC7F-941F50E2E96D}"/>
              </a:ext>
            </a:extLst>
          </p:cNvPr>
          <p:cNvSpPr txBox="1"/>
          <p:nvPr/>
        </p:nvSpPr>
        <p:spPr>
          <a:xfrm>
            <a:off x="848510" y="4358475"/>
            <a:ext cx="6630241" cy="600164"/>
          </a:xfrm>
          <a:prstGeom prst="rect">
            <a:avLst/>
          </a:prstGeom>
          <a:noFill/>
        </p:spPr>
        <p:txBody>
          <a:bodyPr wrap="square" lIns="91440" tIns="45720" rIns="91440" bIns="45720" rtlCol="0" anchor="t">
            <a:spAutoFit/>
          </a:bodyPr>
          <a:lstStyle/>
          <a:p>
            <a:pPr>
              <a:buSzPct val="100000"/>
            </a:pPr>
            <a:r>
              <a:rPr lang="en-US" sz="1100" b="1">
                <a:solidFill>
                  <a:srgbClr val="FF0000"/>
                </a:solidFill>
                <a:latin typeface="Arial" panose="020B0604020202020204" pitchFamily="34" charset="0"/>
                <a:cs typeface="Arial" panose="020B0604020202020204" pitchFamily="34" charset="0"/>
              </a:rPr>
              <a:t>PLEASE NOTE:</a:t>
            </a:r>
          </a:p>
          <a:p>
            <a:pPr>
              <a:buSzPct val="100000"/>
            </a:pPr>
            <a:r>
              <a:rPr lang="en-US" sz="1100"/>
              <a:t>Member cancellation requests cannot be refused based on any past due balance.</a:t>
            </a:r>
          </a:p>
          <a:p>
            <a:pPr>
              <a:spcAft>
                <a:spcPts val="450"/>
              </a:spcAft>
              <a:buSzPct val="100000"/>
            </a:pPr>
            <a:r>
              <a:rPr lang="en-US" sz="1100"/>
              <a:t>Payment and a new funding source should be requested from the Member at the time of cancellation request.</a:t>
            </a:r>
            <a:endParaRPr lang="en-US" sz="11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D02DC42-83B7-EF96-33C9-AC643D49A4DD}"/>
              </a:ext>
            </a:extLst>
          </p:cNvPr>
          <p:cNvSpPr txBox="1"/>
          <p:nvPr/>
        </p:nvSpPr>
        <p:spPr>
          <a:xfrm>
            <a:off x="731521" y="774754"/>
            <a:ext cx="752714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MEMBERS: CANCELLATION METHODS</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9111770"/>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F3ED4-F0FB-5A83-9E7E-C9C227E3C758}"/>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BF7FA933-E532-1118-FC47-78245F291718}"/>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20F7EF01-18F2-1493-04A2-B72D6498FE9C}"/>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FACD8448-6BE2-B3F3-35D7-0450434F30E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878DABB8-416A-2A7E-C968-0A27D4171FAE}"/>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383E4FE1-0AD8-311F-B869-52549E963E1C}"/>
              </a:ext>
            </a:extLst>
          </p:cNvPr>
          <p:cNvSpPr txBox="1"/>
          <p:nvPr/>
        </p:nvSpPr>
        <p:spPr>
          <a:xfrm>
            <a:off x="848510" y="1293756"/>
            <a:ext cx="7643152" cy="833562"/>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The following steps outline the proper procedure for processing a Member’s cancellation to ensure consistency, compliance, and a positive experience. Each step must be completed thoroughly to protect both the Member and the business.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2C2AC43F-713B-D265-DC5A-DABD73F655E2}"/>
              </a:ext>
            </a:extLst>
          </p:cNvPr>
          <p:cNvSpPr/>
          <p:nvPr/>
        </p:nvSpPr>
        <p:spPr>
          <a:xfrm>
            <a:off x="1061623" y="2140879"/>
            <a:ext cx="1416336" cy="3344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VERIFY </a:t>
            </a:r>
          </a:p>
        </p:txBody>
      </p:sp>
      <p:sp>
        <p:nvSpPr>
          <p:cNvPr id="10" name="Rectangle: Rounded Corners 9">
            <a:extLst>
              <a:ext uri="{FF2B5EF4-FFF2-40B4-BE49-F238E27FC236}">
                <a16:creationId xmlns:a16="http://schemas.microsoft.com/office/drawing/2014/main" id="{9F51BFF0-0A13-F1AD-9326-FF6A0B191419}"/>
              </a:ext>
            </a:extLst>
          </p:cNvPr>
          <p:cNvSpPr/>
          <p:nvPr/>
        </p:nvSpPr>
        <p:spPr>
          <a:xfrm>
            <a:off x="1061621" y="2845556"/>
            <a:ext cx="1416336" cy="3344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COLLECT</a:t>
            </a:r>
          </a:p>
        </p:txBody>
      </p:sp>
      <p:sp>
        <p:nvSpPr>
          <p:cNvPr id="11" name="Rectangle: Rounded Corners 10">
            <a:extLst>
              <a:ext uri="{FF2B5EF4-FFF2-40B4-BE49-F238E27FC236}">
                <a16:creationId xmlns:a16="http://schemas.microsoft.com/office/drawing/2014/main" id="{DA9121BA-4246-A7ED-898F-234844B85D9D}"/>
              </a:ext>
            </a:extLst>
          </p:cNvPr>
          <p:cNvSpPr/>
          <p:nvPr/>
        </p:nvSpPr>
        <p:spPr>
          <a:xfrm>
            <a:off x="1061618" y="3506046"/>
            <a:ext cx="1416336" cy="3344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SUBMIT</a:t>
            </a:r>
          </a:p>
        </p:txBody>
      </p:sp>
      <p:sp>
        <p:nvSpPr>
          <p:cNvPr id="16" name="TextBox 15">
            <a:extLst>
              <a:ext uri="{FF2B5EF4-FFF2-40B4-BE49-F238E27FC236}">
                <a16:creationId xmlns:a16="http://schemas.microsoft.com/office/drawing/2014/main" id="{B5F3E246-A88F-2FC5-A875-5407F2116D71}"/>
              </a:ext>
            </a:extLst>
          </p:cNvPr>
          <p:cNvSpPr txBox="1"/>
          <p:nvPr/>
        </p:nvSpPr>
        <p:spPr>
          <a:xfrm>
            <a:off x="2477954" y="2122911"/>
            <a:ext cx="5930057"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Verify Member’s cancellation eligibility and advise Member of cancellation terms</a:t>
            </a:r>
          </a:p>
          <a:p>
            <a:pPr marL="171450"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rPr>
              <a:t>Request/Review supporting documents from in-obligation members for early termination </a:t>
            </a:r>
          </a:p>
        </p:txBody>
      </p:sp>
      <p:sp>
        <p:nvSpPr>
          <p:cNvPr id="17" name="TextBox 16">
            <a:extLst>
              <a:ext uri="{FF2B5EF4-FFF2-40B4-BE49-F238E27FC236}">
                <a16:creationId xmlns:a16="http://schemas.microsoft.com/office/drawing/2014/main" id="{9B6F972F-0FBF-36E7-8FC0-14FF1CE0B0FC}"/>
              </a:ext>
            </a:extLst>
          </p:cNvPr>
          <p:cNvSpPr txBox="1"/>
          <p:nvPr/>
        </p:nvSpPr>
        <p:spPr>
          <a:xfrm>
            <a:off x="2477954" y="2803048"/>
            <a:ext cx="5930057"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Collect acceptable written cancellation request from Member</a:t>
            </a:r>
          </a:p>
          <a:p>
            <a:pPr marL="171450"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rPr>
              <a:t>Cancellation Questionnaires – ensure management review/approval section is completed</a:t>
            </a:r>
          </a:p>
        </p:txBody>
      </p:sp>
      <p:sp>
        <p:nvSpPr>
          <p:cNvPr id="18" name="TextBox 17">
            <a:extLst>
              <a:ext uri="{FF2B5EF4-FFF2-40B4-BE49-F238E27FC236}">
                <a16:creationId xmlns:a16="http://schemas.microsoft.com/office/drawing/2014/main" id="{DFD217E2-C0A6-8C57-2E2C-1C24BE3A8E88}"/>
              </a:ext>
            </a:extLst>
          </p:cNvPr>
          <p:cNvSpPr txBox="1"/>
          <p:nvPr/>
        </p:nvSpPr>
        <p:spPr>
          <a:xfrm>
            <a:off x="2477954" y="3465417"/>
            <a:ext cx="5930057"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Submit cancellation via internal Cancellation Portal</a:t>
            </a:r>
          </a:p>
          <a:p>
            <a:pPr marL="171450" indent="-171450">
              <a:spcAft>
                <a:spcPts val="450"/>
              </a:spcAft>
              <a:buSzPct val="100000"/>
              <a:buFont typeface="Arial" panose="020B0604020202020204" pitchFamily="34" charset="0"/>
              <a:buChar char="•"/>
            </a:pPr>
            <a:r>
              <a:rPr lang="en-US" sz="1100">
                <a:latin typeface="Arial" panose="020B0604020202020204" pitchFamily="34" charset="0"/>
                <a:cs typeface="Arial" panose="020B0604020202020204" pitchFamily="34" charset="0"/>
              </a:rPr>
              <a:t>If unable to submit cancellation through portal, contact Customer Care for help processing</a:t>
            </a:r>
          </a:p>
        </p:txBody>
      </p:sp>
      <p:sp>
        <p:nvSpPr>
          <p:cNvPr id="24" name="Oval 23">
            <a:extLst>
              <a:ext uri="{FF2B5EF4-FFF2-40B4-BE49-F238E27FC236}">
                <a16:creationId xmlns:a16="http://schemas.microsoft.com/office/drawing/2014/main" id="{998DAEC7-7791-57CA-0760-6969CF2BE07F}"/>
              </a:ext>
            </a:extLst>
          </p:cNvPr>
          <p:cNvSpPr/>
          <p:nvPr/>
        </p:nvSpPr>
        <p:spPr>
          <a:xfrm>
            <a:off x="963938" y="2154198"/>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1</a:t>
            </a:r>
            <a:endParaRPr lang="en-US" sz="1100">
              <a:solidFill>
                <a:schemeClr val="tx1"/>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41D3985A-4657-CF27-E09F-48E467632B6A}"/>
              </a:ext>
            </a:extLst>
          </p:cNvPr>
          <p:cNvSpPr/>
          <p:nvPr/>
        </p:nvSpPr>
        <p:spPr>
          <a:xfrm>
            <a:off x="963936" y="2861891"/>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2</a:t>
            </a:r>
            <a:endParaRPr lang="en-US" sz="1100">
              <a:solidFill>
                <a:schemeClr val="tx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CD7950DE-5CB1-BFAD-BAF6-C9F2CDB4ECF5}"/>
              </a:ext>
            </a:extLst>
          </p:cNvPr>
          <p:cNvSpPr/>
          <p:nvPr/>
        </p:nvSpPr>
        <p:spPr>
          <a:xfrm>
            <a:off x="963936" y="3524408"/>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3</a:t>
            </a:r>
            <a:endParaRPr lang="en-US" sz="1100">
              <a:solidFill>
                <a:schemeClr val="tx1"/>
              </a:solidFill>
              <a:latin typeface="Arial" panose="020B0604020202020204" pitchFamily="34" charset="0"/>
              <a:cs typeface="Arial" panose="020B0604020202020204" pitchFamily="34" charset="0"/>
            </a:endParaRPr>
          </a:p>
        </p:txBody>
      </p:sp>
      <p:sp>
        <p:nvSpPr>
          <p:cNvPr id="7" name="Rectangle: Rounded Corners 6">
            <a:extLst>
              <a:ext uri="{FF2B5EF4-FFF2-40B4-BE49-F238E27FC236}">
                <a16:creationId xmlns:a16="http://schemas.microsoft.com/office/drawing/2014/main" id="{CEE093C0-BC9E-04DC-1762-24E5E5078A0A}"/>
              </a:ext>
            </a:extLst>
          </p:cNvPr>
          <p:cNvSpPr/>
          <p:nvPr/>
        </p:nvSpPr>
        <p:spPr>
          <a:xfrm>
            <a:off x="1061618" y="4127786"/>
            <a:ext cx="1416336" cy="3344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NOTE</a:t>
            </a:r>
          </a:p>
        </p:txBody>
      </p:sp>
      <p:sp>
        <p:nvSpPr>
          <p:cNvPr id="13" name="TextBox 12">
            <a:extLst>
              <a:ext uri="{FF2B5EF4-FFF2-40B4-BE49-F238E27FC236}">
                <a16:creationId xmlns:a16="http://schemas.microsoft.com/office/drawing/2014/main" id="{05830EF5-3994-BB50-22E9-956155B52FD4}"/>
              </a:ext>
            </a:extLst>
          </p:cNvPr>
          <p:cNvSpPr txBox="1"/>
          <p:nvPr/>
        </p:nvSpPr>
        <p:spPr>
          <a:xfrm>
            <a:off x="2477954" y="4141106"/>
            <a:ext cx="5930057" cy="26161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Add note in MOSO to document Member’s cancellation for future reference  </a:t>
            </a:r>
          </a:p>
        </p:txBody>
      </p:sp>
      <p:sp>
        <p:nvSpPr>
          <p:cNvPr id="14" name="Oval 13">
            <a:extLst>
              <a:ext uri="{FF2B5EF4-FFF2-40B4-BE49-F238E27FC236}">
                <a16:creationId xmlns:a16="http://schemas.microsoft.com/office/drawing/2014/main" id="{78D3AEB3-8EBA-CF33-6B12-71F62BADE68F}"/>
              </a:ext>
            </a:extLst>
          </p:cNvPr>
          <p:cNvSpPr/>
          <p:nvPr/>
        </p:nvSpPr>
        <p:spPr>
          <a:xfrm>
            <a:off x="963936" y="4141106"/>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4</a:t>
            </a:r>
          </a:p>
        </p:txBody>
      </p:sp>
      <p:sp>
        <p:nvSpPr>
          <p:cNvPr id="12" name="TextBox 11">
            <a:extLst>
              <a:ext uri="{FF2B5EF4-FFF2-40B4-BE49-F238E27FC236}">
                <a16:creationId xmlns:a16="http://schemas.microsoft.com/office/drawing/2014/main" id="{DEF005DB-638B-7BEC-BA51-B043C3C83CAB}"/>
              </a:ext>
            </a:extLst>
          </p:cNvPr>
          <p:cNvSpPr txBox="1"/>
          <p:nvPr/>
        </p:nvSpPr>
        <p:spPr>
          <a:xfrm>
            <a:off x="712690" y="788011"/>
            <a:ext cx="8431310"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MEMBERS: CANCELLATION INTERNAL PROCESS</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6613769"/>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27EF2-4C9F-B4DF-761B-82802F80A5B7}"/>
            </a:ext>
          </a:extLst>
        </p:cNvPr>
        <p:cNvGrpSpPr/>
        <p:nvPr/>
      </p:nvGrpSpPr>
      <p:grpSpPr>
        <a:xfrm>
          <a:off x="0" y="0"/>
          <a:ext cx="0" cy="0"/>
          <a:chOff x="0" y="0"/>
          <a:chExt cx="0" cy="0"/>
        </a:xfrm>
      </p:grpSpPr>
      <p:pic>
        <p:nvPicPr>
          <p:cNvPr id="2" name="Image">
            <a:extLst>
              <a:ext uri="{FF2B5EF4-FFF2-40B4-BE49-F238E27FC236}">
                <a16:creationId xmlns:a16="http://schemas.microsoft.com/office/drawing/2014/main" id="{AC2FF908-D28A-8FAC-F54B-26E95832739C}"/>
              </a:ext>
            </a:extLst>
          </p:cNvPr>
          <p:cNvPicPr>
            <a:picLocks noChangeAspect="1"/>
          </p:cNvPicPr>
          <p:nvPr/>
        </p:nvPicPr>
        <p:blipFill rotWithShape="1">
          <a:blip r:embed="rId2"/>
          <a:srcRect l="645" t="13784" r="25251" b="23668"/>
          <a:stretch/>
        </p:blipFill>
        <p:spPr>
          <a:xfrm>
            <a:off x="-2" y="0"/>
            <a:ext cx="9144000" cy="5143500"/>
          </a:xfrm>
          <a:prstGeom prst="rect">
            <a:avLst/>
          </a:prstGeom>
        </p:spPr>
      </p:pic>
      <p:sp>
        <p:nvSpPr>
          <p:cNvPr id="4" name="Rectangle 3">
            <a:extLst>
              <a:ext uri="{FF2B5EF4-FFF2-40B4-BE49-F238E27FC236}">
                <a16:creationId xmlns:a16="http://schemas.microsoft.com/office/drawing/2014/main" id="{B23D231A-B6B4-42B8-163E-FAF52F2A0985}"/>
              </a:ext>
            </a:extLst>
          </p:cNvPr>
          <p:cNvSpPr/>
          <p:nvPr/>
        </p:nvSpPr>
        <p:spPr>
          <a:xfrm rot="10800000">
            <a:off x="-5" y="812800"/>
            <a:ext cx="9143999" cy="4330700"/>
          </a:xfrm>
          <a:prstGeom prst="rect">
            <a:avLst/>
          </a:prstGeom>
          <a:gradFill flip="none" rotWithShape="1">
            <a:gsLst>
              <a:gs pos="0">
                <a:schemeClr val="tx1">
                  <a:lumMod val="0"/>
                  <a:alpha val="51319"/>
                </a:schemeClr>
              </a:gs>
              <a:gs pos="100000">
                <a:schemeClr val="tx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C3D2E660-E997-9371-C85C-AFF82EF652AC}"/>
              </a:ext>
            </a:extLst>
          </p:cNvPr>
          <p:cNvPicPr>
            <a:picLocks noChangeAspect="1"/>
          </p:cNvPicPr>
          <p:nvPr/>
        </p:nvPicPr>
        <p:blipFill>
          <a:blip r:embed="rId3"/>
          <a:stretch>
            <a:fillRect/>
          </a:stretch>
        </p:blipFill>
        <p:spPr>
          <a:xfrm>
            <a:off x="505174" y="430030"/>
            <a:ext cx="530669" cy="530669"/>
          </a:xfrm>
          <a:prstGeom prst="rect">
            <a:avLst/>
          </a:prstGeom>
        </p:spPr>
      </p:pic>
      <p:sp>
        <p:nvSpPr>
          <p:cNvPr id="19" name="TextBox 18">
            <a:extLst>
              <a:ext uri="{FF2B5EF4-FFF2-40B4-BE49-F238E27FC236}">
                <a16:creationId xmlns:a16="http://schemas.microsoft.com/office/drawing/2014/main" id="{CF2E7C60-7D44-D2C9-D93F-4D58953CEB78}"/>
              </a:ext>
            </a:extLst>
          </p:cNvPr>
          <p:cNvSpPr txBox="1"/>
          <p:nvPr/>
        </p:nvSpPr>
        <p:spPr>
          <a:xfrm>
            <a:off x="505174" y="1456619"/>
            <a:ext cx="4576423" cy="3046988"/>
          </a:xfrm>
          <a:prstGeom prst="rect">
            <a:avLst/>
          </a:prstGeom>
          <a:noFill/>
        </p:spPr>
        <p:txBody>
          <a:bodyPr wrap="square" rtlCol="0">
            <a:spAutoFit/>
          </a:bodyPr>
          <a:lstStyle/>
          <a:p>
            <a:r>
              <a:rPr lang="en-US" sz="4800" b="1">
                <a:solidFill>
                  <a:schemeClr val="bg1"/>
                </a:solidFill>
                <a:latin typeface="Arial Black" panose="020B0604020202020204" pitchFamily="34" charset="0"/>
                <a:cs typeface="Arial Black" panose="020B0604020202020204" pitchFamily="34" charset="0"/>
              </a:rPr>
              <a:t>STRONG</a:t>
            </a:r>
          </a:p>
          <a:p>
            <a:r>
              <a:rPr lang="en-US" sz="4800" b="1">
                <a:solidFill>
                  <a:schemeClr val="bg1"/>
                </a:solidFill>
                <a:latin typeface="Arial Black" panose="020B0604020202020204" pitchFamily="34" charset="0"/>
                <a:cs typeface="Arial Black" panose="020B0604020202020204" pitchFamily="34" charset="0"/>
              </a:rPr>
              <a:t>FITNESS</a:t>
            </a:r>
          </a:p>
          <a:p>
            <a:r>
              <a:rPr lang="en-US" sz="4800" b="1">
                <a:solidFill>
                  <a:schemeClr val="bg1"/>
                </a:solidFill>
                <a:latin typeface="Arial Black" panose="020B0604020202020204" pitchFamily="34" charset="0"/>
                <a:cs typeface="Arial Black" panose="020B0604020202020204" pitchFamily="34" charset="0"/>
              </a:rPr>
              <a:t>OPERATING MODEL</a:t>
            </a:r>
          </a:p>
        </p:txBody>
      </p:sp>
    </p:spTree>
    <p:extLst>
      <p:ext uri="{BB962C8B-B14F-4D97-AF65-F5344CB8AC3E}">
        <p14:creationId xmlns:p14="http://schemas.microsoft.com/office/powerpoint/2010/main" val="99058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2EAB3-DAE7-0758-AB3A-0C948E551396}"/>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D515231D-DE31-E55F-A2BE-C3E18223D28D}"/>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4B77EC55-A93E-2AFE-DC58-64802B2C0AE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AFD7AC1B-88CA-4E84-AE5D-FED4E664C59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58081CAB-4EFA-877B-AE9F-9D4DDE3B5B35}"/>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9982838-E585-339D-91E1-70370C41926A}"/>
              </a:ext>
            </a:extLst>
          </p:cNvPr>
          <p:cNvGrpSpPr/>
          <p:nvPr/>
        </p:nvGrpSpPr>
        <p:grpSpPr>
          <a:xfrm>
            <a:off x="2902747" y="1997998"/>
            <a:ext cx="182880" cy="261610"/>
            <a:chOff x="730636" y="2625585"/>
            <a:chExt cx="182880" cy="261610"/>
          </a:xfrm>
        </p:grpSpPr>
        <p:sp>
          <p:nvSpPr>
            <p:cNvPr id="30" name="Oval 29">
              <a:extLst>
                <a:ext uri="{FF2B5EF4-FFF2-40B4-BE49-F238E27FC236}">
                  <a16:creationId xmlns:a16="http://schemas.microsoft.com/office/drawing/2014/main" id="{1C02BB85-2985-8165-995E-769F1912865A}"/>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9B667539-F80E-7C4B-F85D-AAA81D3DCAB6}"/>
                </a:ext>
              </a:extLst>
            </p:cNvPr>
            <p:cNvSpPr txBox="1"/>
            <p:nvPr/>
          </p:nvSpPr>
          <p:spPr>
            <a:xfrm>
              <a:off x="736099" y="2625585"/>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5B1A6043-7F59-11FD-D0F5-062BD97681F2}"/>
              </a:ext>
            </a:extLst>
          </p:cNvPr>
          <p:cNvGrpSpPr/>
          <p:nvPr/>
        </p:nvGrpSpPr>
        <p:grpSpPr>
          <a:xfrm>
            <a:off x="2938212" y="3247350"/>
            <a:ext cx="182880" cy="261610"/>
            <a:chOff x="730636" y="2609486"/>
            <a:chExt cx="182880" cy="261610"/>
          </a:xfrm>
        </p:grpSpPr>
        <p:sp>
          <p:nvSpPr>
            <p:cNvPr id="33" name="Oval 32">
              <a:extLst>
                <a:ext uri="{FF2B5EF4-FFF2-40B4-BE49-F238E27FC236}">
                  <a16:creationId xmlns:a16="http://schemas.microsoft.com/office/drawing/2014/main" id="{20B0B1B1-E3B4-3C47-C7CD-F21C579293CA}"/>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70133137-F87D-1432-A5E2-F453DA4CBAEE}"/>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152C11EE-187E-1455-7BE7-9979E2D849A6}"/>
              </a:ext>
            </a:extLst>
          </p:cNvPr>
          <p:cNvSpPr txBox="1"/>
          <p:nvPr/>
        </p:nvSpPr>
        <p:spPr>
          <a:xfrm>
            <a:off x="2658693" y="2210302"/>
            <a:ext cx="6010623" cy="1446550"/>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Complete Club Fitness Plan at beginning of the month</a:t>
            </a:r>
          </a:p>
          <a:p>
            <a:pPr marL="742950" lvl="1" indent="-285750">
              <a:buFont typeface="System Font Regular"/>
              <a:buChar char="◉"/>
            </a:pPr>
            <a:r>
              <a:rPr lang="en-US" sz="1100" b="1">
                <a:latin typeface="Arial" panose="020B0604020202020204" pitchFamily="34" charset="0"/>
                <a:cs typeface="Arial" panose="020B0604020202020204" pitchFamily="34" charset="0"/>
              </a:rPr>
              <a:t>PT Business Plans </a:t>
            </a:r>
            <a:r>
              <a:rPr lang="en-US" sz="1100">
                <a:latin typeface="Arial" panose="020B0604020202020204" pitchFamily="34" charset="0"/>
                <a:cs typeface="Arial" panose="020B0604020202020204" pitchFamily="34" charset="0"/>
              </a:rPr>
              <a:t>must be completed prior, to understand projected renewals.</a:t>
            </a:r>
          </a:p>
          <a:p>
            <a:pPr marL="742950" lvl="1" indent="-285750">
              <a:buFont typeface="System Font Regular"/>
              <a:buChar char="◉"/>
            </a:pPr>
            <a:r>
              <a:rPr lang="en-US" sz="1100">
                <a:latin typeface="Arial" panose="020B0604020202020204" pitchFamily="34" charset="0"/>
                <a:cs typeface="Arial" panose="020B0604020202020204" pitchFamily="34" charset="0"/>
              </a:rPr>
              <a:t>GM and AGM should review and align on expectations for the club as a leadership team. </a:t>
            </a: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4326D9BC-23E2-5EBE-49C8-36C37FAF3408}"/>
              </a:ext>
            </a:extLst>
          </p:cNvPr>
          <p:cNvSpPr txBox="1"/>
          <p:nvPr/>
        </p:nvSpPr>
        <p:spPr>
          <a:xfrm>
            <a:off x="3121092" y="1974914"/>
            <a:ext cx="2639833" cy="307777"/>
          </a:xfrm>
          <a:prstGeom prst="rect">
            <a:avLst/>
          </a:prstGeom>
          <a:noFill/>
        </p:spPr>
        <p:txBody>
          <a:bodyPr wrap="square" rtlCol="0">
            <a:spAutoFit/>
          </a:bodyPr>
          <a:lstStyle/>
          <a:p>
            <a:r>
              <a:rPr lang="en-US" sz="1400" b="1"/>
              <a:t>OVERVIEW </a:t>
            </a:r>
          </a:p>
        </p:txBody>
      </p:sp>
      <p:sp>
        <p:nvSpPr>
          <p:cNvPr id="43" name="TextBox 42">
            <a:extLst>
              <a:ext uri="{FF2B5EF4-FFF2-40B4-BE49-F238E27FC236}">
                <a16:creationId xmlns:a16="http://schemas.microsoft.com/office/drawing/2014/main" id="{BE0D91C2-F297-49D8-22B7-1C991E268F43}"/>
              </a:ext>
            </a:extLst>
          </p:cNvPr>
          <p:cNvSpPr txBox="1"/>
          <p:nvPr/>
        </p:nvSpPr>
        <p:spPr>
          <a:xfrm>
            <a:off x="3098853" y="3247350"/>
            <a:ext cx="2639833" cy="307777"/>
          </a:xfrm>
          <a:prstGeom prst="rect">
            <a:avLst/>
          </a:prstGeom>
          <a:noFill/>
        </p:spPr>
        <p:txBody>
          <a:bodyPr wrap="square" rtlCol="0">
            <a:spAutoFit/>
          </a:bodyPr>
          <a:lstStyle/>
          <a:p>
            <a:r>
              <a:rPr lang="en-US" sz="1400" b="1"/>
              <a:t>REVIEW   </a:t>
            </a:r>
          </a:p>
        </p:txBody>
      </p:sp>
      <p:sp>
        <p:nvSpPr>
          <p:cNvPr id="44" name="TextBox 43">
            <a:extLst>
              <a:ext uri="{FF2B5EF4-FFF2-40B4-BE49-F238E27FC236}">
                <a16:creationId xmlns:a16="http://schemas.microsoft.com/office/drawing/2014/main" id="{1652E975-5013-944D-629C-CE5889FDAF42}"/>
              </a:ext>
            </a:extLst>
          </p:cNvPr>
          <p:cNvSpPr txBox="1"/>
          <p:nvPr/>
        </p:nvSpPr>
        <p:spPr>
          <a:xfrm>
            <a:off x="2658693" y="3499641"/>
            <a:ext cx="6010623" cy="1277273"/>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Compare previous months performance to goal </a:t>
            </a:r>
          </a:p>
          <a:p>
            <a:pPr marL="742950" lvl="1" indent="-285750">
              <a:buFont typeface="System Font Regular"/>
              <a:buChar char="◉"/>
            </a:pPr>
            <a:r>
              <a:rPr lang="en-US" sz="1100">
                <a:latin typeface="Arial" panose="020B0604020202020204" pitchFamily="34" charset="0"/>
                <a:cs typeface="Arial" panose="020B0604020202020204" pitchFamily="34" charset="0"/>
              </a:rPr>
              <a:t>Understand what opportunities there are (CPTS, POS PT, AC, SS and Recurring)</a:t>
            </a:r>
          </a:p>
          <a:p>
            <a:pPr marL="742950" lvl="1" indent="-285750">
              <a:buFont typeface="System Font Regular"/>
              <a:buChar char="◉"/>
            </a:pPr>
            <a:r>
              <a:rPr lang="en-US" sz="1100">
                <a:latin typeface="Arial" panose="020B0604020202020204" pitchFamily="34" charset="0"/>
                <a:cs typeface="Arial" panose="020B0604020202020204" pitchFamily="34" charset="0"/>
              </a:rPr>
              <a:t>These opportunities should guide realistic goal setting for current month.</a:t>
            </a:r>
          </a:p>
          <a:p>
            <a:pPr marL="742950" lvl="1" indent="-285750">
              <a:buFont typeface="System Font Regular"/>
              <a:buChar char="◉"/>
            </a:pPr>
            <a:r>
              <a:rPr lang="en-US" sz="1100">
                <a:latin typeface="Arial" panose="020B0604020202020204" pitchFamily="34" charset="0"/>
                <a:cs typeface="Arial" panose="020B0604020202020204" pitchFamily="34" charset="0"/>
              </a:rPr>
              <a:t>Goals should align with business needs.</a:t>
            </a: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a:p>
            <a:pPr lvl="1"/>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7A17EC7-0281-5B0D-282F-75E27C50EDEF}"/>
              </a:ext>
            </a:extLst>
          </p:cNvPr>
          <p:cNvSpPr txBox="1"/>
          <p:nvPr/>
        </p:nvSpPr>
        <p:spPr>
          <a:xfrm>
            <a:off x="968553" y="886767"/>
            <a:ext cx="6267134"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CLUB FITNESS PLAN</a:t>
            </a:r>
          </a:p>
        </p:txBody>
      </p:sp>
      <p:sp>
        <p:nvSpPr>
          <p:cNvPr id="3" name="TextBox 2">
            <a:extLst>
              <a:ext uri="{FF2B5EF4-FFF2-40B4-BE49-F238E27FC236}">
                <a16:creationId xmlns:a16="http://schemas.microsoft.com/office/drawing/2014/main" id="{3EFAD2B4-5073-9257-ED90-11CC2D6EB1AD}"/>
              </a:ext>
            </a:extLst>
          </p:cNvPr>
          <p:cNvSpPr txBox="1"/>
          <p:nvPr/>
        </p:nvSpPr>
        <p:spPr>
          <a:xfrm>
            <a:off x="879400" y="1333055"/>
            <a:ext cx="7559305" cy="430887"/>
          </a:xfrm>
          <a:prstGeom prst="rect">
            <a:avLst/>
          </a:prstGeom>
          <a:noFill/>
        </p:spPr>
        <p:txBody>
          <a:bodyPr wrap="square">
            <a:spAutoFit/>
          </a:bodyPr>
          <a:lstStyle/>
          <a:p>
            <a:pPr>
              <a:spcAft>
                <a:spcPts val="450"/>
              </a:spcAft>
              <a:buSzPct val="100000"/>
            </a:pPr>
            <a:r>
              <a:rPr lang="en-US" sz="1100" u="none" strike="noStrike">
                <a:solidFill>
                  <a:srgbClr val="000000"/>
                </a:solidFill>
                <a:effectLst/>
                <a:latin typeface="Arial" panose="020B0604020202020204" pitchFamily="34" charset="0"/>
                <a:cs typeface="Arial" panose="020B0604020202020204" pitchFamily="34" charset="0"/>
              </a:rPr>
              <a:t>Reviewing our fitness business allows us to set specific actionable</a:t>
            </a:r>
            <a:r>
              <a:rPr lang="en-US" sz="1100">
                <a:solidFill>
                  <a:srgbClr val="000000"/>
                </a:solidFill>
                <a:latin typeface="Arial" panose="020B0604020202020204" pitchFamily="34" charset="0"/>
                <a:cs typeface="Arial" panose="020B0604020202020204" pitchFamily="34" charset="0"/>
              </a:rPr>
              <a:t> items to coach our team to success. We should not get to the end of the month and be surprised at the outcomes. </a:t>
            </a:r>
            <a:r>
              <a:rPr lang="en-US" sz="1100" b="1">
                <a:solidFill>
                  <a:srgbClr val="000000"/>
                </a:solidFill>
                <a:latin typeface="Arial" panose="020B0604020202020204" pitchFamily="34" charset="0"/>
                <a:cs typeface="Arial" panose="020B0604020202020204" pitchFamily="34" charset="0"/>
              </a:rPr>
              <a:t>If you are not assessing, you are guessing.  </a:t>
            </a:r>
            <a:endParaRPr lang="en-US" sz="1100" b="1" u="none" strike="noStrike">
              <a:effectLst/>
              <a:latin typeface="Arial" panose="020B0604020202020204" pitchFamily="34" charset="0"/>
              <a:cs typeface="Arial" panose="020B0604020202020204" pitchFamily="34" charset="0"/>
            </a:endParaRPr>
          </a:p>
        </p:txBody>
      </p:sp>
      <p:pic>
        <p:nvPicPr>
          <p:cNvPr id="6" name="Picture 5" descr="A close-up of a report&#10;&#10;AI-generated content may be incorrect.">
            <a:extLst>
              <a:ext uri="{FF2B5EF4-FFF2-40B4-BE49-F238E27FC236}">
                <a16:creationId xmlns:a16="http://schemas.microsoft.com/office/drawing/2014/main" id="{0BB58D70-F49F-E532-E8EB-D4CB878C1342}"/>
              </a:ext>
            </a:extLst>
          </p:cNvPr>
          <p:cNvPicPr>
            <a:picLocks noChangeAspect="1"/>
          </p:cNvPicPr>
          <p:nvPr/>
        </p:nvPicPr>
        <p:blipFill>
          <a:blip r:embed="rId4"/>
          <a:stretch>
            <a:fillRect/>
          </a:stretch>
        </p:blipFill>
        <p:spPr>
          <a:xfrm>
            <a:off x="199778" y="1915794"/>
            <a:ext cx="2563210" cy="3042845"/>
          </a:xfrm>
          <a:prstGeom prst="rect">
            <a:avLst/>
          </a:prstGeom>
        </p:spPr>
      </p:pic>
    </p:spTree>
    <p:extLst>
      <p:ext uri="{BB962C8B-B14F-4D97-AF65-F5344CB8AC3E}">
        <p14:creationId xmlns:p14="http://schemas.microsoft.com/office/powerpoint/2010/main" val="1065683269"/>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6BF32F-7632-B4D4-EDB4-8B388E4A8BB8}"/>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F1AA29E-4C71-AAE7-EFA1-4A7DE52284C7}"/>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0CF0639F-0AFF-C281-11A6-32CB3961E28C}"/>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A2087BD1-3BB1-F105-E4DA-1E11A91AFDF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51544C8F-1711-A8F1-B080-9F0A8D24833F}"/>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5D9014C-AE79-3431-7F21-AFA5B2349B5C}"/>
              </a:ext>
            </a:extLst>
          </p:cNvPr>
          <p:cNvSpPr txBox="1"/>
          <p:nvPr/>
        </p:nvSpPr>
        <p:spPr>
          <a:xfrm>
            <a:off x="968553" y="886767"/>
            <a:ext cx="7559305"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REALISTIC PROJECTIONS </a:t>
            </a:r>
          </a:p>
        </p:txBody>
      </p:sp>
      <p:pic>
        <p:nvPicPr>
          <p:cNvPr id="5" name="Picture 4" descr="A close-up of a report&#10;&#10;AI-generated content may be incorrect.">
            <a:extLst>
              <a:ext uri="{FF2B5EF4-FFF2-40B4-BE49-F238E27FC236}">
                <a16:creationId xmlns:a16="http://schemas.microsoft.com/office/drawing/2014/main" id="{1820D1D9-97F3-BCA8-0D28-49E6E4D428B2}"/>
              </a:ext>
            </a:extLst>
          </p:cNvPr>
          <p:cNvPicPr>
            <a:picLocks noChangeAspect="1"/>
          </p:cNvPicPr>
          <p:nvPr/>
        </p:nvPicPr>
        <p:blipFill>
          <a:blip r:embed="rId4"/>
          <a:stretch>
            <a:fillRect/>
          </a:stretch>
        </p:blipFill>
        <p:spPr>
          <a:xfrm>
            <a:off x="3200053" y="1526299"/>
            <a:ext cx="2530152" cy="2981070"/>
          </a:xfrm>
          <a:prstGeom prst="rect">
            <a:avLst/>
          </a:prstGeom>
        </p:spPr>
      </p:pic>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98570A30-0FD8-9B1C-B728-232251601B51}"/>
                  </a:ext>
                </a:extLst>
              </p14:cNvPr>
              <p14:cNvContentPartPr/>
              <p14:nvPr/>
            </p14:nvContentPartPr>
            <p14:xfrm>
              <a:off x="364239" y="2884174"/>
              <a:ext cx="276120" cy="265320"/>
            </p14:xfrm>
          </p:contentPart>
        </mc:Choice>
        <mc:Fallback xmlns="">
          <p:pic>
            <p:nvPicPr>
              <p:cNvPr id="20" name="Ink 19">
                <a:extLst>
                  <a:ext uri="{FF2B5EF4-FFF2-40B4-BE49-F238E27FC236}">
                    <a16:creationId xmlns:a16="http://schemas.microsoft.com/office/drawing/2014/main" id="{98570A30-0FD8-9B1C-B728-232251601B51}"/>
                  </a:ext>
                </a:extLst>
              </p:cNvPr>
              <p:cNvPicPr/>
              <p:nvPr/>
            </p:nvPicPr>
            <p:blipFill>
              <a:blip r:embed="rId6"/>
              <a:stretch>
                <a:fillRect/>
              </a:stretch>
            </p:blipFill>
            <p:spPr>
              <a:xfrm>
                <a:off x="346216" y="2866198"/>
                <a:ext cx="311807" cy="300912"/>
              </a:xfrm>
              <a:prstGeom prst="rect">
                <a:avLst/>
              </a:prstGeom>
            </p:spPr>
          </p:pic>
        </mc:Fallback>
      </mc:AlternateContent>
      <p:grpSp>
        <p:nvGrpSpPr>
          <p:cNvPr id="35" name="Group 34">
            <a:extLst>
              <a:ext uri="{FF2B5EF4-FFF2-40B4-BE49-F238E27FC236}">
                <a16:creationId xmlns:a16="http://schemas.microsoft.com/office/drawing/2014/main" id="{CDC9EEF9-534C-5A0C-6D03-EA3EC17F3D5E}"/>
              </a:ext>
            </a:extLst>
          </p:cNvPr>
          <p:cNvGrpSpPr/>
          <p:nvPr/>
        </p:nvGrpSpPr>
        <p:grpSpPr>
          <a:xfrm>
            <a:off x="1476459" y="3560401"/>
            <a:ext cx="360" cy="360"/>
            <a:chOff x="1526713" y="3601816"/>
            <a:chExt cx="360" cy="360"/>
          </a:xfrm>
        </p:grpSpPr>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4621A233-3760-C5E7-11A4-33C37FAD4F9C}"/>
                    </a:ext>
                  </a:extLst>
                </p14:cNvPr>
                <p14:cNvContentPartPr/>
                <p14:nvPr/>
              </p14:nvContentPartPr>
              <p14:xfrm>
                <a:off x="1526713" y="3601816"/>
                <a:ext cx="360" cy="360"/>
              </p14:xfrm>
            </p:contentPart>
          </mc:Choice>
          <mc:Fallback xmlns="">
            <p:pic>
              <p:nvPicPr>
                <p:cNvPr id="25" name="Ink 24">
                  <a:extLst>
                    <a:ext uri="{FF2B5EF4-FFF2-40B4-BE49-F238E27FC236}">
                      <a16:creationId xmlns:a16="http://schemas.microsoft.com/office/drawing/2014/main" id="{4621A233-3760-C5E7-11A4-33C37FAD4F9C}"/>
                    </a:ext>
                  </a:extLst>
                </p:cNvPr>
                <p:cNvPicPr/>
                <p:nvPr/>
              </p:nvPicPr>
              <p:blipFill>
                <a:blip r:embed="rId8"/>
                <a:stretch>
                  <a:fillRect/>
                </a:stretch>
              </p:blipFill>
              <p:spPr>
                <a:xfrm>
                  <a:off x="1508713" y="358381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7" name="Ink 26">
                  <a:extLst>
                    <a:ext uri="{FF2B5EF4-FFF2-40B4-BE49-F238E27FC236}">
                      <a16:creationId xmlns:a16="http://schemas.microsoft.com/office/drawing/2014/main" id="{6140CDA6-0B8C-8FCB-7EC7-33AB561C3153}"/>
                    </a:ext>
                  </a:extLst>
                </p14:cNvPr>
                <p14:cNvContentPartPr/>
                <p14:nvPr/>
              </p14:nvContentPartPr>
              <p14:xfrm>
                <a:off x="1526713" y="3601816"/>
                <a:ext cx="360" cy="360"/>
              </p14:xfrm>
            </p:contentPart>
          </mc:Choice>
          <mc:Fallback xmlns="">
            <p:pic>
              <p:nvPicPr>
                <p:cNvPr id="27" name="Ink 26">
                  <a:extLst>
                    <a:ext uri="{FF2B5EF4-FFF2-40B4-BE49-F238E27FC236}">
                      <a16:creationId xmlns:a16="http://schemas.microsoft.com/office/drawing/2014/main" id="{6140CDA6-0B8C-8FCB-7EC7-33AB561C3153}"/>
                    </a:ext>
                  </a:extLst>
                </p:cNvPr>
                <p:cNvPicPr/>
                <p:nvPr/>
              </p:nvPicPr>
              <p:blipFill>
                <a:blip r:embed="rId8"/>
                <a:stretch>
                  <a:fillRect/>
                </a:stretch>
              </p:blipFill>
              <p:spPr>
                <a:xfrm>
                  <a:off x="1508713" y="358381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8" name="Ink 27">
                  <a:extLst>
                    <a:ext uri="{FF2B5EF4-FFF2-40B4-BE49-F238E27FC236}">
                      <a16:creationId xmlns:a16="http://schemas.microsoft.com/office/drawing/2014/main" id="{E7933184-B614-A849-254F-85D970D77E9D}"/>
                    </a:ext>
                  </a:extLst>
                </p14:cNvPr>
                <p14:cNvContentPartPr/>
                <p14:nvPr/>
              </p14:nvContentPartPr>
              <p14:xfrm>
                <a:off x="1526713" y="3601816"/>
                <a:ext cx="360" cy="360"/>
              </p14:xfrm>
            </p:contentPart>
          </mc:Choice>
          <mc:Fallback xmlns="">
            <p:pic>
              <p:nvPicPr>
                <p:cNvPr id="28" name="Ink 27">
                  <a:extLst>
                    <a:ext uri="{FF2B5EF4-FFF2-40B4-BE49-F238E27FC236}">
                      <a16:creationId xmlns:a16="http://schemas.microsoft.com/office/drawing/2014/main" id="{E7933184-B614-A849-254F-85D970D77E9D}"/>
                    </a:ext>
                  </a:extLst>
                </p:cNvPr>
                <p:cNvPicPr/>
                <p:nvPr/>
              </p:nvPicPr>
              <p:blipFill>
                <a:blip r:embed="rId8"/>
                <a:stretch>
                  <a:fillRect/>
                </a:stretch>
              </p:blipFill>
              <p:spPr>
                <a:xfrm>
                  <a:off x="1508713" y="3583816"/>
                  <a:ext cx="36000" cy="36000"/>
                </a:xfrm>
                <a:prstGeom prst="rect">
                  <a:avLst/>
                </a:prstGeom>
              </p:spPr>
            </p:pic>
          </mc:Fallback>
        </mc:AlternateContent>
      </p:grpSp>
      <p:grpSp>
        <p:nvGrpSpPr>
          <p:cNvPr id="34" name="Group 33">
            <a:extLst>
              <a:ext uri="{FF2B5EF4-FFF2-40B4-BE49-F238E27FC236}">
                <a16:creationId xmlns:a16="http://schemas.microsoft.com/office/drawing/2014/main" id="{2BA6C937-DF3C-7203-EE0C-2C23A5EDA187}"/>
              </a:ext>
            </a:extLst>
          </p:cNvPr>
          <p:cNvGrpSpPr/>
          <p:nvPr/>
        </p:nvGrpSpPr>
        <p:grpSpPr>
          <a:xfrm>
            <a:off x="282519" y="2422294"/>
            <a:ext cx="1013040" cy="979560"/>
            <a:chOff x="282913" y="2594896"/>
            <a:chExt cx="1013040" cy="979560"/>
          </a:xfrm>
        </p:grpSpPr>
        <mc:AlternateContent xmlns:mc="http://schemas.openxmlformats.org/markup-compatibility/2006" xmlns:p14="http://schemas.microsoft.com/office/powerpoint/2010/main">
          <mc:Choice Requires="p14">
            <p:contentPart p14:bwMode="auto" r:id="rId11">
              <p14:nvContentPartPr>
                <p14:cNvPr id="16" name="Ink 15">
                  <a:extLst>
                    <a:ext uri="{FF2B5EF4-FFF2-40B4-BE49-F238E27FC236}">
                      <a16:creationId xmlns:a16="http://schemas.microsoft.com/office/drawing/2014/main" id="{E6CDB64B-172A-B8DA-0BB6-FD602FE4E4F8}"/>
                    </a:ext>
                  </a:extLst>
                </p14:cNvPr>
                <p14:cNvContentPartPr/>
                <p14:nvPr/>
              </p14:nvContentPartPr>
              <p14:xfrm>
                <a:off x="460753" y="3474376"/>
                <a:ext cx="360" cy="360"/>
              </p14:xfrm>
            </p:contentPart>
          </mc:Choice>
          <mc:Fallback xmlns="">
            <p:pic>
              <p:nvPicPr>
                <p:cNvPr id="16" name="Ink 15">
                  <a:extLst>
                    <a:ext uri="{FF2B5EF4-FFF2-40B4-BE49-F238E27FC236}">
                      <a16:creationId xmlns:a16="http://schemas.microsoft.com/office/drawing/2014/main" id="{E6CDB64B-172A-B8DA-0BB6-FD602FE4E4F8}"/>
                    </a:ext>
                  </a:extLst>
                </p:cNvPr>
                <p:cNvPicPr/>
                <p:nvPr/>
              </p:nvPicPr>
              <p:blipFill>
                <a:blip r:embed="rId8"/>
                <a:stretch>
                  <a:fillRect/>
                </a:stretch>
              </p:blipFill>
              <p:spPr>
                <a:xfrm>
                  <a:off x="442753" y="3456376"/>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40790B6D-3AD0-A931-722B-6E41A66706B3}"/>
                    </a:ext>
                  </a:extLst>
                </p14:cNvPr>
                <p14:cNvContentPartPr/>
                <p14:nvPr/>
              </p14:nvContentPartPr>
              <p14:xfrm>
                <a:off x="282913" y="2594896"/>
                <a:ext cx="111240" cy="979560"/>
              </p14:xfrm>
            </p:contentPart>
          </mc:Choice>
          <mc:Fallback xmlns="">
            <p:pic>
              <p:nvPicPr>
                <p:cNvPr id="17" name="Ink 16">
                  <a:extLst>
                    <a:ext uri="{FF2B5EF4-FFF2-40B4-BE49-F238E27FC236}">
                      <a16:creationId xmlns:a16="http://schemas.microsoft.com/office/drawing/2014/main" id="{40790B6D-3AD0-A931-722B-6E41A66706B3}"/>
                    </a:ext>
                  </a:extLst>
                </p:cNvPr>
                <p:cNvPicPr/>
                <p:nvPr/>
              </p:nvPicPr>
              <p:blipFill>
                <a:blip r:embed="rId13"/>
                <a:stretch>
                  <a:fillRect/>
                </a:stretch>
              </p:blipFill>
              <p:spPr>
                <a:xfrm>
                  <a:off x="264913" y="2576896"/>
                  <a:ext cx="146880" cy="101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9" name="Ink 28">
                  <a:extLst>
                    <a:ext uri="{FF2B5EF4-FFF2-40B4-BE49-F238E27FC236}">
                      <a16:creationId xmlns:a16="http://schemas.microsoft.com/office/drawing/2014/main" id="{0EE10D1C-26CE-6C09-D8E7-434ED42F3033}"/>
                    </a:ext>
                  </a:extLst>
                </p14:cNvPr>
                <p14:cNvContentPartPr/>
                <p14:nvPr/>
              </p14:nvContentPartPr>
              <p14:xfrm>
                <a:off x="1286233" y="3317056"/>
                <a:ext cx="9720" cy="6480"/>
              </p14:xfrm>
            </p:contentPart>
          </mc:Choice>
          <mc:Fallback xmlns="">
            <p:pic>
              <p:nvPicPr>
                <p:cNvPr id="29" name="Ink 28">
                  <a:extLst>
                    <a:ext uri="{FF2B5EF4-FFF2-40B4-BE49-F238E27FC236}">
                      <a16:creationId xmlns:a16="http://schemas.microsoft.com/office/drawing/2014/main" id="{0EE10D1C-26CE-6C09-D8E7-434ED42F3033}"/>
                    </a:ext>
                  </a:extLst>
                </p:cNvPr>
                <p:cNvPicPr/>
                <p:nvPr/>
              </p:nvPicPr>
              <p:blipFill>
                <a:blip r:embed="rId15"/>
                <a:stretch>
                  <a:fillRect/>
                </a:stretch>
              </p:blipFill>
              <p:spPr>
                <a:xfrm>
                  <a:off x="1268233" y="3297997"/>
                  <a:ext cx="45360" cy="4421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0" name="Ink 29">
                  <a:extLst>
                    <a:ext uri="{FF2B5EF4-FFF2-40B4-BE49-F238E27FC236}">
                      <a16:creationId xmlns:a16="http://schemas.microsoft.com/office/drawing/2014/main" id="{999C2117-50DE-37BC-AC4B-23F5A90A31B3}"/>
                    </a:ext>
                  </a:extLst>
                </p14:cNvPr>
                <p14:cNvContentPartPr/>
                <p14:nvPr/>
              </p14:nvContentPartPr>
              <p14:xfrm>
                <a:off x="1275433" y="3323176"/>
                <a:ext cx="5040" cy="11520"/>
              </p14:xfrm>
            </p:contentPart>
          </mc:Choice>
          <mc:Fallback xmlns="">
            <p:pic>
              <p:nvPicPr>
                <p:cNvPr id="30" name="Ink 29">
                  <a:extLst>
                    <a:ext uri="{FF2B5EF4-FFF2-40B4-BE49-F238E27FC236}">
                      <a16:creationId xmlns:a16="http://schemas.microsoft.com/office/drawing/2014/main" id="{999C2117-50DE-37BC-AC4B-23F5A90A31B3}"/>
                    </a:ext>
                  </a:extLst>
                </p:cNvPr>
                <p:cNvPicPr/>
                <p:nvPr/>
              </p:nvPicPr>
              <p:blipFill>
                <a:blip r:embed="rId17"/>
                <a:stretch>
                  <a:fillRect/>
                </a:stretch>
              </p:blipFill>
              <p:spPr>
                <a:xfrm>
                  <a:off x="1256048" y="3305176"/>
                  <a:ext cx="43422"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10B23444-B7EF-4975-88C4-521F44E89824}"/>
                    </a:ext>
                  </a:extLst>
                </p14:cNvPr>
                <p14:cNvContentPartPr/>
                <p14:nvPr/>
              </p14:nvContentPartPr>
              <p14:xfrm>
                <a:off x="1262833" y="3339016"/>
                <a:ext cx="1800" cy="3600"/>
              </p14:xfrm>
            </p:contentPart>
          </mc:Choice>
          <mc:Fallback xmlns="">
            <p:pic>
              <p:nvPicPr>
                <p:cNvPr id="31" name="Ink 30">
                  <a:extLst>
                    <a:ext uri="{FF2B5EF4-FFF2-40B4-BE49-F238E27FC236}">
                      <a16:creationId xmlns:a16="http://schemas.microsoft.com/office/drawing/2014/main" id="{10B23444-B7EF-4975-88C4-521F44E89824}"/>
                    </a:ext>
                  </a:extLst>
                </p:cNvPr>
                <p:cNvPicPr/>
                <p:nvPr/>
              </p:nvPicPr>
              <p:blipFill>
                <a:blip r:embed="rId19"/>
                <a:stretch>
                  <a:fillRect/>
                </a:stretch>
              </p:blipFill>
              <p:spPr>
                <a:xfrm>
                  <a:off x="1244833" y="3321016"/>
                  <a:ext cx="374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2" name="Ink 31">
                  <a:extLst>
                    <a:ext uri="{FF2B5EF4-FFF2-40B4-BE49-F238E27FC236}">
                      <a16:creationId xmlns:a16="http://schemas.microsoft.com/office/drawing/2014/main" id="{C3C5C18A-8E2B-62DF-1C78-B25C78BF70E3}"/>
                    </a:ext>
                  </a:extLst>
                </p14:cNvPr>
                <p14:cNvContentPartPr/>
                <p14:nvPr/>
              </p14:nvContentPartPr>
              <p14:xfrm>
                <a:off x="524833" y="3314176"/>
                <a:ext cx="699480" cy="75960"/>
              </p14:xfrm>
            </p:contentPart>
          </mc:Choice>
          <mc:Fallback xmlns="">
            <p:pic>
              <p:nvPicPr>
                <p:cNvPr id="32" name="Ink 31">
                  <a:extLst>
                    <a:ext uri="{FF2B5EF4-FFF2-40B4-BE49-F238E27FC236}">
                      <a16:creationId xmlns:a16="http://schemas.microsoft.com/office/drawing/2014/main" id="{C3C5C18A-8E2B-62DF-1C78-B25C78BF70E3}"/>
                    </a:ext>
                  </a:extLst>
                </p:cNvPr>
                <p:cNvPicPr/>
                <p:nvPr/>
              </p:nvPicPr>
              <p:blipFill>
                <a:blip r:embed="rId21"/>
                <a:stretch>
                  <a:fillRect/>
                </a:stretch>
              </p:blipFill>
              <p:spPr>
                <a:xfrm>
                  <a:off x="506842" y="3296176"/>
                  <a:ext cx="735102"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2CB20A10-0277-5C69-D3C6-2017AA8C8C75}"/>
                    </a:ext>
                  </a:extLst>
                </p14:cNvPr>
                <p14:cNvContentPartPr/>
                <p14:nvPr/>
              </p14:nvContentPartPr>
              <p14:xfrm>
                <a:off x="659833" y="3287176"/>
                <a:ext cx="318600" cy="36360"/>
              </p14:xfrm>
            </p:contentPart>
          </mc:Choice>
          <mc:Fallback xmlns="">
            <p:pic>
              <p:nvPicPr>
                <p:cNvPr id="33" name="Ink 32">
                  <a:extLst>
                    <a:ext uri="{FF2B5EF4-FFF2-40B4-BE49-F238E27FC236}">
                      <a16:creationId xmlns:a16="http://schemas.microsoft.com/office/drawing/2014/main" id="{2CB20A10-0277-5C69-D3C6-2017AA8C8C75}"/>
                    </a:ext>
                  </a:extLst>
                </p:cNvPr>
                <p:cNvPicPr/>
                <p:nvPr/>
              </p:nvPicPr>
              <p:blipFill>
                <a:blip r:embed="rId23"/>
                <a:stretch>
                  <a:fillRect/>
                </a:stretch>
              </p:blipFill>
              <p:spPr>
                <a:xfrm>
                  <a:off x="641833" y="3269176"/>
                  <a:ext cx="354240" cy="72000"/>
                </a:xfrm>
                <a:prstGeom prst="rect">
                  <a:avLst/>
                </a:prstGeom>
              </p:spPr>
            </p:pic>
          </mc:Fallback>
        </mc:AlternateContent>
      </p:grpSp>
      <p:pic>
        <p:nvPicPr>
          <p:cNvPr id="39" name="Picture 38" descr="A yellow and white squares&#10;&#10;AI-generated content may be incorrect.">
            <a:extLst>
              <a:ext uri="{FF2B5EF4-FFF2-40B4-BE49-F238E27FC236}">
                <a16:creationId xmlns:a16="http://schemas.microsoft.com/office/drawing/2014/main" id="{82C1B693-4BBD-E2F9-2972-620D0953E8C9}"/>
              </a:ext>
            </a:extLst>
          </p:cNvPr>
          <p:cNvPicPr>
            <a:picLocks noChangeAspect="1"/>
          </p:cNvPicPr>
          <p:nvPr/>
        </p:nvPicPr>
        <p:blipFill>
          <a:blip r:embed="rId24"/>
          <a:stretch>
            <a:fillRect/>
          </a:stretch>
        </p:blipFill>
        <p:spPr>
          <a:xfrm>
            <a:off x="282519" y="2784867"/>
            <a:ext cx="2010412" cy="296220"/>
          </a:xfrm>
          <a:prstGeom prst="rect">
            <a:avLst/>
          </a:prstGeom>
          <a:effectLst>
            <a:softEdge rad="12700"/>
          </a:effectLst>
        </p:spPr>
      </p:pic>
      <p:pic>
        <p:nvPicPr>
          <p:cNvPr id="41" name="Picture 40" descr="A white rectangular box with black text&#10;&#10;AI-generated content may be incorrect.">
            <a:extLst>
              <a:ext uri="{FF2B5EF4-FFF2-40B4-BE49-F238E27FC236}">
                <a16:creationId xmlns:a16="http://schemas.microsoft.com/office/drawing/2014/main" id="{B451B473-C377-92C7-34E5-993B9E2640E9}"/>
              </a:ext>
            </a:extLst>
          </p:cNvPr>
          <p:cNvPicPr>
            <a:picLocks noChangeAspect="1"/>
          </p:cNvPicPr>
          <p:nvPr/>
        </p:nvPicPr>
        <p:blipFill>
          <a:blip r:embed="rId25"/>
          <a:stretch>
            <a:fillRect/>
          </a:stretch>
        </p:blipFill>
        <p:spPr>
          <a:xfrm>
            <a:off x="6232864" y="2622804"/>
            <a:ext cx="2057961" cy="297537"/>
          </a:xfrm>
          <a:prstGeom prst="rect">
            <a:avLst/>
          </a:prstGeom>
          <a:effectLst>
            <a:softEdge rad="12700"/>
          </a:effectLst>
        </p:spPr>
      </p:pic>
      <p:pic>
        <p:nvPicPr>
          <p:cNvPr id="45" name="Picture 44" descr="A white rectangular sign with black text&#10;&#10;AI-generated content may be incorrect.">
            <a:extLst>
              <a:ext uri="{FF2B5EF4-FFF2-40B4-BE49-F238E27FC236}">
                <a16:creationId xmlns:a16="http://schemas.microsoft.com/office/drawing/2014/main" id="{A1507C33-B02A-BBC4-B039-73CA8A0C6400}"/>
              </a:ext>
            </a:extLst>
          </p:cNvPr>
          <p:cNvPicPr>
            <a:picLocks noChangeAspect="1"/>
          </p:cNvPicPr>
          <p:nvPr/>
        </p:nvPicPr>
        <p:blipFill>
          <a:blip r:embed="rId26"/>
          <a:stretch>
            <a:fillRect/>
          </a:stretch>
        </p:blipFill>
        <p:spPr>
          <a:xfrm>
            <a:off x="6700035" y="2988090"/>
            <a:ext cx="1010680" cy="297537"/>
          </a:xfrm>
          <a:prstGeom prst="rect">
            <a:avLst/>
          </a:prstGeom>
          <a:effectLst>
            <a:softEdge rad="12700"/>
          </a:effectLst>
        </p:spPr>
      </p:pic>
      <p:pic>
        <p:nvPicPr>
          <p:cNvPr id="47" name="Picture 46" descr="A close up of a sign&#10;&#10;AI-generated content may be incorrect.">
            <a:extLst>
              <a:ext uri="{FF2B5EF4-FFF2-40B4-BE49-F238E27FC236}">
                <a16:creationId xmlns:a16="http://schemas.microsoft.com/office/drawing/2014/main" id="{FB6232E4-EB97-1614-94C9-CC738A6BAEFF}"/>
              </a:ext>
            </a:extLst>
          </p:cNvPr>
          <p:cNvPicPr>
            <a:picLocks noChangeAspect="1"/>
          </p:cNvPicPr>
          <p:nvPr/>
        </p:nvPicPr>
        <p:blipFill>
          <a:blip r:embed="rId27"/>
          <a:stretch>
            <a:fillRect/>
          </a:stretch>
        </p:blipFill>
        <p:spPr>
          <a:xfrm>
            <a:off x="6757424" y="3375323"/>
            <a:ext cx="895901" cy="256572"/>
          </a:xfrm>
          <a:prstGeom prst="rect">
            <a:avLst/>
          </a:prstGeom>
          <a:effectLst>
            <a:softEdge rad="12700"/>
          </a:effectLst>
        </p:spPr>
      </p:pic>
      <p:sp>
        <p:nvSpPr>
          <p:cNvPr id="49" name="TextBox 48">
            <a:extLst>
              <a:ext uri="{FF2B5EF4-FFF2-40B4-BE49-F238E27FC236}">
                <a16:creationId xmlns:a16="http://schemas.microsoft.com/office/drawing/2014/main" id="{B4CD9DC7-01E7-2833-28EF-2FF7264522D3}"/>
              </a:ext>
            </a:extLst>
          </p:cNvPr>
          <p:cNvSpPr txBox="1"/>
          <p:nvPr/>
        </p:nvSpPr>
        <p:spPr>
          <a:xfrm>
            <a:off x="5939958" y="1486915"/>
            <a:ext cx="3158123" cy="600164"/>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When projecting active clients, you need to account for new business AND your client attrition.  </a:t>
            </a:r>
            <a:r>
              <a:rPr lang="en-US" sz="1100" b="1">
                <a:solidFill>
                  <a:srgbClr val="000000"/>
                </a:solidFill>
                <a:latin typeface="Arial" panose="020B0604020202020204" pitchFamily="34" charset="0"/>
                <a:cs typeface="Arial" panose="020B0604020202020204" pitchFamily="34" charset="0"/>
              </a:rPr>
              <a:t> </a:t>
            </a:r>
            <a:endParaRPr lang="en-US" sz="1100" b="1" u="none" strike="noStrike">
              <a:effectLst/>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6B869763-83A0-9E53-2358-7BC6129E3B5D}"/>
              </a:ext>
            </a:extLst>
          </p:cNvPr>
          <p:cNvSpPr txBox="1"/>
          <p:nvPr/>
        </p:nvSpPr>
        <p:spPr>
          <a:xfrm>
            <a:off x="5914522" y="3721591"/>
            <a:ext cx="2946171" cy="600164"/>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This club is projecting 22 new client adds but only growing by 9 clients. This projects 8% client attrition. </a:t>
            </a:r>
            <a:endParaRPr lang="en-US" sz="1100" b="1" u="none" strike="noStrike">
              <a:effectLst/>
              <a:latin typeface="Arial" panose="020B0604020202020204" pitchFamily="34" charset="0"/>
              <a:cs typeface="Arial" panose="020B0604020202020204" pitchFamily="34" charset="0"/>
            </a:endParaRPr>
          </a:p>
        </p:txBody>
      </p:sp>
      <p:pic>
        <p:nvPicPr>
          <p:cNvPr id="52" name="Picture 51" descr="A close up of a sign&#10;&#10;AI-generated content may be incorrect.">
            <a:extLst>
              <a:ext uri="{FF2B5EF4-FFF2-40B4-BE49-F238E27FC236}">
                <a16:creationId xmlns:a16="http://schemas.microsoft.com/office/drawing/2014/main" id="{CA57C90A-407E-2B41-F7E3-F472BEA41486}"/>
              </a:ext>
            </a:extLst>
          </p:cNvPr>
          <p:cNvPicPr>
            <a:picLocks noChangeAspect="1"/>
          </p:cNvPicPr>
          <p:nvPr/>
        </p:nvPicPr>
        <p:blipFill>
          <a:blip r:embed="rId28"/>
          <a:stretch>
            <a:fillRect/>
          </a:stretch>
        </p:blipFill>
        <p:spPr>
          <a:xfrm>
            <a:off x="282519" y="2532765"/>
            <a:ext cx="1029486" cy="296220"/>
          </a:xfrm>
          <a:prstGeom prst="rect">
            <a:avLst/>
          </a:prstGeom>
          <a:effectLst>
            <a:softEdge rad="12700"/>
          </a:effectLst>
        </p:spPr>
      </p:pic>
      <p:pic>
        <p:nvPicPr>
          <p:cNvPr id="54" name="Picture 53" descr="A close up of a number&#10;&#10;AI-generated content may be incorrect.">
            <a:extLst>
              <a:ext uri="{FF2B5EF4-FFF2-40B4-BE49-F238E27FC236}">
                <a16:creationId xmlns:a16="http://schemas.microsoft.com/office/drawing/2014/main" id="{6468E670-04BB-074D-B241-F5AF96EF1E85}"/>
              </a:ext>
            </a:extLst>
          </p:cNvPr>
          <p:cNvPicPr>
            <a:picLocks noChangeAspect="1"/>
          </p:cNvPicPr>
          <p:nvPr/>
        </p:nvPicPr>
        <p:blipFill>
          <a:blip r:embed="rId29"/>
          <a:stretch>
            <a:fillRect/>
          </a:stretch>
        </p:blipFill>
        <p:spPr>
          <a:xfrm>
            <a:off x="289683" y="3345903"/>
            <a:ext cx="1022322" cy="281017"/>
          </a:xfrm>
          <a:prstGeom prst="rect">
            <a:avLst/>
          </a:prstGeom>
          <a:effectLst>
            <a:softEdge rad="12700"/>
          </a:effectLst>
        </p:spPr>
      </p:pic>
      <p:sp>
        <p:nvSpPr>
          <p:cNvPr id="56" name="TextBox 55">
            <a:extLst>
              <a:ext uri="{FF2B5EF4-FFF2-40B4-BE49-F238E27FC236}">
                <a16:creationId xmlns:a16="http://schemas.microsoft.com/office/drawing/2014/main" id="{B6AB6671-D202-11B9-F889-9B66AD80C8A5}"/>
              </a:ext>
            </a:extLst>
          </p:cNvPr>
          <p:cNvSpPr txBox="1"/>
          <p:nvPr/>
        </p:nvSpPr>
        <p:spPr>
          <a:xfrm>
            <a:off x="202060" y="4040075"/>
            <a:ext cx="2998456" cy="600164"/>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This club is projecting 3.3% growth, this does not achieve the 30% expectation, but 14 adds is realistic and attainable. </a:t>
            </a:r>
            <a:endParaRPr lang="en-US" sz="1100" u="none" strike="noStrike">
              <a:effectLst/>
              <a:latin typeface="Arial" panose="020B0604020202020204" pitchFamily="34" charset="0"/>
              <a:cs typeface="Arial" panose="020B0604020202020204" pitchFamily="34" charset="0"/>
            </a:endParaRPr>
          </a:p>
        </p:txBody>
      </p:sp>
      <p:pic>
        <p:nvPicPr>
          <p:cNvPr id="58" name="Picture 57" descr="A yellow and white squares&#10;&#10;AI-generated content may be incorrect.">
            <a:extLst>
              <a:ext uri="{FF2B5EF4-FFF2-40B4-BE49-F238E27FC236}">
                <a16:creationId xmlns:a16="http://schemas.microsoft.com/office/drawing/2014/main" id="{3EE9C86E-21B2-2800-093B-FF71EC494C78}"/>
              </a:ext>
            </a:extLst>
          </p:cNvPr>
          <p:cNvPicPr>
            <a:picLocks noChangeAspect="1"/>
          </p:cNvPicPr>
          <p:nvPr/>
        </p:nvPicPr>
        <p:blipFill>
          <a:blip r:embed="rId30"/>
          <a:stretch>
            <a:fillRect/>
          </a:stretch>
        </p:blipFill>
        <p:spPr>
          <a:xfrm>
            <a:off x="282519" y="3579400"/>
            <a:ext cx="2010052" cy="298856"/>
          </a:xfrm>
          <a:prstGeom prst="rect">
            <a:avLst/>
          </a:prstGeom>
          <a:effectLst>
            <a:softEdge rad="12700"/>
          </a:effectLst>
        </p:spPr>
      </p:pic>
      <p:pic>
        <p:nvPicPr>
          <p:cNvPr id="43" name="Picture 42" descr="A white rectangular object with black text&#10;&#10;AI-generated content may be incorrect.">
            <a:extLst>
              <a:ext uri="{FF2B5EF4-FFF2-40B4-BE49-F238E27FC236}">
                <a16:creationId xmlns:a16="http://schemas.microsoft.com/office/drawing/2014/main" id="{2DA11ADE-B6AB-EB62-72C3-E72F20EDA6AC}"/>
              </a:ext>
            </a:extLst>
          </p:cNvPr>
          <p:cNvPicPr>
            <a:picLocks noChangeAspect="1"/>
          </p:cNvPicPr>
          <p:nvPr/>
        </p:nvPicPr>
        <p:blipFill>
          <a:blip r:embed="rId31"/>
          <a:stretch>
            <a:fillRect/>
          </a:stretch>
        </p:blipFill>
        <p:spPr>
          <a:xfrm>
            <a:off x="6218667" y="2156820"/>
            <a:ext cx="2057961" cy="305980"/>
          </a:xfrm>
          <a:prstGeom prst="rect">
            <a:avLst/>
          </a:prstGeom>
          <a:effectLst>
            <a:softEdge rad="12700"/>
          </a:effectLst>
        </p:spPr>
      </p:pic>
      <p:cxnSp>
        <p:nvCxnSpPr>
          <p:cNvPr id="80" name="Straight Connector 79">
            <a:extLst>
              <a:ext uri="{FF2B5EF4-FFF2-40B4-BE49-F238E27FC236}">
                <a16:creationId xmlns:a16="http://schemas.microsoft.com/office/drawing/2014/main" id="{EECDAF70-E16C-F7FF-5557-B077D3E0F2A7}"/>
              </a:ext>
            </a:extLst>
          </p:cNvPr>
          <p:cNvCxnSpPr>
            <a:cxnSpLocks/>
          </p:cNvCxnSpPr>
          <p:nvPr/>
        </p:nvCxnSpPr>
        <p:spPr>
          <a:xfrm>
            <a:off x="5403080" y="3262379"/>
            <a:ext cx="1354344" cy="112944"/>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62EFE3E0-9355-44B4-B85A-BA2F2C76BAEF}"/>
              </a:ext>
            </a:extLst>
          </p:cNvPr>
          <p:cNvCxnSpPr>
            <a:cxnSpLocks/>
          </p:cNvCxnSpPr>
          <p:nvPr/>
        </p:nvCxnSpPr>
        <p:spPr>
          <a:xfrm>
            <a:off x="5403080" y="3262379"/>
            <a:ext cx="1354344" cy="346268"/>
          </a:xfrm>
          <a:prstGeom prst="line">
            <a:avLst/>
          </a:prstGeom>
          <a:ln w="6350">
            <a:solidFill>
              <a:schemeClr val="tx1"/>
            </a:solidFill>
          </a:ln>
        </p:spPr>
        <p:style>
          <a:lnRef idx="2">
            <a:schemeClr val="dk1"/>
          </a:lnRef>
          <a:fillRef idx="0">
            <a:schemeClr val="dk1"/>
          </a:fillRef>
          <a:effectRef idx="1">
            <a:schemeClr val="dk1"/>
          </a:effectRef>
          <a:fontRef idx="minor">
            <a:schemeClr val="tx1"/>
          </a:fontRef>
        </p:style>
      </p:cxnSp>
      <p:cxnSp>
        <p:nvCxnSpPr>
          <p:cNvPr id="90" name="Straight Connector 89">
            <a:extLst>
              <a:ext uri="{FF2B5EF4-FFF2-40B4-BE49-F238E27FC236}">
                <a16:creationId xmlns:a16="http://schemas.microsoft.com/office/drawing/2014/main" id="{CE8D9502-ED3B-685F-9563-B0A95033C55E}"/>
              </a:ext>
            </a:extLst>
          </p:cNvPr>
          <p:cNvCxnSpPr>
            <a:cxnSpLocks/>
          </p:cNvCxnSpPr>
          <p:nvPr/>
        </p:nvCxnSpPr>
        <p:spPr>
          <a:xfrm>
            <a:off x="4465592" y="3150574"/>
            <a:ext cx="2234443" cy="102985"/>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02ACF411-CF40-EB5E-590C-FB16431C77FE}"/>
              </a:ext>
            </a:extLst>
          </p:cNvPr>
          <p:cNvCxnSpPr>
            <a:cxnSpLocks/>
          </p:cNvCxnSpPr>
          <p:nvPr/>
        </p:nvCxnSpPr>
        <p:spPr>
          <a:xfrm flipV="1">
            <a:off x="4480969" y="3016834"/>
            <a:ext cx="2219066" cy="125558"/>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B5DB2955-80CF-414B-3B31-18F350405776}"/>
              </a:ext>
            </a:extLst>
          </p:cNvPr>
          <p:cNvCxnSpPr>
            <a:cxnSpLocks/>
          </p:cNvCxnSpPr>
          <p:nvPr/>
        </p:nvCxnSpPr>
        <p:spPr>
          <a:xfrm flipV="1">
            <a:off x="5158141" y="2904335"/>
            <a:ext cx="1109533" cy="124720"/>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91402D7B-E450-143B-196A-8C59CB96A748}"/>
              </a:ext>
            </a:extLst>
          </p:cNvPr>
          <p:cNvCxnSpPr>
            <a:cxnSpLocks/>
          </p:cNvCxnSpPr>
          <p:nvPr/>
        </p:nvCxnSpPr>
        <p:spPr>
          <a:xfrm flipV="1">
            <a:off x="5145423" y="2639259"/>
            <a:ext cx="1114562" cy="397978"/>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EF30FCEC-FADC-5415-8AB1-235F14E7DD5F}"/>
              </a:ext>
            </a:extLst>
          </p:cNvPr>
          <p:cNvCxnSpPr>
            <a:cxnSpLocks/>
          </p:cNvCxnSpPr>
          <p:nvPr/>
        </p:nvCxnSpPr>
        <p:spPr>
          <a:xfrm>
            <a:off x="5145423" y="2255192"/>
            <a:ext cx="1087441" cy="178825"/>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101" name="Straight Connector 100">
            <a:extLst>
              <a:ext uri="{FF2B5EF4-FFF2-40B4-BE49-F238E27FC236}">
                <a16:creationId xmlns:a16="http://schemas.microsoft.com/office/drawing/2014/main" id="{AC52FDD0-54C3-960B-881E-29C5D74D8B5C}"/>
              </a:ext>
            </a:extLst>
          </p:cNvPr>
          <p:cNvCxnSpPr>
            <a:cxnSpLocks/>
          </p:cNvCxnSpPr>
          <p:nvPr/>
        </p:nvCxnSpPr>
        <p:spPr>
          <a:xfrm flipV="1">
            <a:off x="5156911" y="2162894"/>
            <a:ext cx="1075953" cy="92298"/>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103" name="Straight Connector 102">
            <a:extLst>
              <a:ext uri="{FF2B5EF4-FFF2-40B4-BE49-F238E27FC236}">
                <a16:creationId xmlns:a16="http://schemas.microsoft.com/office/drawing/2014/main" id="{7972195A-7EAF-AD4E-7F7E-D1411CA71964}"/>
              </a:ext>
            </a:extLst>
          </p:cNvPr>
          <p:cNvCxnSpPr>
            <a:cxnSpLocks/>
          </p:cNvCxnSpPr>
          <p:nvPr/>
        </p:nvCxnSpPr>
        <p:spPr>
          <a:xfrm flipV="1">
            <a:off x="1258689" y="2441181"/>
            <a:ext cx="2731225" cy="113711"/>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105" name="Straight Connector 104">
            <a:extLst>
              <a:ext uri="{FF2B5EF4-FFF2-40B4-BE49-F238E27FC236}">
                <a16:creationId xmlns:a16="http://schemas.microsoft.com/office/drawing/2014/main" id="{86B4D976-196E-9589-0844-7412FAF4A624}"/>
              </a:ext>
            </a:extLst>
          </p:cNvPr>
          <p:cNvCxnSpPr>
            <a:cxnSpLocks/>
          </p:cNvCxnSpPr>
          <p:nvPr/>
        </p:nvCxnSpPr>
        <p:spPr>
          <a:xfrm flipV="1">
            <a:off x="2247491" y="2430214"/>
            <a:ext cx="1729004" cy="627301"/>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107" name="Straight Connector 106">
            <a:extLst>
              <a:ext uri="{FF2B5EF4-FFF2-40B4-BE49-F238E27FC236}">
                <a16:creationId xmlns:a16="http://schemas.microsoft.com/office/drawing/2014/main" id="{C61E2EEC-D528-AE33-EE42-906736A7E8E4}"/>
              </a:ext>
            </a:extLst>
          </p:cNvPr>
          <p:cNvCxnSpPr>
            <a:cxnSpLocks/>
          </p:cNvCxnSpPr>
          <p:nvPr/>
        </p:nvCxnSpPr>
        <p:spPr>
          <a:xfrm flipV="1">
            <a:off x="1285839" y="3219425"/>
            <a:ext cx="2649663" cy="130000"/>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cxnSp>
        <p:nvCxnSpPr>
          <p:cNvPr id="109" name="Straight Connector 108">
            <a:extLst>
              <a:ext uri="{FF2B5EF4-FFF2-40B4-BE49-F238E27FC236}">
                <a16:creationId xmlns:a16="http://schemas.microsoft.com/office/drawing/2014/main" id="{835E931A-B45F-D0D0-90EA-2F4DCA07902B}"/>
              </a:ext>
            </a:extLst>
          </p:cNvPr>
          <p:cNvCxnSpPr>
            <a:cxnSpLocks/>
          </p:cNvCxnSpPr>
          <p:nvPr/>
        </p:nvCxnSpPr>
        <p:spPr>
          <a:xfrm flipV="1">
            <a:off x="2247491" y="3202066"/>
            <a:ext cx="1688011" cy="646420"/>
          </a:xfrm>
          <a:prstGeom prst="line">
            <a:avLst/>
          </a:prstGeom>
          <a:ln w="6350">
            <a:solidFill>
              <a:schemeClr val="tx1"/>
            </a:solidFill>
          </a:ln>
          <a:effectLst/>
        </p:spPr>
        <p:style>
          <a:lnRef idx="2">
            <a:schemeClr val="dk1"/>
          </a:lnRef>
          <a:fillRef idx="0">
            <a:schemeClr val="dk1"/>
          </a:fillRef>
          <a:effectRef idx="1">
            <a:schemeClr val="dk1"/>
          </a:effectRef>
          <a:fontRef idx="minor">
            <a:schemeClr val="tx1"/>
          </a:fontRef>
        </p:style>
      </p:cxnSp>
      <p:sp>
        <p:nvSpPr>
          <p:cNvPr id="114" name="TextBox 113">
            <a:extLst>
              <a:ext uri="{FF2B5EF4-FFF2-40B4-BE49-F238E27FC236}">
                <a16:creationId xmlns:a16="http://schemas.microsoft.com/office/drawing/2014/main" id="{266C2A3B-1975-BC87-146A-AB32294F9D2D}"/>
              </a:ext>
            </a:extLst>
          </p:cNvPr>
          <p:cNvSpPr txBox="1"/>
          <p:nvPr/>
        </p:nvSpPr>
        <p:spPr>
          <a:xfrm>
            <a:off x="202060" y="1508632"/>
            <a:ext cx="3021496" cy="769441"/>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When setting goals, do not just add what would be needed to hit budget. You should compare prior month and understand what growth is realistic.  </a:t>
            </a:r>
            <a:endParaRPr lang="en-US" sz="1100" u="none" strike="noStrike">
              <a:effectLst/>
              <a:latin typeface="Arial" panose="020B0604020202020204" pitchFamily="34" charset="0"/>
              <a:cs typeface="Arial" panose="020B0604020202020204" pitchFamily="34" charset="0"/>
            </a:endParaRPr>
          </a:p>
        </p:txBody>
      </p:sp>
      <p:sp>
        <p:nvSpPr>
          <p:cNvPr id="115" name="TextBox 114">
            <a:extLst>
              <a:ext uri="{FF2B5EF4-FFF2-40B4-BE49-F238E27FC236}">
                <a16:creationId xmlns:a16="http://schemas.microsoft.com/office/drawing/2014/main" id="{333125EC-DA9A-1FBE-FDAA-1AA17D99E7C1}"/>
              </a:ext>
            </a:extLst>
          </p:cNvPr>
          <p:cNvSpPr txBox="1"/>
          <p:nvPr/>
        </p:nvSpPr>
        <p:spPr>
          <a:xfrm>
            <a:off x="3088473" y="4681723"/>
            <a:ext cx="3032811" cy="261610"/>
          </a:xfrm>
          <a:prstGeom prst="rect">
            <a:avLst/>
          </a:prstGeom>
          <a:noFill/>
        </p:spPr>
        <p:txBody>
          <a:bodyPr wrap="square">
            <a:spAutoFit/>
          </a:bodyPr>
          <a:lstStyle/>
          <a:p>
            <a:pPr>
              <a:spcAft>
                <a:spcPts val="450"/>
              </a:spcAft>
              <a:buSzPct val="100000"/>
            </a:pPr>
            <a:r>
              <a:rPr lang="en-US" sz="1100" u="none" strike="noStrike">
                <a:solidFill>
                  <a:srgbClr val="FF0000"/>
                </a:solidFill>
                <a:effectLst/>
                <a:latin typeface="Arial" panose="020B0604020202020204" pitchFamily="34" charset="0"/>
                <a:cs typeface="Arial" panose="020B0604020202020204" pitchFamily="34" charset="0"/>
              </a:rPr>
              <a:t>This </a:t>
            </a:r>
            <a:r>
              <a:rPr lang="en-US" sz="1100">
                <a:solidFill>
                  <a:srgbClr val="FF0000"/>
                </a:solidFill>
                <a:latin typeface="Arial" panose="020B0604020202020204" pitchFamily="34" charset="0"/>
                <a:cs typeface="Arial" panose="020B0604020202020204" pitchFamily="34" charset="0"/>
              </a:rPr>
              <a:t>logic should be applied for all metrics.  </a:t>
            </a:r>
            <a:endParaRPr lang="en-US" sz="1100" u="none" strike="noStrike">
              <a:solidFill>
                <a:srgbClr val="FF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4699417"/>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3A4C2B-ED09-86AC-362E-52BE8C78BC3E}"/>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E1BFA948-7DF7-B72C-6762-1CAC4E443528}"/>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1876CBB2-14B9-BFBF-F9B5-82F87BA26463}"/>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4475665F-F660-5486-7B11-E2FF33726A7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D005BD5C-EEA7-165F-6DEF-D9B8CA45CF79}"/>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E1A0F5B-C752-5A5E-CDA6-5D26CA87702B}"/>
              </a:ext>
            </a:extLst>
          </p:cNvPr>
          <p:cNvSpPr txBox="1"/>
          <p:nvPr/>
        </p:nvSpPr>
        <p:spPr>
          <a:xfrm>
            <a:off x="455307" y="1441156"/>
            <a:ext cx="6823687" cy="1533240"/>
          </a:xfrm>
          <a:prstGeom prst="rect">
            <a:avLst/>
          </a:prstGeom>
          <a:noFill/>
        </p:spPr>
        <p:txBody>
          <a:bodyPr wrap="square" lIns="91440" tIns="45720" rIns="91440" bIns="45720" rtlCol="0" anchor="t">
            <a:spAutoFit/>
          </a:bodyPr>
          <a:lstStyle/>
          <a:p>
            <a:pPr>
              <a:lnSpc>
                <a:spcPct val="90000"/>
              </a:lnSpc>
              <a:spcBef>
                <a:spcPts val="750"/>
              </a:spcBef>
            </a:pPr>
            <a:r>
              <a:rPr lang="en-US" sz="1200" b="1">
                <a:latin typeface="Arial" panose="020B0604020202020204" pitchFamily="34" charset="0"/>
                <a:cs typeface="Arial" panose="020B0604020202020204" pitchFamily="34" charset="0"/>
              </a:rPr>
              <a:t>NOT REINVENTING THE WHEEL…KEEPING IT SIMPLE</a:t>
            </a:r>
            <a:endParaRPr lang="en-US" sz="1200">
              <a:latin typeface="Arial" panose="020B0604020202020204" pitchFamily="34" charset="0"/>
              <a:cs typeface="Arial" panose="020B0604020202020204" pitchFamily="34" charset="0"/>
            </a:endParaRPr>
          </a:p>
          <a:p>
            <a:pPr>
              <a:lnSpc>
                <a:spcPct val="90000"/>
              </a:lnSpc>
              <a:spcBef>
                <a:spcPts val="750"/>
              </a:spcBef>
            </a:pPr>
            <a:endParaRPr lang="en-US" sz="1100">
              <a:latin typeface="Arial"/>
              <a:cs typeface="Arial"/>
            </a:endParaRPr>
          </a:p>
          <a:p>
            <a:pPr>
              <a:lnSpc>
                <a:spcPct val="90000"/>
              </a:lnSpc>
              <a:spcBef>
                <a:spcPts val="750"/>
              </a:spcBef>
            </a:pPr>
            <a:r>
              <a:rPr lang="en-US" sz="1100">
                <a:latin typeface="Arial"/>
                <a:cs typeface="Arial"/>
              </a:rPr>
              <a:t>How we do that...</a:t>
            </a:r>
          </a:p>
          <a:p>
            <a:pPr marL="285750" indent="-285750">
              <a:lnSpc>
                <a:spcPct val="90000"/>
              </a:lnSpc>
              <a:spcBef>
                <a:spcPts val="750"/>
              </a:spcBef>
              <a:buFont typeface="Arial"/>
              <a:buChar char="•"/>
            </a:pPr>
            <a:r>
              <a:rPr lang="en-US" sz="1100">
                <a:latin typeface="Arial"/>
                <a:cs typeface="Arial"/>
              </a:rPr>
              <a:t>Easy 5-step process </a:t>
            </a:r>
          </a:p>
          <a:p>
            <a:pPr marL="285750" indent="-285750">
              <a:lnSpc>
                <a:spcPct val="90000"/>
              </a:lnSpc>
              <a:spcBef>
                <a:spcPts val="750"/>
              </a:spcBef>
              <a:buFont typeface="Arial"/>
              <a:buChar char="•"/>
            </a:pPr>
            <a:r>
              <a:rPr lang="en-US" sz="1100">
                <a:latin typeface="Arial"/>
                <a:cs typeface="Arial"/>
              </a:rPr>
              <a:t>Builds a cadence and business rhythm</a:t>
            </a:r>
          </a:p>
          <a:p>
            <a:pPr marL="285750" indent="-285750">
              <a:lnSpc>
                <a:spcPct val="90000"/>
              </a:lnSpc>
              <a:spcBef>
                <a:spcPts val="750"/>
              </a:spcBef>
              <a:buFont typeface="Arial"/>
              <a:buChar char="•"/>
            </a:pPr>
            <a:r>
              <a:rPr lang="en-US" sz="1100">
                <a:latin typeface="Arial"/>
                <a:cs typeface="Arial"/>
              </a:rPr>
              <a:t>Easy and scalable across all clubs…what we know works!</a:t>
            </a:r>
            <a:endParaRPr lang="en-US">
              <a:latin typeface="Arial"/>
              <a:cs typeface="Arial"/>
            </a:endParaRPr>
          </a:p>
        </p:txBody>
      </p:sp>
      <p:sp>
        <p:nvSpPr>
          <p:cNvPr id="11" name="Arrow: Chevron 10">
            <a:extLst>
              <a:ext uri="{FF2B5EF4-FFF2-40B4-BE49-F238E27FC236}">
                <a16:creationId xmlns:a16="http://schemas.microsoft.com/office/drawing/2014/main" id="{BB430F92-ED3D-D665-B4DF-9458E7158415}"/>
              </a:ext>
            </a:extLst>
          </p:cNvPr>
          <p:cNvSpPr/>
          <p:nvPr/>
        </p:nvSpPr>
        <p:spPr>
          <a:xfrm>
            <a:off x="1836081" y="3103680"/>
            <a:ext cx="2031070" cy="1217639"/>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 </a:t>
            </a:r>
          </a:p>
        </p:txBody>
      </p:sp>
      <p:sp>
        <p:nvSpPr>
          <p:cNvPr id="35" name="TextBox 34">
            <a:extLst>
              <a:ext uri="{FF2B5EF4-FFF2-40B4-BE49-F238E27FC236}">
                <a16:creationId xmlns:a16="http://schemas.microsoft.com/office/drawing/2014/main" id="{B8E8C99F-5E49-5796-B7AD-1825380C906B}"/>
              </a:ext>
            </a:extLst>
          </p:cNvPr>
          <p:cNvSpPr txBox="1"/>
          <p:nvPr/>
        </p:nvSpPr>
        <p:spPr>
          <a:xfrm>
            <a:off x="778042" y="3698070"/>
            <a:ext cx="597706"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SET</a:t>
            </a:r>
          </a:p>
        </p:txBody>
      </p:sp>
      <p:sp>
        <p:nvSpPr>
          <p:cNvPr id="36" name="TextBox 35">
            <a:extLst>
              <a:ext uri="{FF2B5EF4-FFF2-40B4-BE49-F238E27FC236}">
                <a16:creationId xmlns:a16="http://schemas.microsoft.com/office/drawing/2014/main" id="{E5A61437-C96F-B966-3191-E2FA96DD8A2F}"/>
              </a:ext>
            </a:extLst>
          </p:cNvPr>
          <p:cNvSpPr txBox="1"/>
          <p:nvPr/>
        </p:nvSpPr>
        <p:spPr>
          <a:xfrm>
            <a:off x="2494946" y="3582568"/>
            <a:ext cx="1060007" cy="261610"/>
          </a:xfrm>
          <a:prstGeom prst="rect">
            <a:avLst/>
          </a:prstGeom>
          <a:noFill/>
        </p:spPr>
        <p:txBody>
          <a:bodyPr wrap="square" lIns="91440" tIns="45720" rIns="91440" bIns="45720" rtlCol="0" anchor="t">
            <a:spAutoFit/>
          </a:bodyPr>
          <a:lstStyle/>
          <a:p>
            <a:r>
              <a:rPr lang="en-US" sz="1100" b="1">
                <a:latin typeface="Arial"/>
                <a:cs typeface="Arial"/>
              </a:rPr>
              <a:t>DISCOVERY</a:t>
            </a:r>
            <a:endParaRPr lang="en-US" sz="1100" b="1">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C41AD3FE-A052-DB9D-86C2-0BD34B3BFCB8}"/>
              </a:ext>
            </a:extLst>
          </p:cNvPr>
          <p:cNvSpPr txBox="1"/>
          <p:nvPr/>
        </p:nvSpPr>
        <p:spPr>
          <a:xfrm>
            <a:off x="3857794" y="3687388"/>
            <a:ext cx="980704"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CONDUCT</a:t>
            </a:r>
          </a:p>
        </p:txBody>
      </p:sp>
      <p:sp>
        <p:nvSpPr>
          <p:cNvPr id="2" name="Arrow: Chevron 1">
            <a:extLst>
              <a:ext uri="{FF2B5EF4-FFF2-40B4-BE49-F238E27FC236}">
                <a16:creationId xmlns:a16="http://schemas.microsoft.com/office/drawing/2014/main" id="{9FB45571-1E12-1FC1-9496-7F04E4DDA9E2}"/>
              </a:ext>
            </a:extLst>
          </p:cNvPr>
          <p:cNvSpPr/>
          <p:nvPr/>
        </p:nvSpPr>
        <p:spPr>
          <a:xfrm>
            <a:off x="152167" y="3080998"/>
            <a:ext cx="2139929" cy="1226711"/>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b="1">
              <a:solidFill>
                <a:schemeClr val="tx1"/>
              </a:solidFill>
              <a:latin typeface="Arial"/>
              <a:cs typeface="Arial"/>
            </a:endParaRPr>
          </a:p>
        </p:txBody>
      </p:sp>
      <p:sp>
        <p:nvSpPr>
          <p:cNvPr id="27" name="Arrow: Chevron 26">
            <a:extLst>
              <a:ext uri="{FF2B5EF4-FFF2-40B4-BE49-F238E27FC236}">
                <a16:creationId xmlns:a16="http://schemas.microsoft.com/office/drawing/2014/main" id="{CA4AA27D-7425-87B2-1DEB-3545AED61AF3}"/>
              </a:ext>
            </a:extLst>
          </p:cNvPr>
          <p:cNvSpPr/>
          <p:nvPr/>
        </p:nvSpPr>
        <p:spPr>
          <a:xfrm>
            <a:off x="3423580" y="3103678"/>
            <a:ext cx="1840572" cy="1208568"/>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b="1">
              <a:solidFill>
                <a:schemeClr val="tx1"/>
              </a:solidFill>
              <a:latin typeface="Arial"/>
              <a:cs typeface="Arial"/>
            </a:endParaRPr>
          </a:p>
        </p:txBody>
      </p:sp>
      <p:sp>
        <p:nvSpPr>
          <p:cNvPr id="40" name="Arrow: Chevron 39">
            <a:extLst>
              <a:ext uri="{FF2B5EF4-FFF2-40B4-BE49-F238E27FC236}">
                <a16:creationId xmlns:a16="http://schemas.microsoft.com/office/drawing/2014/main" id="{20FE479E-C208-15F3-E0BF-3BB0E15EBBA7}"/>
              </a:ext>
            </a:extLst>
          </p:cNvPr>
          <p:cNvSpPr/>
          <p:nvPr/>
        </p:nvSpPr>
        <p:spPr>
          <a:xfrm>
            <a:off x="4838722" y="3094606"/>
            <a:ext cx="1949429" cy="1208568"/>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b="1">
              <a:solidFill>
                <a:schemeClr val="tx1"/>
              </a:solidFill>
              <a:latin typeface="Arial"/>
              <a:cs typeface="Arial"/>
            </a:endParaRPr>
          </a:p>
        </p:txBody>
      </p:sp>
      <p:sp>
        <p:nvSpPr>
          <p:cNvPr id="41" name="Arrow: Chevron 40">
            <a:extLst>
              <a:ext uri="{FF2B5EF4-FFF2-40B4-BE49-F238E27FC236}">
                <a16:creationId xmlns:a16="http://schemas.microsoft.com/office/drawing/2014/main" id="{39E586DC-76DE-6EF2-A485-FC31B2356519}"/>
              </a:ext>
            </a:extLst>
          </p:cNvPr>
          <p:cNvSpPr/>
          <p:nvPr/>
        </p:nvSpPr>
        <p:spPr>
          <a:xfrm>
            <a:off x="6308295" y="3085534"/>
            <a:ext cx="2239713" cy="1217640"/>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100" b="1">
              <a:solidFill>
                <a:schemeClr val="tx1"/>
              </a:solidFill>
              <a:latin typeface="Arial"/>
              <a:ea typeface="Calibri"/>
              <a:cs typeface="Arial"/>
            </a:endParaRPr>
          </a:p>
        </p:txBody>
      </p:sp>
      <p:sp>
        <p:nvSpPr>
          <p:cNvPr id="42" name="TextBox 41">
            <a:extLst>
              <a:ext uri="{FF2B5EF4-FFF2-40B4-BE49-F238E27FC236}">
                <a16:creationId xmlns:a16="http://schemas.microsoft.com/office/drawing/2014/main" id="{39487124-DCE5-AC45-FEFA-87565E1AFBD8}"/>
              </a:ext>
            </a:extLst>
          </p:cNvPr>
          <p:cNvSpPr txBox="1"/>
          <p:nvPr/>
        </p:nvSpPr>
        <p:spPr>
          <a:xfrm>
            <a:off x="4200374" y="3582567"/>
            <a:ext cx="1060007" cy="261610"/>
          </a:xfrm>
          <a:prstGeom prst="rect">
            <a:avLst/>
          </a:prstGeom>
          <a:noFill/>
        </p:spPr>
        <p:txBody>
          <a:bodyPr wrap="square" lIns="91440" tIns="45720" rIns="91440" bIns="45720" rtlCol="0" anchor="t">
            <a:spAutoFit/>
          </a:bodyPr>
          <a:lstStyle/>
          <a:p>
            <a:r>
              <a:rPr lang="en-US" sz="1100" b="1">
                <a:latin typeface="Arial" panose="020B0604020202020204" pitchFamily="34" charset="0"/>
                <a:cs typeface="Arial" panose="020B0604020202020204" pitchFamily="34" charset="0"/>
              </a:rPr>
              <a:t>TOUR</a:t>
            </a:r>
          </a:p>
        </p:txBody>
      </p:sp>
      <p:sp>
        <p:nvSpPr>
          <p:cNvPr id="43" name="TextBox 42">
            <a:extLst>
              <a:ext uri="{FF2B5EF4-FFF2-40B4-BE49-F238E27FC236}">
                <a16:creationId xmlns:a16="http://schemas.microsoft.com/office/drawing/2014/main" id="{3CB0FB90-056E-AA6F-FD2B-890E003219BA}"/>
              </a:ext>
            </a:extLst>
          </p:cNvPr>
          <p:cNvSpPr txBox="1"/>
          <p:nvPr/>
        </p:nvSpPr>
        <p:spPr>
          <a:xfrm>
            <a:off x="5615516" y="3582566"/>
            <a:ext cx="1060007" cy="261610"/>
          </a:xfrm>
          <a:prstGeom prst="rect">
            <a:avLst/>
          </a:prstGeom>
          <a:noFill/>
        </p:spPr>
        <p:txBody>
          <a:bodyPr wrap="square" lIns="91440" tIns="45720" rIns="91440" bIns="45720" rtlCol="0" anchor="t">
            <a:spAutoFit/>
          </a:bodyPr>
          <a:lstStyle/>
          <a:p>
            <a:r>
              <a:rPr lang="en-US" sz="1100" b="1">
                <a:latin typeface="Arial"/>
                <a:cs typeface="Arial"/>
              </a:rPr>
              <a:t>CLOSE</a:t>
            </a:r>
            <a:endParaRPr lang="en-US" sz="1100" b="1">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1688F047-51DD-9B37-3CB2-924F5A0F0AD1}"/>
              </a:ext>
            </a:extLst>
          </p:cNvPr>
          <p:cNvSpPr txBox="1"/>
          <p:nvPr/>
        </p:nvSpPr>
        <p:spPr>
          <a:xfrm>
            <a:off x="266117" y="3067598"/>
            <a:ext cx="1164265" cy="261610"/>
          </a:xfrm>
          <a:prstGeom prst="rect">
            <a:avLst/>
          </a:prstGeom>
          <a:noFill/>
        </p:spPr>
        <p:txBody>
          <a:bodyPr wrap="square" lIns="91440" tIns="45720" rIns="91440" bIns="45720" rtlCol="0" anchor="t">
            <a:spAutoFit/>
          </a:bodyPr>
          <a:lstStyle/>
          <a:p>
            <a:pPr defTabSz="685800">
              <a:defRPr/>
            </a:pPr>
            <a:r>
              <a:rPr lang="en-US" sz="1100">
                <a:solidFill>
                  <a:prstClr val="black"/>
                </a:solidFill>
                <a:latin typeface="Arial"/>
                <a:cs typeface="Arial"/>
              </a:rPr>
              <a:t>STEP 1</a:t>
            </a:r>
            <a:endParaRPr lang="en-US" sz="1100">
              <a:solidFill>
                <a:prstClr val="black"/>
              </a:solidFill>
              <a:latin typeface="Arial"/>
              <a:ea typeface="Calibri"/>
              <a:cs typeface="Arial"/>
            </a:endParaRPr>
          </a:p>
        </p:txBody>
      </p:sp>
      <p:sp>
        <p:nvSpPr>
          <p:cNvPr id="46" name="TextBox 45">
            <a:extLst>
              <a:ext uri="{FF2B5EF4-FFF2-40B4-BE49-F238E27FC236}">
                <a16:creationId xmlns:a16="http://schemas.microsoft.com/office/drawing/2014/main" id="{157DEECB-EABC-337D-60AA-401A1C8D0AC8}"/>
              </a:ext>
            </a:extLst>
          </p:cNvPr>
          <p:cNvSpPr txBox="1"/>
          <p:nvPr/>
        </p:nvSpPr>
        <p:spPr>
          <a:xfrm>
            <a:off x="1954435" y="3072104"/>
            <a:ext cx="1164265" cy="261610"/>
          </a:xfrm>
          <a:prstGeom prst="rect">
            <a:avLst/>
          </a:prstGeom>
          <a:noFill/>
        </p:spPr>
        <p:txBody>
          <a:bodyPr wrap="square" lIns="91440" tIns="45720" rIns="91440" bIns="45720" rtlCol="0" anchor="t">
            <a:spAutoFit/>
          </a:bodyPr>
          <a:lstStyle/>
          <a:p>
            <a:pPr defTabSz="685800">
              <a:defRPr/>
            </a:pPr>
            <a:r>
              <a:rPr lang="en-US" sz="1100">
                <a:solidFill>
                  <a:prstClr val="black"/>
                </a:solidFill>
                <a:latin typeface="Arial"/>
                <a:cs typeface="Arial"/>
              </a:rPr>
              <a:t>STEP 2</a:t>
            </a:r>
            <a:endParaRPr lang="en-US" sz="1100">
              <a:solidFill>
                <a:prstClr val="black"/>
              </a:solidFill>
              <a:latin typeface="Arial"/>
              <a:ea typeface="Calibri"/>
              <a:cs typeface="Arial"/>
            </a:endParaRPr>
          </a:p>
        </p:txBody>
      </p:sp>
      <p:sp>
        <p:nvSpPr>
          <p:cNvPr id="47" name="TextBox 46">
            <a:extLst>
              <a:ext uri="{FF2B5EF4-FFF2-40B4-BE49-F238E27FC236}">
                <a16:creationId xmlns:a16="http://schemas.microsoft.com/office/drawing/2014/main" id="{DFE51C3F-6E3B-6106-827A-ED595D24062F}"/>
              </a:ext>
            </a:extLst>
          </p:cNvPr>
          <p:cNvSpPr txBox="1"/>
          <p:nvPr/>
        </p:nvSpPr>
        <p:spPr>
          <a:xfrm>
            <a:off x="3573804" y="3084861"/>
            <a:ext cx="1164265" cy="261610"/>
          </a:xfrm>
          <a:prstGeom prst="rect">
            <a:avLst/>
          </a:prstGeom>
          <a:noFill/>
        </p:spPr>
        <p:txBody>
          <a:bodyPr wrap="square" lIns="91440" tIns="45720" rIns="91440" bIns="45720" rtlCol="0" anchor="t">
            <a:spAutoFit/>
          </a:bodyPr>
          <a:lstStyle/>
          <a:p>
            <a:pPr defTabSz="685800">
              <a:defRPr/>
            </a:pPr>
            <a:r>
              <a:rPr lang="en-US" sz="1100">
                <a:solidFill>
                  <a:prstClr val="black"/>
                </a:solidFill>
                <a:latin typeface="Arial"/>
                <a:cs typeface="Arial"/>
              </a:rPr>
              <a:t>STEP 3</a:t>
            </a:r>
            <a:endParaRPr lang="en-US" sz="1100">
              <a:solidFill>
                <a:prstClr val="black"/>
              </a:solidFill>
              <a:latin typeface="Arial"/>
              <a:ea typeface="Calibri"/>
              <a:cs typeface="Arial"/>
            </a:endParaRPr>
          </a:p>
        </p:txBody>
      </p:sp>
      <p:sp>
        <p:nvSpPr>
          <p:cNvPr id="48" name="TextBox 47">
            <a:extLst>
              <a:ext uri="{FF2B5EF4-FFF2-40B4-BE49-F238E27FC236}">
                <a16:creationId xmlns:a16="http://schemas.microsoft.com/office/drawing/2014/main" id="{51ED5826-887A-7E15-9C8E-60C4EE015C5E}"/>
              </a:ext>
            </a:extLst>
          </p:cNvPr>
          <p:cNvSpPr txBox="1"/>
          <p:nvPr/>
        </p:nvSpPr>
        <p:spPr>
          <a:xfrm>
            <a:off x="4988947" y="3084861"/>
            <a:ext cx="1164265" cy="261610"/>
          </a:xfrm>
          <a:prstGeom prst="rect">
            <a:avLst/>
          </a:prstGeom>
          <a:noFill/>
        </p:spPr>
        <p:txBody>
          <a:bodyPr wrap="square" lIns="91440" tIns="45720" rIns="91440" bIns="45720" rtlCol="0" anchor="t">
            <a:spAutoFit/>
          </a:bodyPr>
          <a:lstStyle/>
          <a:p>
            <a:pPr defTabSz="685800">
              <a:defRPr/>
            </a:pPr>
            <a:r>
              <a:rPr lang="en-US" sz="1100">
                <a:solidFill>
                  <a:prstClr val="black"/>
                </a:solidFill>
                <a:latin typeface="Arial"/>
                <a:cs typeface="Arial"/>
              </a:rPr>
              <a:t>STEP 4</a:t>
            </a:r>
            <a:endParaRPr lang="en-US" sz="1100">
              <a:solidFill>
                <a:prstClr val="black"/>
              </a:solidFill>
              <a:latin typeface="Arial"/>
              <a:ea typeface="Calibri"/>
              <a:cs typeface="Arial"/>
            </a:endParaRPr>
          </a:p>
        </p:txBody>
      </p:sp>
      <p:sp>
        <p:nvSpPr>
          <p:cNvPr id="49" name="TextBox 48">
            <a:extLst>
              <a:ext uri="{FF2B5EF4-FFF2-40B4-BE49-F238E27FC236}">
                <a16:creationId xmlns:a16="http://schemas.microsoft.com/office/drawing/2014/main" id="{E2F55D28-834B-027B-4F67-AB325F10F308}"/>
              </a:ext>
            </a:extLst>
          </p:cNvPr>
          <p:cNvSpPr txBox="1"/>
          <p:nvPr/>
        </p:nvSpPr>
        <p:spPr>
          <a:xfrm>
            <a:off x="6435293" y="3072104"/>
            <a:ext cx="1164265" cy="261610"/>
          </a:xfrm>
          <a:prstGeom prst="rect">
            <a:avLst/>
          </a:prstGeom>
          <a:noFill/>
        </p:spPr>
        <p:txBody>
          <a:bodyPr wrap="square" lIns="91440" tIns="45720" rIns="91440" bIns="45720" rtlCol="0" anchor="t">
            <a:spAutoFit/>
          </a:bodyPr>
          <a:lstStyle/>
          <a:p>
            <a:pPr defTabSz="685800">
              <a:defRPr/>
            </a:pPr>
            <a:r>
              <a:rPr lang="en-US" sz="1100">
                <a:solidFill>
                  <a:prstClr val="black"/>
                </a:solidFill>
                <a:latin typeface="Arial"/>
                <a:cs typeface="Arial"/>
              </a:rPr>
              <a:t>STEP 5</a:t>
            </a:r>
            <a:endParaRPr lang="en-US" sz="1100">
              <a:solidFill>
                <a:prstClr val="black"/>
              </a:solidFill>
              <a:latin typeface="Arial"/>
              <a:ea typeface="Calibri"/>
              <a:cs typeface="Arial"/>
            </a:endParaRPr>
          </a:p>
        </p:txBody>
      </p:sp>
      <p:sp>
        <p:nvSpPr>
          <p:cNvPr id="50" name="TextBox 49">
            <a:extLst>
              <a:ext uri="{FF2B5EF4-FFF2-40B4-BE49-F238E27FC236}">
                <a16:creationId xmlns:a16="http://schemas.microsoft.com/office/drawing/2014/main" id="{0CF14846-473B-1CBE-6B7A-8F65B7E10252}"/>
              </a:ext>
            </a:extLst>
          </p:cNvPr>
          <p:cNvSpPr txBox="1"/>
          <p:nvPr/>
        </p:nvSpPr>
        <p:spPr>
          <a:xfrm>
            <a:off x="848250" y="3572881"/>
            <a:ext cx="1060007" cy="261610"/>
          </a:xfrm>
          <a:prstGeom prst="rect">
            <a:avLst/>
          </a:prstGeom>
          <a:noFill/>
        </p:spPr>
        <p:txBody>
          <a:bodyPr wrap="square" lIns="91440" tIns="45720" rIns="91440" bIns="45720" rtlCol="0" anchor="t">
            <a:spAutoFit/>
          </a:bodyPr>
          <a:lstStyle/>
          <a:p>
            <a:r>
              <a:rPr lang="en-US" sz="1100" b="1">
                <a:latin typeface="Arial" panose="020B0604020202020204" pitchFamily="34" charset="0"/>
                <a:cs typeface="Arial" panose="020B0604020202020204" pitchFamily="34" charset="0"/>
              </a:rPr>
              <a:t>GREETING</a:t>
            </a:r>
          </a:p>
        </p:txBody>
      </p:sp>
      <p:sp>
        <p:nvSpPr>
          <p:cNvPr id="51" name="TextBox 50">
            <a:extLst>
              <a:ext uri="{FF2B5EF4-FFF2-40B4-BE49-F238E27FC236}">
                <a16:creationId xmlns:a16="http://schemas.microsoft.com/office/drawing/2014/main" id="{547C7C9B-26F9-B4E7-A81E-EEC816C348F7}"/>
              </a:ext>
            </a:extLst>
          </p:cNvPr>
          <p:cNvSpPr txBox="1"/>
          <p:nvPr/>
        </p:nvSpPr>
        <p:spPr>
          <a:xfrm>
            <a:off x="7136287" y="3505074"/>
            <a:ext cx="1060007" cy="430887"/>
          </a:xfrm>
          <a:prstGeom prst="rect">
            <a:avLst/>
          </a:prstGeom>
          <a:noFill/>
        </p:spPr>
        <p:txBody>
          <a:bodyPr wrap="square" lIns="91440" tIns="45720" rIns="91440" bIns="45720" rtlCol="0" anchor="t">
            <a:spAutoFit/>
          </a:bodyPr>
          <a:lstStyle/>
          <a:p>
            <a:r>
              <a:rPr lang="en-US" sz="1100" b="1">
                <a:latin typeface="Arial"/>
                <a:cs typeface="Arial"/>
              </a:rPr>
              <a:t>APOS/POST CLOSE</a:t>
            </a:r>
            <a:endParaRPr lang="en-US" sz="1100" b="1">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2E4484F7-CB61-3321-8EAE-D23BBA8218E4}"/>
              </a:ext>
            </a:extLst>
          </p:cNvPr>
          <p:cNvSpPr txBox="1"/>
          <p:nvPr/>
        </p:nvSpPr>
        <p:spPr>
          <a:xfrm>
            <a:off x="455307" y="893811"/>
            <a:ext cx="7547972" cy="461665"/>
          </a:xfrm>
          <a:prstGeom prst="rect">
            <a:avLst/>
          </a:prstGeom>
          <a:noFill/>
        </p:spPr>
        <p:txBody>
          <a:bodyPr wrap="square" lIns="91440" tIns="45720" rIns="91440" bIns="45720" anchor="t">
            <a:spAutoFit/>
          </a:bodyPr>
          <a:lstStyle/>
          <a:p>
            <a:r>
              <a:rPr lang="en-US" sz="2400" b="1">
                <a:latin typeface="Arial"/>
                <a:cs typeface="Arial"/>
              </a:rPr>
              <a:t>OUR SERVICE: NEW MEMBER ONBOARDING </a:t>
            </a:r>
          </a:p>
        </p:txBody>
      </p:sp>
    </p:spTree>
    <p:extLst>
      <p:ext uri="{BB962C8B-B14F-4D97-AF65-F5344CB8AC3E}">
        <p14:creationId xmlns:p14="http://schemas.microsoft.com/office/powerpoint/2010/main" val="2699555656"/>
      </p:ext>
    </p:extLst>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40C006-4234-4FBE-9B9F-F664D5BFF9CB}"/>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EAFF22F8-7AA7-9945-95A9-B1737C329D49}"/>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17644B5E-2864-7F50-66AA-E0F9DCA37B64}"/>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C2C315F8-4D4F-DB46-32D5-AEBEE7D951E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3B234B69-BC43-1649-5095-362214FC651C}"/>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A4944BB-E5B7-247C-D643-0E7A0D7C39C4}"/>
              </a:ext>
            </a:extLst>
          </p:cNvPr>
          <p:cNvSpPr txBox="1"/>
          <p:nvPr/>
        </p:nvSpPr>
        <p:spPr>
          <a:xfrm>
            <a:off x="968552" y="886767"/>
            <a:ext cx="777788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 CLUB FITNESS PLAN: REVIEW</a:t>
            </a:r>
          </a:p>
        </p:txBody>
      </p:sp>
      <p:pic>
        <p:nvPicPr>
          <p:cNvPr id="5" name="Picture 4" descr="A screenshot of a report&#10;&#10;AI-generated content may be incorrect.">
            <a:extLst>
              <a:ext uri="{FF2B5EF4-FFF2-40B4-BE49-F238E27FC236}">
                <a16:creationId xmlns:a16="http://schemas.microsoft.com/office/drawing/2014/main" id="{E5E60B1B-E239-F189-B179-03DB9192F810}"/>
              </a:ext>
            </a:extLst>
          </p:cNvPr>
          <p:cNvPicPr>
            <a:picLocks noChangeAspect="1"/>
          </p:cNvPicPr>
          <p:nvPr/>
        </p:nvPicPr>
        <p:blipFill>
          <a:blip r:embed="rId4"/>
          <a:stretch>
            <a:fillRect/>
          </a:stretch>
        </p:blipFill>
        <p:spPr>
          <a:xfrm>
            <a:off x="98181" y="1448355"/>
            <a:ext cx="5162815" cy="3295819"/>
          </a:xfrm>
          <a:prstGeom prst="rect">
            <a:avLst/>
          </a:prstGeom>
        </p:spPr>
      </p:pic>
      <p:sp>
        <p:nvSpPr>
          <p:cNvPr id="6" name="TextBox 5">
            <a:extLst>
              <a:ext uri="{FF2B5EF4-FFF2-40B4-BE49-F238E27FC236}">
                <a16:creationId xmlns:a16="http://schemas.microsoft.com/office/drawing/2014/main" id="{6CEE19D3-9558-BA96-821D-85301D50A6C2}"/>
              </a:ext>
            </a:extLst>
          </p:cNvPr>
          <p:cNvSpPr txBox="1"/>
          <p:nvPr/>
        </p:nvSpPr>
        <p:spPr>
          <a:xfrm>
            <a:off x="4941563" y="2253266"/>
            <a:ext cx="4104256" cy="1785104"/>
          </a:xfrm>
          <a:prstGeom prst="rect">
            <a:avLst/>
          </a:prstGeom>
          <a:noFill/>
        </p:spPr>
        <p:txBody>
          <a:bodyPr wrap="square">
            <a:spAutoFit/>
          </a:bodyPr>
          <a:lstStyle/>
          <a:p>
            <a:pPr marL="742950" lvl="1" indent="-285750">
              <a:buFont typeface="System Font Regular"/>
              <a:buChar char="◉"/>
            </a:pPr>
            <a:r>
              <a:rPr lang="en-US" sz="1100" b="1">
                <a:latin typeface="Arial" panose="020B0604020202020204" pitchFamily="34" charset="0"/>
                <a:cs typeface="Arial" panose="020B0604020202020204" pitchFamily="34" charset="0"/>
              </a:rPr>
              <a:t>Set </a:t>
            </a:r>
            <a:r>
              <a:rPr lang="en-US" sz="1100">
                <a:latin typeface="Arial" panose="020B0604020202020204" pitchFamily="34" charset="0"/>
                <a:cs typeface="Arial" panose="020B0604020202020204" pitchFamily="34" charset="0"/>
              </a:rPr>
              <a:t>– 30% is the company goal, is there a tangible plan to add 26 additional appointments?</a:t>
            </a:r>
          </a:p>
          <a:p>
            <a:pPr marL="742950" lvl="1" indent="-285750">
              <a:buFont typeface="System Font Regular"/>
              <a:buChar char="◉"/>
            </a:pPr>
            <a:r>
              <a:rPr lang="en-US" sz="1100" b="1">
                <a:latin typeface="Arial" panose="020B0604020202020204" pitchFamily="34" charset="0"/>
                <a:cs typeface="Arial" panose="020B0604020202020204" pitchFamily="34" charset="0"/>
              </a:rPr>
              <a:t>Show </a:t>
            </a:r>
            <a:r>
              <a:rPr lang="en-US" sz="1100">
                <a:latin typeface="Arial" panose="020B0604020202020204" pitchFamily="34" charset="0"/>
                <a:cs typeface="Arial" panose="020B0604020202020204" pitchFamily="34" charset="0"/>
              </a:rPr>
              <a:t>– Why did the shows drop 46%?</a:t>
            </a:r>
          </a:p>
          <a:p>
            <a:pPr marL="742950" lvl="1" indent="-285750">
              <a:buFont typeface="System Font Regular"/>
              <a:buChar char="◉"/>
            </a:pPr>
            <a:r>
              <a:rPr lang="en-US" sz="1100" b="1">
                <a:latin typeface="Arial" panose="020B0604020202020204" pitchFamily="34" charset="0"/>
                <a:cs typeface="Arial" panose="020B0604020202020204" pitchFamily="34" charset="0"/>
              </a:rPr>
              <a:t>Close</a:t>
            </a:r>
            <a:r>
              <a:rPr lang="en-US" sz="1100">
                <a:latin typeface="Arial" panose="020B0604020202020204" pitchFamily="34" charset="0"/>
                <a:cs typeface="Arial" panose="020B0604020202020204" pitchFamily="34" charset="0"/>
              </a:rPr>
              <a:t> – Is 30% increase in closes realistic? </a:t>
            </a:r>
          </a:p>
          <a:p>
            <a:pPr marL="742950" lvl="1" indent="-285750">
              <a:buFont typeface="System Font Regular"/>
              <a:buChar char="◉"/>
            </a:pPr>
            <a:r>
              <a:rPr lang="en-US" sz="1100" b="1">
                <a:latin typeface="Arial" panose="020B0604020202020204" pitchFamily="34" charset="0"/>
                <a:cs typeface="Arial" panose="020B0604020202020204" pitchFamily="34" charset="0"/>
              </a:rPr>
              <a:t>POS</a:t>
            </a:r>
            <a:r>
              <a:rPr lang="en-US" sz="1100">
                <a:latin typeface="Arial" panose="020B0604020202020204" pitchFamily="34" charset="0"/>
                <a:cs typeface="Arial" panose="020B0604020202020204" pitchFamily="34" charset="0"/>
              </a:rPr>
              <a:t> – Why are POS units projected so low? </a:t>
            </a:r>
          </a:p>
          <a:p>
            <a:pPr marL="742950" lvl="1" indent="-285750">
              <a:buFont typeface="System Font Regular"/>
              <a:buChar char="◉"/>
            </a:pPr>
            <a:r>
              <a:rPr lang="en-US" sz="1100" b="1">
                <a:latin typeface="Arial" panose="020B0604020202020204" pitchFamily="34" charset="0"/>
                <a:cs typeface="Arial" panose="020B0604020202020204" pitchFamily="34" charset="0"/>
              </a:rPr>
              <a:t>Active Clients </a:t>
            </a:r>
            <a:r>
              <a:rPr lang="en-US" sz="1100">
                <a:latin typeface="Arial" panose="020B0604020202020204" pitchFamily="34" charset="0"/>
                <a:cs typeface="Arial" panose="020B0604020202020204" pitchFamily="34" charset="0"/>
              </a:rPr>
              <a:t>– With 15 new clients added this month, are we projecting no client attrition?</a:t>
            </a:r>
          </a:p>
          <a:p>
            <a:pPr marL="742950" lvl="1" indent="-285750">
              <a:buFont typeface="System Font Regular"/>
              <a:buChar char="◉"/>
            </a:pPr>
            <a:r>
              <a:rPr lang="en-US" sz="1100" b="1">
                <a:latin typeface="Arial" panose="020B0604020202020204" pitchFamily="34" charset="0"/>
                <a:cs typeface="Arial" panose="020B0604020202020204" pitchFamily="34" charset="0"/>
              </a:rPr>
              <a:t>Sessions Serviced </a:t>
            </a:r>
            <a:r>
              <a:rPr lang="en-US" sz="1100">
                <a:latin typeface="Arial" panose="020B0604020202020204" pitchFamily="34" charset="0"/>
                <a:cs typeface="Arial" panose="020B0604020202020204" pitchFamily="34" charset="0"/>
              </a:rPr>
              <a:t>– If we are projecting 15 new clients added, why are sessions serviced the same as prior month?</a:t>
            </a:r>
          </a:p>
        </p:txBody>
      </p:sp>
      <p:sp>
        <p:nvSpPr>
          <p:cNvPr id="7" name="TextBox 6">
            <a:extLst>
              <a:ext uri="{FF2B5EF4-FFF2-40B4-BE49-F238E27FC236}">
                <a16:creationId xmlns:a16="http://schemas.microsoft.com/office/drawing/2014/main" id="{E08EBE7C-3F40-FC41-1672-F56191C5BDEF}"/>
              </a:ext>
            </a:extLst>
          </p:cNvPr>
          <p:cNvSpPr txBox="1"/>
          <p:nvPr/>
        </p:nvSpPr>
        <p:spPr>
          <a:xfrm>
            <a:off x="5578447" y="1226829"/>
            <a:ext cx="3467372" cy="151195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0" lvl="1" defTabSz="400050">
              <a:lnSpc>
                <a:spcPct val="90000"/>
              </a:lnSpc>
              <a:spcBef>
                <a:spcPct val="0"/>
              </a:spcBef>
              <a:spcAft>
                <a:spcPct val="15000"/>
              </a:spcAft>
            </a:pPr>
            <a:r>
              <a:rPr lang="en-US" sz="1100" kern="1200">
                <a:solidFill>
                  <a:schemeClr val="tx1"/>
                </a:solidFill>
                <a:latin typeface="Arial" panose="020B0604020202020204" pitchFamily="34" charset="0"/>
                <a:cs typeface="Arial" panose="020B0604020202020204" pitchFamily="34" charset="0"/>
              </a:rPr>
              <a:t>When goals greatly differ to prior month, you </a:t>
            </a:r>
            <a:r>
              <a:rPr lang="en-US" sz="1100">
                <a:solidFill>
                  <a:schemeClr val="tx1"/>
                </a:solidFill>
                <a:latin typeface="Arial" panose="020B0604020202020204" pitchFamily="34" charset="0"/>
                <a:cs typeface="Arial" panose="020B0604020202020204" pitchFamily="34" charset="0"/>
              </a:rPr>
              <a:t>should understand If there is an actionable plan that accounts for these variances. </a:t>
            </a: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0" lvl="1" defTabSz="400050">
              <a:lnSpc>
                <a:spcPct val="90000"/>
              </a:lnSpc>
              <a:spcBef>
                <a:spcPct val="0"/>
              </a:spcBef>
              <a:spcAft>
                <a:spcPct val="15000"/>
              </a:spcAft>
            </a:pPr>
            <a:r>
              <a:rPr lang="en-US" sz="1100" u="sng" kern="1200">
                <a:solidFill>
                  <a:schemeClr val="tx1"/>
                </a:solidFill>
                <a:latin typeface="Arial" panose="020B0604020202020204" pitchFamily="34" charset="0"/>
                <a:cs typeface="Arial" panose="020B0604020202020204" pitchFamily="34" charset="0"/>
              </a:rPr>
              <a:t>Review example.</a:t>
            </a:r>
          </a:p>
          <a:p>
            <a:pPr marL="0" lvl="1" defTabSz="400050">
              <a:lnSpc>
                <a:spcPct val="90000"/>
              </a:lnSpc>
              <a:spcBef>
                <a:spcPct val="0"/>
              </a:spcBef>
              <a:spcAft>
                <a:spcPct val="15000"/>
              </a:spcAft>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5445739"/>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669A84-3E02-C975-7C8A-496C26F7DE5E}"/>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F5F11C2D-560D-DFFC-BF4D-F82F3A62463F}"/>
              </a:ext>
            </a:extLst>
          </p:cNvPr>
          <p:cNvSpPr txBox="1"/>
          <p:nvPr/>
        </p:nvSpPr>
        <p:spPr>
          <a:xfrm>
            <a:off x="3353603" y="2032279"/>
            <a:ext cx="2487496" cy="307777"/>
          </a:xfrm>
          <a:prstGeom prst="rect">
            <a:avLst/>
          </a:prstGeom>
          <a:noFill/>
        </p:spPr>
        <p:txBody>
          <a:bodyPr wrap="square" lIns="91440" tIns="45720" rIns="91440" bIns="45720" rtlCol="0" anchor="t">
            <a:spAutoFit/>
          </a:bodyPr>
          <a:lstStyle/>
          <a:p>
            <a:pPr>
              <a:spcAft>
                <a:spcPts val="450"/>
              </a:spcAft>
              <a:buSzPct val="100000"/>
            </a:pPr>
            <a:r>
              <a:rPr lang="en-US" sz="1400" b="1">
                <a:latin typeface="Arial" panose="020B0604020202020204" pitchFamily="34" charset="0"/>
                <a:cs typeface="Arial" panose="020B0604020202020204" pitchFamily="34" charset="0"/>
              </a:rPr>
              <a:t>RESULTS STANDARDS </a:t>
            </a:r>
          </a:p>
        </p:txBody>
      </p:sp>
      <p:grpSp>
        <p:nvGrpSpPr>
          <p:cNvPr id="14" name="Group 13">
            <a:extLst>
              <a:ext uri="{FF2B5EF4-FFF2-40B4-BE49-F238E27FC236}">
                <a16:creationId xmlns:a16="http://schemas.microsoft.com/office/drawing/2014/main" id="{CD70A0B2-73C8-259F-2C8C-5684ED076303}"/>
              </a:ext>
            </a:extLst>
          </p:cNvPr>
          <p:cNvGrpSpPr/>
          <p:nvPr/>
        </p:nvGrpSpPr>
        <p:grpSpPr>
          <a:xfrm>
            <a:off x="477268" y="2454995"/>
            <a:ext cx="1001866" cy="1134666"/>
            <a:chOff x="1266277" y="3086769"/>
            <a:chExt cx="1001866" cy="1134666"/>
          </a:xfrm>
        </p:grpSpPr>
        <p:sp>
          <p:nvSpPr>
            <p:cNvPr id="15" name="Rounded Rectangle 14">
              <a:extLst>
                <a:ext uri="{FF2B5EF4-FFF2-40B4-BE49-F238E27FC236}">
                  <a16:creationId xmlns:a16="http://schemas.microsoft.com/office/drawing/2014/main" id="{39A8486F-E7D5-BCAD-E29B-F69767398046}"/>
                </a:ext>
              </a:extLst>
            </p:cNvPr>
            <p:cNvSpPr/>
            <p:nvPr/>
          </p:nvSpPr>
          <p:spPr>
            <a:xfrm>
              <a:off x="1266279" y="3086769"/>
              <a:ext cx="100186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C47F315A-9773-B72D-9F15-9DF965C239E3}"/>
                </a:ext>
              </a:extLst>
            </p:cNvPr>
            <p:cNvSpPr/>
            <p:nvPr/>
          </p:nvSpPr>
          <p:spPr>
            <a:xfrm>
              <a:off x="1266277" y="3329820"/>
              <a:ext cx="997967" cy="687373"/>
            </a:xfrm>
            <a:prstGeom prst="rect">
              <a:avLst/>
            </a:prstGeom>
          </p:spPr>
          <p:txBody>
            <a:bodyPr anchor="ctr"/>
            <a:lstStyle/>
            <a:p>
              <a:pPr lvl="0" algn="ctr"/>
              <a:r>
                <a:rPr lang="en-US" sz="900">
                  <a:latin typeface="Arial" panose="020B0604020202020204" pitchFamily="34" charset="0"/>
                  <a:cs typeface="Arial" panose="020B0604020202020204" pitchFamily="34" charset="0"/>
                </a:rPr>
                <a:t>80% Existing Clients Renewed</a:t>
              </a:r>
            </a:p>
          </p:txBody>
        </p:sp>
      </p:grpSp>
      <p:grpSp>
        <p:nvGrpSpPr>
          <p:cNvPr id="13" name="Group 12">
            <a:extLst>
              <a:ext uri="{FF2B5EF4-FFF2-40B4-BE49-F238E27FC236}">
                <a16:creationId xmlns:a16="http://schemas.microsoft.com/office/drawing/2014/main" id="{FF91A325-F710-9781-69C7-ADFCEF761CAC}"/>
              </a:ext>
            </a:extLst>
          </p:cNvPr>
          <p:cNvGrpSpPr/>
          <p:nvPr/>
        </p:nvGrpSpPr>
        <p:grpSpPr>
          <a:xfrm>
            <a:off x="1901928" y="2325990"/>
            <a:ext cx="1009578" cy="1263671"/>
            <a:chOff x="2462052" y="2957764"/>
            <a:chExt cx="1009578" cy="1263671"/>
          </a:xfrm>
        </p:grpSpPr>
        <p:sp>
          <p:nvSpPr>
            <p:cNvPr id="27" name="Rounded Rectangle 26">
              <a:extLst>
                <a:ext uri="{FF2B5EF4-FFF2-40B4-BE49-F238E27FC236}">
                  <a16:creationId xmlns:a16="http://schemas.microsoft.com/office/drawing/2014/main" id="{69D67EBC-EE37-4E96-3DC1-DD4EEA6D3AF8}"/>
                </a:ext>
              </a:extLst>
            </p:cNvPr>
            <p:cNvSpPr/>
            <p:nvPr/>
          </p:nvSpPr>
          <p:spPr>
            <a:xfrm>
              <a:off x="2462052" y="3086769"/>
              <a:ext cx="1001864" cy="1134666"/>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0E2FA468-1A3D-A71B-FAC1-867E3BB2854D}"/>
                </a:ext>
              </a:extLst>
            </p:cNvPr>
            <p:cNvSpPr txBox="1"/>
            <p:nvPr/>
          </p:nvSpPr>
          <p:spPr>
            <a:xfrm>
              <a:off x="2853155" y="2957764"/>
              <a:ext cx="215762" cy="261610"/>
            </a:xfrm>
            <a:prstGeom prst="rect">
              <a:avLst/>
            </a:prstGeom>
            <a:noFill/>
          </p:spPr>
          <p:txBody>
            <a:bodyPr wrap="square">
              <a:spAutoFit/>
            </a:bodyPr>
            <a:lstStyle/>
            <a:p>
              <a:pPr algn="ctr"/>
              <a:endParaRPr lang="en-US" sz="110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6A1140C0-E436-5733-EB20-E2540416DC0D}"/>
                </a:ext>
              </a:extLst>
            </p:cNvPr>
            <p:cNvSpPr/>
            <p:nvPr/>
          </p:nvSpPr>
          <p:spPr>
            <a:xfrm>
              <a:off x="2469766" y="3329820"/>
              <a:ext cx="1001864" cy="687373"/>
            </a:xfrm>
            <a:prstGeom prst="rect">
              <a:avLst/>
            </a:prstGeom>
          </p:spPr>
          <p:txBody>
            <a:bodyPr anchor="ctr"/>
            <a:lstStyle/>
            <a:p>
              <a:pPr lvl="0" algn="ctr"/>
              <a:r>
                <a:rPr lang="en-US" sz="900">
                  <a:latin typeface="Arial" panose="020B0604020202020204" pitchFamily="34" charset="0"/>
                  <a:cs typeface="Arial" panose="020B0604020202020204" pitchFamily="34" charset="0"/>
                </a:rPr>
                <a:t>50% New Clients Renewed</a:t>
              </a:r>
            </a:p>
          </p:txBody>
        </p:sp>
      </p:grpSp>
      <p:grpSp>
        <p:nvGrpSpPr>
          <p:cNvPr id="12" name="Group 11">
            <a:extLst>
              <a:ext uri="{FF2B5EF4-FFF2-40B4-BE49-F238E27FC236}">
                <a16:creationId xmlns:a16="http://schemas.microsoft.com/office/drawing/2014/main" id="{AA655A5C-9C66-F230-D379-21B8B78E45C3}"/>
              </a:ext>
            </a:extLst>
          </p:cNvPr>
          <p:cNvGrpSpPr/>
          <p:nvPr/>
        </p:nvGrpSpPr>
        <p:grpSpPr>
          <a:xfrm>
            <a:off x="3353603" y="2345396"/>
            <a:ext cx="1001865" cy="1263671"/>
            <a:chOff x="3649143" y="2957764"/>
            <a:chExt cx="1001865" cy="1263671"/>
          </a:xfrm>
        </p:grpSpPr>
        <p:sp>
          <p:nvSpPr>
            <p:cNvPr id="32" name="Rounded Rectangle 31">
              <a:extLst>
                <a:ext uri="{FF2B5EF4-FFF2-40B4-BE49-F238E27FC236}">
                  <a16:creationId xmlns:a16="http://schemas.microsoft.com/office/drawing/2014/main" id="{DB5A6300-0D01-5DA2-33E5-BF59D89B6E92}"/>
                </a:ext>
              </a:extLst>
            </p:cNvPr>
            <p:cNvSpPr/>
            <p:nvPr/>
          </p:nvSpPr>
          <p:spPr>
            <a:xfrm>
              <a:off x="3649144" y="3086769"/>
              <a:ext cx="100186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CC41C40E-C690-0953-031E-A5B44D957190}"/>
                </a:ext>
              </a:extLst>
            </p:cNvPr>
            <p:cNvSpPr txBox="1"/>
            <p:nvPr/>
          </p:nvSpPr>
          <p:spPr>
            <a:xfrm>
              <a:off x="4045287" y="2957764"/>
              <a:ext cx="215762" cy="261610"/>
            </a:xfrm>
            <a:prstGeom prst="rect">
              <a:avLst/>
            </a:prstGeom>
            <a:noFill/>
          </p:spPr>
          <p:txBody>
            <a:bodyPr wrap="square">
              <a:spAutoFit/>
            </a:bodyPr>
            <a:lstStyle/>
            <a:p>
              <a:pPr algn="ctr"/>
              <a:endParaRPr lang="en-US" sz="110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6104035F-7DA3-434F-4C6E-D7AFA8289C7B}"/>
                </a:ext>
              </a:extLst>
            </p:cNvPr>
            <p:cNvSpPr/>
            <p:nvPr/>
          </p:nvSpPr>
          <p:spPr>
            <a:xfrm>
              <a:off x="3649143" y="3280089"/>
              <a:ext cx="1001864" cy="786835"/>
            </a:xfrm>
            <a:prstGeom prst="rect">
              <a:avLst/>
            </a:prstGeom>
          </p:spPr>
          <p:txBody>
            <a:bodyPr anchor="ctr"/>
            <a:lstStyle/>
            <a:p>
              <a:pPr lvl="0" algn="ctr"/>
              <a:r>
                <a:rPr lang="en-US" sz="900">
                  <a:latin typeface="Arial" panose="020B0604020202020204" pitchFamily="34" charset="0"/>
                  <a:cs typeface="Arial" panose="020B0604020202020204" pitchFamily="34" charset="0"/>
                </a:rPr>
                <a:t>30% CPTS Attachment</a:t>
              </a:r>
            </a:p>
          </p:txBody>
        </p:sp>
      </p:grpSp>
      <p:grpSp>
        <p:nvGrpSpPr>
          <p:cNvPr id="4" name="Group 3">
            <a:extLst>
              <a:ext uri="{FF2B5EF4-FFF2-40B4-BE49-F238E27FC236}">
                <a16:creationId xmlns:a16="http://schemas.microsoft.com/office/drawing/2014/main" id="{9C80B8F5-6C00-C0FE-A4CF-E9D1C629B3AC}"/>
              </a:ext>
            </a:extLst>
          </p:cNvPr>
          <p:cNvGrpSpPr/>
          <p:nvPr/>
        </p:nvGrpSpPr>
        <p:grpSpPr>
          <a:xfrm>
            <a:off x="4778262" y="2350442"/>
            <a:ext cx="2403975" cy="1263671"/>
            <a:chOff x="4786336" y="2957764"/>
            <a:chExt cx="2403975" cy="1263671"/>
          </a:xfrm>
        </p:grpSpPr>
        <p:sp>
          <p:nvSpPr>
            <p:cNvPr id="43" name="Rounded Rectangle 42">
              <a:extLst>
                <a:ext uri="{FF2B5EF4-FFF2-40B4-BE49-F238E27FC236}">
                  <a16:creationId xmlns:a16="http://schemas.microsoft.com/office/drawing/2014/main" id="{7D28EECB-D8AA-CEA9-0284-C6B6238AF2D3}"/>
                </a:ext>
              </a:extLst>
            </p:cNvPr>
            <p:cNvSpPr/>
            <p:nvPr/>
          </p:nvSpPr>
          <p:spPr>
            <a:xfrm>
              <a:off x="4786336" y="3086769"/>
              <a:ext cx="1001864" cy="1134666"/>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F0F3DA07-88A8-B6F4-8034-976C1DE86FD2}"/>
                </a:ext>
              </a:extLst>
            </p:cNvPr>
            <p:cNvSpPr txBox="1"/>
            <p:nvPr/>
          </p:nvSpPr>
          <p:spPr>
            <a:xfrm>
              <a:off x="5182483" y="2957764"/>
              <a:ext cx="215762" cy="261610"/>
            </a:xfrm>
            <a:prstGeom prst="rect">
              <a:avLst/>
            </a:prstGeom>
            <a:noFill/>
          </p:spPr>
          <p:txBody>
            <a:bodyPr wrap="square">
              <a:spAutoFit/>
            </a:bodyPr>
            <a:lstStyle/>
            <a:p>
              <a:pPr algn="ctr"/>
              <a:endParaRPr lang="en-US" sz="1100">
                <a:latin typeface="Arial" panose="020B0604020202020204" pitchFamily="34" charset="0"/>
                <a:cs typeface="Arial" panose="020B0604020202020204" pitchFamily="34" charset="0"/>
              </a:endParaRPr>
            </a:p>
          </p:txBody>
        </p:sp>
        <p:sp>
          <p:nvSpPr>
            <p:cNvPr id="47" name="Rectangle 46">
              <a:extLst>
                <a:ext uri="{FF2B5EF4-FFF2-40B4-BE49-F238E27FC236}">
                  <a16:creationId xmlns:a16="http://schemas.microsoft.com/office/drawing/2014/main" id="{B02073D2-9629-65BA-8245-1B946C26A27D}"/>
                </a:ext>
              </a:extLst>
            </p:cNvPr>
            <p:cNvSpPr/>
            <p:nvPr/>
          </p:nvSpPr>
          <p:spPr>
            <a:xfrm>
              <a:off x="6188447" y="3272736"/>
              <a:ext cx="1001864" cy="786835"/>
            </a:xfrm>
            <a:prstGeom prst="rect">
              <a:avLst/>
            </a:prstGeom>
          </p:spPr>
          <p:txBody>
            <a:bodyPr anchor="ctr"/>
            <a:lstStyle/>
            <a:p>
              <a:pPr lvl="0" algn="ctr"/>
              <a:r>
                <a:rPr lang="en-US" sz="900">
                  <a:latin typeface="Arial" panose="020B0604020202020204" pitchFamily="34" charset="0"/>
                  <a:cs typeface="Arial" panose="020B0604020202020204" pitchFamily="34" charset="0"/>
                </a:rPr>
                <a:t>2% POS PT Attachment</a:t>
              </a:r>
            </a:p>
          </p:txBody>
        </p:sp>
      </p:grpSp>
      <p:grpSp>
        <p:nvGrpSpPr>
          <p:cNvPr id="3" name="Group 2">
            <a:extLst>
              <a:ext uri="{FF2B5EF4-FFF2-40B4-BE49-F238E27FC236}">
                <a16:creationId xmlns:a16="http://schemas.microsoft.com/office/drawing/2014/main" id="{C2ACEE61-5100-B0DE-020B-D23030A8E946}"/>
              </a:ext>
            </a:extLst>
          </p:cNvPr>
          <p:cNvGrpSpPr/>
          <p:nvPr/>
        </p:nvGrpSpPr>
        <p:grpSpPr>
          <a:xfrm>
            <a:off x="4736502" y="2474401"/>
            <a:ext cx="2428489" cy="1134666"/>
            <a:chOff x="3612263" y="2013219"/>
            <a:chExt cx="2428489" cy="1134666"/>
          </a:xfrm>
        </p:grpSpPr>
        <p:sp>
          <p:nvSpPr>
            <p:cNvPr id="48" name="Rounded Rectangle 47">
              <a:extLst>
                <a:ext uri="{FF2B5EF4-FFF2-40B4-BE49-F238E27FC236}">
                  <a16:creationId xmlns:a16="http://schemas.microsoft.com/office/drawing/2014/main" id="{32E4F05B-D55F-8FD7-B5B7-B080A9837627}"/>
                </a:ext>
              </a:extLst>
            </p:cNvPr>
            <p:cNvSpPr/>
            <p:nvPr/>
          </p:nvSpPr>
          <p:spPr>
            <a:xfrm>
              <a:off x="5038888" y="2013219"/>
              <a:ext cx="1001864" cy="1134666"/>
            </a:xfrm>
            <a:prstGeom prst="roundRect">
              <a:avLst>
                <a:gd name="adj" fmla="val 11298"/>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7731EC09-04AA-54F3-D877-A1DB70F47719}"/>
                </a:ext>
              </a:extLst>
            </p:cNvPr>
            <p:cNvSpPr/>
            <p:nvPr/>
          </p:nvSpPr>
          <p:spPr>
            <a:xfrm>
              <a:off x="3612263" y="2206868"/>
              <a:ext cx="1001864" cy="786835"/>
            </a:xfrm>
            <a:prstGeom prst="rect">
              <a:avLst/>
            </a:prstGeom>
          </p:spPr>
          <p:txBody>
            <a:bodyPr anchor="ctr"/>
            <a:lstStyle/>
            <a:p>
              <a:pPr lvl="0" algn="ctr"/>
              <a:r>
                <a:rPr lang="en-US" sz="900">
                  <a:latin typeface="Arial" panose="020B0604020202020204" pitchFamily="34" charset="0"/>
                  <a:cs typeface="Arial" panose="020B0604020202020204" pitchFamily="34" charset="0"/>
                </a:rPr>
                <a:t>20% CPTS Closed</a:t>
              </a:r>
            </a:p>
          </p:txBody>
        </p:sp>
      </p:grpSp>
      <p:sp>
        <p:nvSpPr>
          <p:cNvPr id="23" name="TextBox 22">
            <a:extLst>
              <a:ext uri="{FF2B5EF4-FFF2-40B4-BE49-F238E27FC236}">
                <a16:creationId xmlns:a16="http://schemas.microsoft.com/office/drawing/2014/main" id="{B3A11441-871A-76A9-05E1-D19ADDB2CAF3}"/>
              </a:ext>
            </a:extLst>
          </p:cNvPr>
          <p:cNvSpPr txBox="1"/>
          <p:nvPr/>
        </p:nvSpPr>
        <p:spPr>
          <a:xfrm>
            <a:off x="879400" y="898701"/>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MEMBERS</a:t>
            </a:r>
          </a:p>
        </p:txBody>
      </p:sp>
      <p:grpSp>
        <p:nvGrpSpPr>
          <p:cNvPr id="5" name="Group 4">
            <a:extLst>
              <a:ext uri="{FF2B5EF4-FFF2-40B4-BE49-F238E27FC236}">
                <a16:creationId xmlns:a16="http://schemas.microsoft.com/office/drawing/2014/main" id="{5396DD13-DA17-0E84-5264-E5B4D0FDFCA7}"/>
              </a:ext>
            </a:extLst>
          </p:cNvPr>
          <p:cNvGrpSpPr/>
          <p:nvPr/>
        </p:nvGrpSpPr>
        <p:grpSpPr>
          <a:xfrm>
            <a:off x="8348871" y="4344849"/>
            <a:ext cx="795129" cy="798651"/>
            <a:chOff x="8348871" y="4344849"/>
            <a:chExt cx="795129" cy="798651"/>
          </a:xfrm>
        </p:grpSpPr>
        <p:sp>
          <p:nvSpPr>
            <p:cNvPr id="11" name="Rectangle 10">
              <a:extLst>
                <a:ext uri="{FF2B5EF4-FFF2-40B4-BE49-F238E27FC236}">
                  <a16:creationId xmlns:a16="http://schemas.microsoft.com/office/drawing/2014/main" id="{C4073D90-FB87-3F45-0035-01A9A8C4974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Logo&#10;&#10;Description automatically generated">
              <a:extLst>
                <a:ext uri="{FF2B5EF4-FFF2-40B4-BE49-F238E27FC236}">
                  <a16:creationId xmlns:a16="http://schemas.microsoft.com/office/drawing/2014/main" id="{B2F3848F-E9DE-1DF1-CF8A-4835B35DC50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0" name="Rectangle 19">
            <a:extLst>
              <a:ext uri="{FF2B5EF4-FFF2-40B4-BE49-F238E27FC236}">
                <a16:creationId xmlns:a16="http://schemas.microsoft.com/office/drawing/2014/main" id="{0A0BA692-E0B7-03AC-77AE-FF1A9B709DF5}"/>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91D64C64-FD96-58F7-6C3A-68EA62633B1F}"/>
              </a:ext>
            </a:extLst>
          </p:cNvPr>
          <p:cNvSpPr txBox="1"/>
          <p:nvPr/>
        </p:nvSpPr>
        <p:spPr>
          <a:xfrm>
            <a:off x="879400" y="1333055"/>
            <a:ext cx="7559305" cy="600164"/>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Our member engagement is the key to a successful fitness program. There is no one focus that will drive our business to success. Recognizing all the components and setting standards of achievement will allow us to support our members and build our fitness brand.  </a:t>
            </a:r>
            <a:endParaRPr lang="en-US" sz="1100" u="none" strike="noStrike">
              <a:effectLst/>
              <a:latin typeface="Arial" panose="020B0604020202020204" pitchFamily="34" charset="0"/>
              <a:cs typeface="Arial" panose="020B0604020202020204" pitchFamily="34" charset="0"/>
            </a:endParaRPr>
          </a:p>
        </p:txBody>
      </p:sp>
      <p:grpSp>
        <p:nvGrpSpPr>
          <p:cNvPr id="22" name="Group 21">
            <a:extLst>
              <a:ext uri="{FF2B5EF4-FFF2-40B4-BE49-F238E27FC236}">
                <a16:creationId xmlns:a16="http://schemas.microsoft.com/office/drawing/2014/main" id="{6B0C0622-0661-E419-1F62-32596C3D65B9}"/>
              </a:ext>
            </a:extLst>
          </p:cNvPr>
          <p:cNvGrpSpPr/>
          <p:nvPr/>
        </p:nvGrpSpPr>
        <p:grpSpPr>
          <a:xfrm>
            <a:off x="7546142" y="2474401"/>
            <a:ext cx="1001866" cy="1134666"/>
            <a:chOff x="1266277" y="3086769"/>
            <a:chExt cx="1001866" cy="1134666"/>
          </a:xfrm>
        </p:grpSpPr>
        <p:sp>
          <p:nvSpPr>
            <p:cNvPr id="24" name="Rounded Rectangle 14">
              <a:extLst>
                <a:ext uri="{FF2B5EF4-FFF2-40B4-BE49-F238E27FC236}">
                  <a16:creationId xmlns:a16="http://schemas.microsoft.com/office/drawing/2014/main" id="{5D20222B-0B37-D1C8-9DE2-E66157C5D123}"/>
                </a:ext>
              </a:extLst>
            </p:cNvPr>
            <p:cNvSpPr/>
            <p:nvPr/>
          </p:nvSpPr>
          <p:spPr>
            <a:xfrm>
              <a:off x="1266279" y="3086769"/>
              <a:ext cx="100186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6" name="Rectangle 35">
              <a:extLst>
                <a:ext uri="{FF2B5EF4-FFF2-40B4-BE49-F238E27FC236}">
                  <a16:creationId xmlns:a16="http://schemas.microsoft.com/office/drawing/2014/main" id="{115BBDA3-7044-3FC3-458F-42B430F773BF}"/>
                </a:ext>
              </a:extLst>
            </p:cNvPr>
            <p:cNvSpPr/>
            <p:nvPr/>
          </p:nvSpPr>
          <p:spPr>
            <a:xfrm>
              <a:off x="1266277" y="3329820"/>
              <a:ext cx="997967" cy="687373"/>
            </a:xfrm>
            <a:prstGeom prst="rect">
              <a:avLst/>
            </a:prstGeom>
          </p:spPr>
          <p:txBody>
            <a:bodyPr anchor="ctr"/>
            <a:lstStyle/>
            <a:p>
              <a:pPr lvl="0" algn="ctr"/>
              <a:r>
                <a:rPr lang="en-US" sz="900">
                  <a:latin typeface="Arial" panose="020B0604020202020204" pitchFamily="34" charset="0"/>
                  <a:cs typeface="Arial" panose="020B0604020202020204" pitchFamily="34" charset="0"/>
                </a:rPr>
                <a:t>100% TCR</a:t>
              </a:r>
            </a:p>
          </p:txBody>
        </p:sp>
      </p:grpSp>
      <p:sp>
        <p:nvSpPr>
          <p:cNvPr id="41" name="Plus Sign 40">
            <a:extLst>
              <a:ext uri="{FF2B5EF4-FFF2-40B4-BE49-F238E27FC236}">
                <a16:creationId xmlns:a16="http://schemas.microsoft.com/office/drawing/2014/main" id="{E2EDC33B-C491-C190-EFA9-CF3603AECD48}"/>
              </a:ext>
            </a:extLst>
          </p:cNvPr>
          <p:cNvSpPr/>
          <p:nvPr/>
        </p:nvSpPr>
        <p:spPr>
          <a:xfrm>
            <a:off x="1570266" y="2911009"/>
            <a:ext cx="232475" cy="222637"/>
          </a:xfrm>
          <a:prstGeom prst="mathPlus">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Plus Sign 52">
            <a:extLst>
              <a:ext uri="{FF2B5EF4-FFF2-40B4-BE49-F238E27FC236}">
                <a16:creationId xmlns:a16="http://schemas.microsoft.com/office/drawing/2014/main" id="{6E09850F-CDFB-E04C-7055-95FF72DFBAC8}"/>
              </a:ext>
            </a:extLst>
          </p:cNvPr>
          <p:cNvSpPr/>
          <p:nvPr/>
        </p:nvSpPr>
        <p:spPr>
          <a:xfrm>
            <a:off x="4428764" y="2911006"/>
            <a:ext cx="232475" cy="222637"/>
          </a:xfrm>
          <a:prstGeom prst="mathPlus">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Plus Sign 54">
            <a:extLst>
              <a:ext uri="{FF2B5EF4-FFF2-40B4-BE49-F238E27FC236}">
                <a16:creationId xmlns:a16="http://schemas.microsoft.com/office/drawing/2014/main" id="{75F2227A-4A4F-C53A-9946-2E5072D705D0}"/>
              </a:ext>
            </a:extLst>
          </p:cNvPr>
          <p:cNvSpPr/>
          <p:nvPr/>
        </p:nvSpPr>
        <p:spPr>
          <a:xfrm>
            <a:off x="5829992" y="2911007"/>
            <a:ext cx="232475" cy="222637"/>
          </a:xfrm>
          <a:prstGeom prst="mathPlus">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Plus Sign 55">
            <a:extLst>
              <a:ext uri="{FF2B5EF4-FFF2-40B4-BE49-F238E27FC236}">
                <a16:creationId xmlns:a16="http://schemas.microsoft.com/office/drawing/2014/main" id="{76629FD7-A2E0-E1F0-C190-B971116C2308}"/>
              </a:ext>
            </a:extLst>
          </p:cNvPr>
          <p:cNvSpPr/>
          <p:nvPr/>
        </p:nvSpPr>
        <p:spPr>
          <a:xfrm>
            <a:off x="3016317" y="2911009"/>
            <a:ext cx="232475" cy="222637"/>
          </a:xfrm>
          <a:prstGeom prst="mathPlus">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Equals 56">
            <a:extLst>
              <a:ext uri="{FF2B5EF4-FFF2-40B4-BE49-F238E27FC236}">
                <a16:creationId xmlns:a16="http://schemas.microsoft.com/office/drawing/2014/main" id="{E154BF3B-4E95-983C-3468-9BD48B9AB75F}"/>
              </a:ext>
            </a:extLst>
          </p:cNvPr>
          <p:cNvSpPr/>
          <p:nvPr/>
        </p:nvSpPr>
        <p:spPr>
          <a:xfrm>
            <a:off x="7196949" y="2890590"/>
            <a:ext cx="331947" cy="243054"/>
          </a:xfrm>
          <a:prstGeom prst="mathEqual">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CA1BE4A5-777A-8A4C-E21B-FA93976D05BC}"/>
              </a:ext>
            </a:extLst>
          </p:cNvPr>
          <p:cNvSpPr txBox="1"/>
          <p:nvPr/>
        </p:nvSpPr>
        <p:spPr>
          <a:xfrm>
            <a:off x="3965509" y="3807433"/>
            <a:ext cx="1360771" cy="307777"/>
          </a:xfrm>
          <a:prstGeom prst="rect">
            <a:avLst/>
          </a:prstGeom>
          <a:noFill/>
        </p:spPr>
        <p:txBody>
          <a:bodyPr wrap="square" lIns="91440" tIns="45720" rIns="91440" bIns="45720" rtlCol="0" anchor="t">
            <a:spAutoFit/>
          </a:bodyPr>
          <a:lstStyle/>
          <a:p>
            <a:pPr>
              <a:spcAft>
                <a:spcPts val="450"/>
              </a:spcAft>
              <a:buSzPct val="100000"/>
            </a:pPr>
            <a:r>
              <a:rPr lang="en-US" sz="1400" b="1">
                <a:latin typeface="Arial" panose="020B0604020202020204" pitchFamily="34" charset="0"/>
                <a:cs typeface="Arial" panose="020B0604020202020204" pitchFamily="34" charset="0"/>
              </a:rPr>
              <a:t>OUTCOME </a:t>
            </a:r>
          </a:p>
        </p:txBody>
      </p:sp>
      <p:sp>
        <p:nvSpPr>
          <p:cNvPr id="6" name="TextBox 5">
            <a:extLst>
              <a:ext uri="{FF2B5EF4-FFF2-40B4-BE49-F238E27FC236}">
                <a16:creationId xmlns:a16="http://schemas.microsoft.com/office/drawing/2014/main" id="{F2B72BBA-CE17-F593-02C5-5DC5D4F6F8B2}"/>
              </a:ext>
            </a:extLst>
          </p:cNvPr>
          <p:cNvSpPr txBox="1"/>
          <p:nvPr/>
        </p:nvSpPr>
        <p:spPr>
          <a:xfrm>
            <a:off x="1406184" y="4074383"/>
            <a:ext cx="6744156" cy="461665"/>
          </a:xfrm>
          <a:prstGeom prst="rect">
            <a:avLst/>
          </a:prstGeom>
          <a:noFill/>
        </p:spPr>
        <p:txBody>
          <a:bodyPr wrap="square">
            <a:spAutoFit/>
          </a:bodyPr>
          <a:lstStyle/>
          <a:p>
            <a:r>
              <a:rPr lang="en-US" sz="2400" b="1">
                <a:solidFill>
                  <a:srgbClr val="FFE600"/>
                </a:solidFill>
                <a:latin typeface="Arial" panose="020B0604020202020204" pitchFamily="34" charset="0"/>
                <a:cs typeface="Arial" panose="020B0604020202020204" pitchFamily="34" charset="0"/>
              </a:rPr>
              <a:t>400 TRAINERS SERVICING 4000 CLIENTS </a:t>
            </a:r>
          </a:p>
        </p:txBody>
      </p:sp>
    </p:spTree>
    <p:extLst>
      <p:ext uri="{BB962C8B-B14F-4D97-AF65-F5344CB8AC3E}">
        <p14:creationId xmlns:p14="http://schemas.microsoft.com/office/powerpoint/2010/main" val="2304377746"/>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2EDCB2-4E5B-FEED-03D7-99B2A1A0867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825EA38-62F2-8465-26C4-5C79891FA509}"/>
              </a:ext>
            </a:extLst>
          </p:cNvPr>
          <p:cNvSpPr/>
          <p:nvPr/>
        </p:nvSpPr>
        <p:spPr>
          <a:xfrm>
            <a:off x="0" y="-75730"/>
            <a:ext cx="9144000" cy="52192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9E518FC-9E14-3FC1-ACEE-04CE32F69D82}"/>
              </a:ext>
            </a:extLst>
          </p:cNvPr>
          <p:cNvSpPr txBox="1"/>
          <p:nvPr/>
        </p:nvSpPr>
        <p:spPr>
          <a:xfrm>
            <a:off x="646725" y="2248584"/>
            <a:ext cx="7850550" cy="1200329"/>
          </a:xfrm>
          <a:prstGeom prst="rect">
            <a:avLst/>
          </a:prstGeom>
          <a:noFill/>
        </p:spPr>
        <p:txBody>
          <a:bodyPr wrap="square" rtlCol="0">
            <a:spAutoFit/>
          </a:bodyPr>
          <a:lstStyle/>
          <a:p>
            <a:pPr algn="ctr"/>
            <a:r>
              <a:rPr lang="en-US" sz="3600" b="1">
                <a:solidFill>
                  <a:schemeClr val="bg1"/>
                </a:solidFill>
                <a:latin typeface="Arial Black" panose="020B0604020202020204" pitchFamily="34" charset="0"/>
                <a:cs typeface="Arial Black" panose="020B0604020202020204" pitchFamily="34" charset="0"/>
              </a:rPr>
              <a:t> OUR PRODUCT</a:t>
            </a:r>
            <a:endParaRPr lang="en-US" sz="3600" b="1">
              <a:solidFill>
                <a:schemeClr val="bg1"/>
              </a:solidFill>
              <a:latin typeface="Arial" panose="020B0604020202020204" pitchFamily="34" charset="0"/>
              <a:cs typeface="Arial" panose="020B0604020202020204" pitchFamily="34" charset="0"/>
            </a:endParaRPr>
          </a:p>
          <a:p>
            <a:pPr algn="ctr"/>
            <a:endParaRPr lang="en-US" sz="3600" b="1">
              <a:solidFill>
                <a:schemeClr val="bg1"/>
              </a:solidFill>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EA479997-EBB0-F44A-DA6E-EAC52FB2089D}"/>
              </a:ext>
            </a:extLst>
          </p:cNvPr>
          <p:cNvSpPr txBox="1"/>
          <p:nvPr/>
        </p:nvSpPr>
        <p:spPr>
          <a:xfrm>
            <a:off x="3196354" y="-445062"/>
            <a:ext cx="184731" cy="369332"/>
          </a:xfrm>
          <a:prstGeom prst="rect">
            <a:avLst/>
          </a:prstGeom>
          <a:noFill/>
        </p:spPr>
        <p:txBody>
          <a:bodyPr wrap="none" rtlCol="0">
            <a:spAutoFit/>
          </a:bodyPr>
          <a:lstStyle/>
          <a:p>
            <a:endParaRPr lang="en-US"/>
          </a:p>
        </p:txBody>
      </p:sp>
      <p:pic>
        <p:nvPicPr>
          <p:cNvPr id="2" name="Picture 1" descr="Logo&#10;&#10;Description automatically generated">
            <a:extLst>
              <a:ext uri="{FF2B5EF4-FFF2-40B4-BE49-F238E27FC236}">
                <a16:creationId xmlns:a16="http://schemas.microsoft.com/office/drawing/2014/main" id="{15234110-E18F-FC3C-1E55-24DCB56D3652}"/>
              </a:ext>
            </a:extLst>
          </p:cNvPr>
          <p:cNvPicPr>
            <a:picLocks noChangeAspect="1"/>
          </p:cNvPicPr>
          <p:nvPr/>
        </p:nvPicPr>
        <p:blipFill>
          <a:blip r:embed="rId2"/>
          <a:stretch>
            <a:fillRect/>
          </a:stretch>
        </p:blipFill>
        <p:spPr>
          <a:xfrm>
            <a:off x="8392078" y="4419404"/>
            <a:ext cx="530669" cy="530669"/>
          </a:xfrm>
          <a:prstGeom prst="rect">
            <a:avLst/>
          </a:prstGeom>
        </p:spPr>
      </p:pic>
      <p:sp>
        <p:nvSpPr>
          <p:cNvPr id="4" name="TextBox 3">
            <a:extLst>
              <a:ext uri="{FF2B5EF4-FFF2-40B4-BE49-F238E27FC236}">
                <a16:creationId xmlns:a16="http://schemas.microsoft.com/office/drawing/2014/main" id="{04081F8B-19CA-75B4-3EED-3D7FEE00D035}"/>
              </a:ext>
            </a:extLst>
          </p:cNvPr>
          <p:cNvSpPr txBox="1"/>
          <p:nvPr/>
        </p:nvSpPr>
        <p:spPr>
          <a:xfrm>
            <a:off x="2208969" y="2744282"/>
            <a:ext cx="3536927" cy="1754326"/>
          </a:xfrm>
          <a:prstGeom prst="rect">
            <a:avLst/>
          </a:prstGeom>
          <a:noFill/>
        </p:spPr>
        <p:txBody>
          <a:bodyPr wrap="square" rtlCol="0">
            <a:spAutoFit/>
          </a:bodyPr>
          <a:lstStyle/>
          <a:p>
            <a:pPr algn="ctr"/>
            <a:r>
              <a:rPr lang="en-US" sz="3600">
                <a:solidFill>
                  <a:srgbClr val="FFE600"/>
                </a:solidFill>
                <a:latin typeface="Arial" panose="020B0604020202020204" pitchFamily="34" charset="0"/>
                <a:cs typeface="Arial" panose="020B0604020202020204" pitchFamily="34" charset="0"/>
              </a:rPr>
              <a:t>^</a:t>
            </a:r>
            <a:r>
              <a:rPr lang="en-US" sz="3600" b="1">
                <a:solidFill>
                  <a:schemeClr val="bg1"/>
                </a:solidFill>
                <a:latin typeface="Arial" panose="020B0604020202020204" pitchFamily="34" charset="0"/>
                <a:cs typeface="Arial" panose="020B0604020202020204" pitchFamily="34" charset="0"/>
              </a:rPr>
              <a:t> </a:t>
            </a:r>
          </a:p>
          <a:p>
            <a:pPr algn="ctr"/>
            <a:r>
              <a:rPr lang="en-US" sz="3600">
                <a:solidFill>
                  <a:srgbClr val="FFE600"/>
                </a:solidFill>
                <a:latin typeface="Arial" panose="020B0604020202020204" pitchFamily="34" charset="0"/>
                <a:cs typeface="Arial" panose="020B0604020202020204" pitchFamily="34" charset="0"/>
              </a:rPr>
              <a:t>FITNESS</a:t>
            </a:r>
          </a:p>
          <a:p>
            <a:pPr algn="ctr"/>
            <a:endParaRPr lang="en-US" sz="3600" b="1">
              <a:solidFill>
                <a:schemeClr val="bg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711833950"/>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594360" y="1647502"/>
            <a:ext cx="4190999" cy="2808461"/>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endParaRPr lang="en-US" sz="1100" b="1">
              <a:latin typeface="Arial" panose="020B0604020202020204" pitchFamily="34" charset="0"/>
              <a:cs typeface="Arial" panose="020B0604020202020204" pitchFamily="34" charset="0"/>
            </a:endParaRPr>
          </a:p>
          <a:p>
            <a:pPr marL="137160" algn="l">
              <a:spcBef>
                <a:spcPts val="0"/>
              </a:spcBef>
              <a:spcAft>
                <a:spcPts val="800"/>
              </a:spcAft>
              <a:buSzPct val="100000"/>
            </a:pPr>
            <a:r>
              <a:rPr sz="1100" b="1" i="0">
                <a:latin typeface="Arial" panose="020B0604020202020204" pitchFamily="34" charset="0"/>
                <a:cs typeface="Arial" panose="020B0604020202020204" pitchFamily="34" charset="0"/>
              </a:rPr>
              <a:t>Empowering Trainers:</a:t>
            </a:r>
            <a:endParaRPr lang="en-US" sz="1100" b="1" i="0">
              <a:latin typeface="Arial" panose="020B0604020202020204" pitchFamily="34" charset="0"/>
              <a:cs typeface="Arial" panose="020B0604020202020204" pitchFamily="34" charset="0"/>
            </a:endParaRPr>
          </a:p>
          <a:p>
            <a:pPr marL="137160" algn="l">
              <a:spcBef>
                <a:spcPts val="0"/>
              </a:spcBef>
              <a:spcAft>
                <a:spcPts val="800"/>
              </a:spcAft>
              <a:buSzPct val="100000"/>
            </a:pPr>
            <a:r>
              <a:rPr sz="1100" b="0" i="0">
                <a:latin typeface="Arial" panose="020B0604020202020204" pitchFamily="34" charset="0"/>
                <a:cs typeface="Arial" panose="020B0604020202020204" pitchFamily="34" charset="0"/>
              </a:rPr>
              <a:t> Equip every trainer with the tools and knowledge to confidently deliver the GP3 client experience.</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Three-Phase System:</a:t>
            </a:r>
            <a:endParaRPr lang="en-US" sz="1100" b="1" i="0">
              <a:latin typeface="Arial" panose="020B0604020202020204" pitchFamily="34" charset="0"/>
              <a:cs typeface="Arial" panose="020B0604020202020204" pitchFamily="34" charset="0"/>
            </a:endParaRPr>
          </a:p>
          <a:p>
            <a:pPr marL="137160" lvl="1" algn="l">
              <a:spcBef>
                <a:spcPts val="1200"/>
              </a:spcBef>
              <a:spcAft>
                <a:spcPts val="0"/>
              </a:spcAft>
              <a:buSzPct val="100000"/>
            </a:pPr>
            <a:r>
              <a:rPr sz="1100" b="0" i="0">
                <a:latin typeface="Arial" panose="020B0604020202020204" pitchFamily="34" charset="0"/>
                <a:cs typeface="Arial" panose="020B0604020202020204" pitchFamily="34" charset="0"/>
              </a:rPr>
              <a:t> Guide clients through Path, Program, and Progress—each tailored for strategic development and performance tracking.</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Client-Centered Philosophy:</a:t>
            </a:r>
            <a:endParaRPr lang="en-US" sz="1100" b="1" i="0">
              <a:latin typeface="Arial" panose="020B0604020202020204" pitchFamily="34" charset="0"/>
              <a:cs typeface="Arial" panose="020B0604020202020204" pitchFamily="34" charset="0"/>
            </a:endParaRPr>
          </a:p>
          <a:p>
            <a:pPr marL="137160" lvl="1" algn="l">
              <a:spcBef>
                <a:spcPts val="1200"/>
              </a:spcBef>
              <a:spcAft>
                <a:spcPts val="0"/>
              </a:spcAft>
              <a:buSzPct val="100000"/>
            </a:pPr>
            <a:r>
              <a:rPr sz="1100" b="0" i="0">
                <a:latin typeface="Arial" panose="020B0604020202020204" pitchFamily="34" charset="0"/>
                <a:cs typeface="Arial" panose="020B0604020202020204" pitchFamily="34" charset="0"/>
              </a:rPr>
              <a:t> Focus on personalized, professional, and proven results from assessment to ongoing evaluation.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572000" y="1469928"/>
            <a:ext cx="4190999" cy="2362200"/>
          </a:xfrm>
          <a:prstGeom prst="rect">
            <a:avLst/>
          </a:prstGeom>
          <a:noFill/>
          <a:ln>
            <a:noFill/>
          </a:ln>
        </p:spPr>
        <p:txBody>
          <a:bodyPr wrap="square" lIns="0" tIns="0" rIns="0" bIns="0" anchor="t">
            <a:spAutoFit/>
          </a:bodyPr>
          <a:lstStyle/>
          <a:p>
            <a:pPr algn="l"/>
            <a:endParaRPr/>
          </a:p>
        </p:txBody>
      </p:sp>
      <p:pic>
        <p:nvPicPr>
          <p:cNvPr id="12" name="Picture 11" descr="Group of black kettlebells"/>
          <p:cNvPicPr>
            <a:picLocks noChangeAspect="1"/>
          </p:cNvPicPr>
          <p:nvPr/>
        </p:nvPicPr>
        <p:blipFill>
          <a:blip r:embed="rId3"/>
          <a:srcRect/>
          <a:stretch/>
        </p:blipFill>
        <p:spPr>
          <a:xfrm>
            <a:off x="5155755" y="1562359"/>
            <a:ext cx="3538019"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98568CB2-8941-5912-22BB-20E692DB054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BCE37AC7-E313-8F08-A361-10F5370688C0}"/>
              </a:ext>
            </a:extLst>
          </p:cNvPr>
          <p:cNvGrpSpPr/>
          <p:nvPr/>
        </p:nvGrpSpPr>
        <p:grpSpPr>
          <a:xfrm>
            <a:off x="8348871" y="4344849"/>
            <a:ext cx="795129" cy="798651"/>
            <a:chOff x="8348871" y="4344849"/>
            <a:chExt cx="795129" cy="798651"/>
          </a:xfrm>
        </p:grpSpPr>
        <p:sp>
          <p:nvSpPr>
            <p:cNvPr id="16" name="Rectangle 15">
              <a:extLst>
                <a:ext uri="{FF2B5EF4-FFF2-40B4-BE49-F238E27FC236}">
                  <a16:creationId xmlns:a16="http://schemas.microsoft.com/office/drawing/2014/main" id="{DC80F688-CA23-57F6-424A-26D4E10A9A4A}"/>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10;&#10;Description automatically generated">
              <a:extLst>
                <a:ext uri="{FF2B5EF4-FFF2-40B4-BE49-F238E27FC236}">
                  <a16:creationId xmlns:a16="http://schemas.microsoft.com/office/drawing/2014/main" id="{C3E3C15E-305B-B937-0A1E-2340F186287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0" name="TextBox 19">
            <a:extLst>
              <a:ext uri="{FF2B5EF4-FFF2-40B4-BE49-F238E27FC236}">
                <a16:creationId xmlns:a16="http://schemas.microsoft.com/office/drawing/2014/main" id="{983036E1-7E69-1468-33B8-0B54214F911B}"/>
              </a:ext>
            </a:extLst>
          </p:cNvPr>
          <p:cNvSpPr txBox="1"/>
          <p:nvPr/>
        </p:nvSpPr>
        <p:spPr>
          <a:xfrm>
            <a:off x="704515" y="843407"/>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GP3 INTRO</a:t>
            </a:r>
          </a:p>
        </p:txBody>
      </p:sp>
      <p:sp>
        <p:nvSpPr>
          <p:cNvPr id="23" name="Subtitle 3">
            <a:extLst>
              <a:ext uri="{FF2B5EF4-FFF2-40B4-BE49-F238E27FC236}">
                <a16:creationId xmlns:a16="http://schemas.microsoft.com/office/drawing/2014/main" id="{D0AAF851-A304-7F5F-9EDE-AEEF888A1173}"/>
              </a:ext>
            </a:extLst>
          </p:cNvPr>
          <p:cNvSpPr>
            <a:spLocks noGrp="1"/>
          </p:cNvSpPr>
          <p:nvPr>
            <p:ph type="subTitle" idx="13"/>
          </p:nvPr>
        </p:nvSpPr>
        <p:spPr>
          <a:xfrm>
            <a:off x="731521" y="1383806"/>
            <a:ext cx="3614643" cy="481810"/>
          </a:xfrm>
        </p:spPr>
        <p:txBody>
          <a:bodyPr>
            <a:normAutofit/>
          </a:bodyPr>
          <a:lstStyle/>
          <a:p>
            <a:r>
              <a:rPr sz="1400" b="1">
                <a:latin typeface="Arial" panose="020B0604020202020204" pitchFamily="34" charset="0"/>
                <a:cs typeface="Arial" panose="020B0604020202020204" pitchFamily="34" charset="0"/>
              </a:rPr>
              <a:t>Purpose and System Phases Overview</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8E39C0-9D01-2BC5-C91F-97D8E0EF9F24}"/>
            </a:ext>
          </a:extLst>
        </p:cNvPr>
        <p:cNvGrpSpPr/>
        <p:nvPr/>
      </p:nvGrpSpPr>
      <p:grpSpPr>
        <a:xfrm>
          <a:off x="0" y="0"/>
          <a:ext cx="0" cy="0"/>
          <a:chOff x="0" y="0"/>
          <a:chExt cx="0" cy="0"/>
        </a:xfrm>
      </p:grpSpPr>
      <p:sp>
        <p:nvSpPr>
          <p:cNvPr id="17" name="Title 1">
            <a:extLst>
              <a:ext uri="{FF2B5EF4-FFF2-40B4-BE49-F238E27FC236}">
                <a16:creationId xmlns:a16="http://schemas.microsoft.com/office/drawing/2014/main" id="{F6E18E58-F64F-8737-959B-968B7F270130}"/>
              </a:ext>
            </a:extLst>
          </p:cNvPr>
          <p:cNvSpPr>
            <a:spLocks noGrp="1"/>
          </p:cNvSpPr>
          <p:nvPr>
            <p:ph type="ctrTitle"/>
          </p:nvPr>
        </p:nvSpPr>
        <p:spPr>
          <a:xfrm>
            <a:off x="1457876" y="798995"/>
            <a:ext cx="6228243" cy="498735"/>
          </a:xfrm>
        </p:spPr>
        <p:txBody>
          <a:bodyPr anchor="b">
            <a:noAutofit/>
          </a:bodyPr>
          <a:lstStyle/>
          <a:p>
            <a:pPr>
              <a:lnSpc>
                <a:spcPct val="100000"/>
              </a:lnSpc>
            </a:pPr>
            <a:r>
              <a:rPr lang="en-US" sz="2700">
                <a:solidFill>
                  <a:srgbClr val="FFD600"/>
                </a:solidFill>
              </a:rPr>
              <a:t>PERSONAL PERFORMANCE PROCESS</a:t>
            </a:r>
          </a:p>
        </p:txBody>
      </p:sp>
      <p:sp>
        <p:nvSpPr>
          <p:cNvPr id="7" name="Rectangle 6">
            <a:extLst>
              <a:ext uri="{FF2B5EF4-FFF2-40B4-BE49-F238E27FC236}">
                <a16:creationId xmlns:a16="http://schemas.microsoft.com/office/drawing/2014/main" id="{3EBC1E33-EE8E-1409-4684-F24955FA3C9D}"/>
              </a:ext>
            </a:extLst>
          </p:cNvPr>
          <p:cNvSpPr/>
          <p:nvPr/>
        </p:nvSpPr>
        <p:spPr>
          <a:xfrm>
            <a:off x="335074" y="1553985"/>
            <a:ext cx="2732804" cy="72043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tx1"/>
                </a:solidFill>
                <a:latin typeface="Calibri" panose="020F0502020204030204" pitchFamily="34" charset="0"/>
                <a:cs typeface="Calibri" panose="020F0502020204030204" pitchFamily="34" charset="0"/>
              </a:rPr>
              <a:t>1 </a:t>
            </a:r>
          </a:p>
          <a:p>
            <a:pPr algn="ctr"/>
            <a:r>
              <a:rPr lang="en-US" sz="1350" b="1">
                <a:solidFill>
                  <a:schemeClr val="tx1"/>
                </a:solidFill>
                <a:latin typeface="Calibri" panose="020F0502020204030204" pitchFamily="34" charset="0"/>
                <a:cs typeface="Calibri" panose="020F0502020204030204" pitchFamily="34" charset="0"/>
              </a:rPr>
              <a:t>PATH</a:t>
            </a:r>
          </a:p>
        </p:txBody>
      </p:sp>
      <p:sp>
        <p:nvSpPr>
          <p:cNvPr id="8" name="Rectangle 7">
            <a:extLst>
              <a:ext uri="{FF2B5EF4-FFF2-40B4-BE49-F238E27FC236}">
                <a16:creationId xmlns:a16="http://schemas.microsoft.com/office/drawing/2014/main" id="{5443BDCA-001F-396F-11EA-29C33E4C1C21}"/>
              </a:ext>
            </a:extLst>
          </p:cNvPr>
          <p:cNvSpPr/>
          <p:nvPr/>
        </p:nvSpPr>
        <p:spPr>
          <a:xfrm>
            <a:off x="3205598" y="1553986"/>
            <a:ext cx="2732804" cy="720429"/>
          </a:xfrm>
          <a:prstGeom prst="rect">
            <a:avLst/>
          </a:prstGeom>
          <a:solidFill>
            <a:schemeClr val="bg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tx1"/>
                </a:solidFill>
                <a:latin typeface="Calibri" panose="020F0502020204030204" pitchFamily="34" charset="0"/>
                <a:cs typeface="Calibri" panose="020F0502020204030204" pitchFamily="34" charset="0"/>
              </a:rPr>
              <a:t>2</a:t>
            </a:r>
          </a:p>
          <a:p>
            <a:pPr algn="ctr"/>
            <a:r>
              <a:rPr lang="en-US" sz="1350" b="1">
                <a:solidFill>
                  <a:schemeClr val="tx1"/>
                </a:solidFill>
                <a:latin typeface="Calibri" panose="020F0502020204030204" pitchFamily="34" charset="0"/>
                <a:cs typeface="Calibri" panose="020F0502020204030204" pitchFamily="34" charset="0"/>
              </a:rPr>
              <a:t>PROGRAM</a:t>
            </a:r>
          </a:p>
        </p:txBody>
      </p:sp>
      <p:sp>
        <p:nvSpPr>
          <p:cNvPr id="9" name="Rectangle 8">
            <a:extLst>
              <a:ext uri="{FF2B5EF4-FFF2-40B4-BE49-F238E27FC236}">
                <a16:creationId xmlns:a16="http://schemas.microsoft.com/office/drawing/2014/main" id="{1363D5D1-5A2D-CA1B-FB16-30C419AFB0C4}"/>
              </a:ext>
            </a:extLst>
          </p:cNvPr>
          <p:cNvSpPr/>
          <p:nvPr/>
        </p:nvSpPr>
        <p:spPr>
          <a:xfrm>
            <a:off x="6076123" y="1553986"/>
            <a:ext cx="2732804" cy="720428"/>
          </a:xfrm>
          <a:prstGeom prst="rect">
            <a:avLst/>
          </a:prstGeom>
          <a:solidFill>
            <a:schemeClr val="bg1"/>
          </a:solidFill>
          <a:ln w="127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700" b="1">
                <a:solidFill>
                  <a:schemeClr val="tx1"/>
                </a:solidFill>
                <a:latin typeface="Calibri" panose="020F0502020204030204" pitchFamily="34" charset="0"/>
                <a:cs typeface="Calibri" panose="020F0502020204030204" pitchFamily="34" charset="0"/>
              </a:rPr>
              <a:t>3 </a:t>
            </a:r>
          </a:p>
          <a:p>
            <a:pPr algn="ctr"/>
            <a:r>
              <a:rPr lang="en-US" sz="1350" b="1">
                <a:solidFill>
                  <a:schemeClr val="tx1"/>
                </a:solidFill>
                <a:latin typeface="Calibri" panose="020F0502020204030204" pitchFamily="34" charset="0"/>
                <a:cs typeface="Calibri" panose="020F0502020204030204" pitchFamily="34" charset="0"/>
              </a:rPr>
              <a:t>PROGRESS</a:t>
            </a:r>
          </a:p>
        </p:txBody>
      </p:sp>
      <p:sp>
        <p:nvSpPr>
          <p:cNvPr id="14" name="Subtitle 2">
            <a:extLst>
              <a:ext uri="{FF2B5EF4-FFF2-40B4-BE49-F238E27FC236}">
                <a16:creationId xmlns:a16="http://schemas.microsoft.com/office/drawing/2014/main" id="{0645F7A9-FD04-CA94-DA84-F167A546422A}"/>
              </a:ext>
            </a:extLst>
          </p:cNvPr>
          <p:cNvSpPr txBox="1">
            <a:spLocks/>
          </p:cNvSpPr>
          <p:nvPr/>
        </p:nvSpPr>
        <p:spPr>
          <a:xfrm>
            <a:off x="721895" y="2145953"/>
            <a:ext cx="2597422" cy="2341021"/>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500">
              <a:latin typeface="Calibri" panose="020F0502020204030204" pitchFamily="34" charset="0"/>
              <a:cs typeface="Calibri" panose="020F0502020204030204" pitchFamily="34" charset="0"/>
            </a:endParaRPr>
          </a:p>
          <a:p>
            <a:pPr algn="l"/>
            <a:r>
              <a:rPr lang="en-US" sz="1500" b="1">
                <a:latin typeface="Calibri"/>
                <a:ea typeface="Calibri"/>
                <a:cs typeface="Calibri"/>
              </a:rPr>
              <a:t>                  CPTS</a:t>
            </a:r>
            <a:endParaRPr lang="en-US" sz="1500" b="1">
              <a:latin typeface="Calibri" panose="020F0502020204030204" pitchFamily="34" charset="0"/>
              <a:ea typeface="Calibri"/>
              <a:cs typeface="Calibri" panose="020F0502020204030204" pitchFamily="34" charset="0"/>
            </a:endParaRPr>
          </a:p>
          <a:p>
            <a:pPr algn="l"/>
            <a:endParaRPr lang="en-US" sz="1500">
              <a:latin typeface="Calibri" panose="020F0502020204030204" pitchFamily="34" charset="0"/>
              <a:cs typeface="Calibri" panose="020F0502020204030204" pitchFamily="34" charset="0"/>
            </a:endParaRPr>
          </a:p>
          <a:p>
            <a:pPr algn="l"/>
            <a:r>
              <a:rPr lang="en-US" sz="1200">
                <a:latin typeface="Calibri"/>
                <a:ea typeface="Calibri"/>
                <a:cs typeface="Calibri"/>
              </a:rPr>
              <a:t>Composition Assessment</a:t>
            </a:r>
          </a:p>
          <a:p>
            <a:pPr algn="l"/>
            <a:r>
              <a:rPr lang="en-US" sz="1200">
                <a:latin typeface="Calibri"/>
                <a:ea typeface="Calibri"/>
                <a:cs typeface="Calibri"/>
              </a:rPr>
              <a:t>Movement Assessment</a:t>
            </a:r>
          </a:p>
          <a:p>
            <a:pPr algn="l"/>
            <a:r>
              <a:rPr lang="en-US" sz="1200">
                <a:latin typeface="Calibri"/>
                <a:ea typeface="Calibri"/>
                <a:cs typeface="Calibri"/>
              </a:rPr>
              <a:t>Program Recommendation</a:t>
            </a:r>
          </a:p>
          <a:p>
            <a:pPr algn="l"/>
            <a:r>
              <a:rPr lang="en-US" sz="1200">
                <a:latin typeface="Calibri"/>
                <a:ea typeface="Calibri"/>
                <a:cs typeface="Calibri"/>
              </a:rPr>
              <a:t>Program Demonstration</a:t>
            </a:r>
          </a:p>
        </p:txBody>
      </p:sp>
      <p:sp>
        <p:nvSpPr>
          <p:cNvPr id="24" name="Subtitle 2">
            <a:extLst>
              <a:ext uri="{FF2B5EF4-FFF2-40B4-BE49-F238E27FC236}">
                <a16:creationId xmlns:a16="http://schemas.microsoft.com/office/drawing/2014/main" id="{7A36A851-77A0-67D2-506B-49E2D3A4C622}"/>
              </a:ext>
            </a:extLst>
          </p:cNvPr>
          <p:cNvSpPr txBox="1">
            <a:spLocks/>
          </p:cNvSpPr>
          <p:nvPr/>
        </p:nvSpPr>
        <p:spPr>
          <a:xfrm>
            <a:off x="3335975" y="2242139"/>
            <a:ext cx="2597422" cy="2389026"/>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500">
              <a:latin typeface="Calibri" panose="020F0502020204030204" pitchFamily="34" charset="0"/>
              <a:cs typeface="Calibri" panose="020F0502020204030204" pitchFamily="34" charset="0"/>
            </a:endParaRPr>
          </a:p>
          <a:p>
            <a:r>
              <a:rPr lang="en-US" sz="1500" b="1">
                <a:latin typeface="Calibri" panose="020F0502020204030204" pitchFamily="34" charset="0"/>
                <a:cs typeface="Calibri" panose="020F0502020204030204" pitchFamily="34" charset="0"/>
              </a:rPr>
              <a:t>GROUP + PT</a:t>
            </a:r>
            <a:br>
              <a:rPr lang="en-US" sz="1500">
                <a:latin typeface="Calibri" panose="020F0502020204030204" pitchFamily="34" charset="0"/>
                <a:cs typeface="Calibri" panose="020F0502020204030204" pitchFamily="34" charset="0"/>
              </a:rPr>
            </a:br>
            <a:endParaRPr lang="en-US" sz="1500">
              <a:latin typeface="Calibri" panose="020F0502020204030204" pitchFamily="34" charset="0"/>
              <a:cs typeface="Calibri" panose="020F0502020204030204" pitchFamily="34" charset="0"/>
            </a:endParaRPr>
          </a:p>
          <a:p>
            <a:pPr algn="l"/>
            <a:r>
              <a:rPr lang="en-US" sz="1200">
                <a:latin typeface="Calibri" panose="020F0502020204030204" pitchFamily="34" charset="0"/>
                <a:cs typeface="Calibri" panose="020F0502020204030204" pitchFamily="34" charset="0"/>
              </a:rPr>
              <a:t>     Digital Platform</a:t>
            </a:r>
          </a:p>
          <a:p>
            <a:pPr algn="l"/>
            <a:r>
              <a:rPr lang="en-US" sz="1200">
                <a:latin typeface="Calibri" panose="020F0502020204030204" pitchFamily="34" charset="0"/>
                <a:cs typeface="Calibri" panose="020F0502020204030204" pitchFamily="34" charset="0"/>
              </a:rPr>
              <a:t>     Pre-Programmed Workout Library</a:t>
            </a:r>
          </a:p>
          <a:p>
            <a:pPr algn="l"/>
            <a:r>
              <a:rPr lang="en-US" sz="1200">
                <a:latin typeface="Calibri" panose="020F0502020204030204" pitchFamily="34" charset="0"/>
                <a:cs typeface="Calibri" panose="020F0502020204030204" pitchFamily="34" charset="0"/>
              </a:rPr>
              <a:t>     Uniform Fitness Offerings</a:t>
            </a:r>
          </a:p>
          <a:p>
            <a:pPr algn="l"/>
            <a:r>
              <a:rPr lang="en-US" sz="1200">
                <a:latin typeface="Calibri" panose="020F0502020204030204" pitchFamily="34" charset="0"/>
                <a:cs typeface="Calibri" panose="020F0502020204030204" pitchFamily="34" charset="0"/>
              </a:rPr>
              <a:t>     Clear Client Path</a:t>
            </a:r>
          </a:p>
          <a:p>
            <a:pPr marL="214313" indent="-214313" algn="l">
              <a:buFontTx/>
              <a:buChar char="-"/>
            </a:pPr>
            <a:endParaRPr lang="en-US" sz="900">
              <a:latin typeface="Calibri" panose="020F0502020204030204" pitchFamily="34" charset="0"/>
              <a:cs typeface="Calibri" panose="020F0502020204030204" pitchFamily="34" charset="0"/>
            </a:endParaRPr>
          </a:p>
          <a:p>
            <a:pPr marL="557213" lvl="1" indent="-214313" algn="l">
              <a:buFontTx/>
              <a:buChar char="-"/>
            </a:pPr>
            <a:endParaRPr lang="en-US" sz="900">
              <a:latin typeface="Calibri" panose="020F0502020204030204" pitchFamily="34" charset="0"/>
              <a:cs typeface="Calibri" panose="020F0502020204030204" pitchFamily="34" charset="0"/>
            </a:endParaRPr>
          </a:p>
        </p:txBody>
      </p:sp>
      <p:sp>
        <p:nvSpPr>
          <p:cNvPr id="25" name="Subtitle 2">
            <a:extLst>
              <a:ext uri="{FF2B5EF4-FFF2-40B4-BE49-F238E27FC236}">
                <a16:creationId xmlns:a16="http://schemas.microsoft.com/office/drawing/2014/main" id="{93F98361-558F-A5B4-4F89-3C9C45133382}"/>
              </a:ext>
            </a:extLst>
          </p:cNvPr>
          <p:cNvSpPr txBox="1">
            <a:spLocks/>
          </p:cNvSpPr>
          <p:nvPr/>
        </p:nvSpPr>
        <p:spPr>
          <a:xfrm>
            <a:off x="6211504" y="2442801"/>
            <a:ext cx="2631271" cy="1979794"/>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500" b="1">
                <a:latin typeface="Calibri" panose="020F0502020204030204" pitchFamily="34" charset="0"/>
                <a:cs typeface="Calibri" panose="020F0502020204030204" pitchFamily="34" charset="0"/>
              </a:rPr>
              <a:t>EVALUATION</a:t>
            </a:r>
          </a:p>
          <a:p>
            <a:endParaRPr lang="en-US" sz="1500">
              <a:latin typeface="Calibri" panose="020F0502020204030204" pitchFamily="34" charset="0"/>
              <a:cs typeface="Calibri" panose="020F0502020204030204" pitchFamily="34" charset="0"/>
            </a:endParaRPr>
          </a:p>
          <a:p>
            <a:pPr algn="l"/>
            <a:r>
              <a:rPr lang="en-US" sz="1200">
                <a:latin typeface="Calibri" panose="020F0502020204030204" pitchFamily="34" charset="0"/>
                <a:cs typeface="Calibri" panose="020F0502020204030204" pitchFamily="34" charset="0"/>
              </a:rPr>
              <a:t>     Enhanced CPTS Follow-Up</a:t>
            </a:r>
          </a:p>
          <a:p>
            <a:pPr algn="l"/>
            <a:r>
              <a:rPr lang="en-US" sz="1200">
                <a:latin typeface="Calibri" panose="020F0502020204030204" pitchFamily="34" charset="0"/>
                <a:cs typeface="Calibri" panose="020F0502020204030204" pitchFamily="34" charset="0"/>
              </a:rPr>
              <a:t>     30-Day Re-Engagement Tool</a:t>
            </a:r>
          </a:p>
          <a:p>
            <a:pPr algn="l"/>
            <a:r>
              <a:rPr lang="en-US" sz="1200">
                <a:latin typeface="Calibri" panose="020F0502020204030204" pitchFamily="34" charset="0"/>
                <a:cs typeface="Calibri" panose="020F0502020204030204" pitchFamily="34" charset="0"/>
              </a:rPr>
              <a:t>     Fitness Progress Re-Evaluation</a:t>
            </a:r>
          </a:p>
          <a:p>
            <a:pPr algn="l"/>
            <a:r>
              <a:rPr lang="en-US" sz="1200">
                <a:latin typeface="Calibri" panose="020F0502020204030204" pitchFamily="34" charset="0"/>
                <a:cs typeface="Calibri" panose="020F0502020204030204" pitchFamily="34" charset="0"/>
              </a:rPr>
              <a:t>     Personalized Program Adjustments</a:t>
            </a:r>
          </a:p>
          <a:p>
            <a:pPr marL="214313" indent="-214313" algn="l">
              <a:buFontTx/>
              <a:buChar char="-"/>
            </a:pPr>
            <a:endParaRPr lang="en-US" sz="1200">
              <a:latin typeface="Calibri" panose="020F0502020204030204" pitchFamily="34" charset="0"/>
              <a:cs typeface="Calibri" panose="020F0502020204030204" pitchFamily="34" charset="0"/>
            </a:endParaRPr>
          </a:p>
        </p:txBody>
      </p:sp>
      <p:sp>
        <p:nvSpPr>
          <p:cNvPr id="26" name="Subtitle 2">
            <a:extLst>
              <a:ext uri="{FF2B5EF4-FFF2-40B4-BE49-F238E27FC236}">
                <a16:creationId xmlns:a16="http://schemas.microsoft.com/office/drawing/2014/main" id="{08A28B04-B592-2F9F-1374-FC66460F5E6A}"/>
              </a:ext>
            </a:extLst>
          </p:cNvPr>
          <p:cNvSpPr txBox="1">
            <a:spLocks/>
          </p:cNvSpPr>
          <p:nvPr/>
        </p:nvSpPr>
        <p:spPr>
          <a:xfrm>
            <a:off x="516834" y="1226842"/>
            <a:ext cx="8110330" cy="201542"/>
          </a:xfrm>
          <a:prstGeom prst="rect">
            <a:avLst/>
          </a:prstGeom>
        </p:spPr>
        <p:txBody>
          <a:bodyPr vert="horz" lIns="68580" tIns="34290" rIns="68580" bIns="3429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sz="1500">
              <a:latin typeface="Calibri" panose="020F0502020204030204" pitchFamily="34" charset="0"/>
              <a:cs typeface="Calibri" panose="020F0502020204030204" pitchFamily="34" charset="0"/>
            </a:endParaRPr>
          </a:p>
        </p:txBody>
      </p:sp>
      <p:sp>
        <p:nvSpPr>
          <p:cNvPr id="2" name="Arrow: Right 1">
            <a:extLst>
              <a:ext uri="{FF2B5EF4-FFF2-40B4-BE49-F238E27FC236}">
                <a16:creationId xmlns:a16="http://schemas.microsoft.com/office/drawing/2014/main" id="{720B60BF-3BBC-CFF5-E1BC-FFB5A6FCA002}"/>
              </a:ext>
            </a:extLst>
          </p:cNvPr>
          <p:cNvSpPr/>
          <p:nvPr/>
        </p:nvSpPr>
        <p:spPr>
          <a:xfrm>
            <a:off x="2700974" y="1732463"/>
            <a:ext cx="733806" cy="363474"/>
          </a:xfrm>
          <a:prstGeom prst="rightArrow">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3" name="Arrow: Right 2">
            <a:extLst>
              <a:ext uri="{FF2B5EF4-FFF2-40B4-BE49-F238E27FC236}">
                <a16:creationId xmlns:a16="http://schemas.microsoft.com/office/drawing/2014/main" id="{3672E4C4-9595-067B-FF6F-47F1096262D9}"/>
              </a:ext>
            </a:extLst>
          </p:cNvPr>
          <p:cNvSpPr/>
          <p:nvPr/>
        </p:nvSpPr>
        <p:spPr>
          <a:xfrm>
            <a:off x="5628101" y="1732463"/>
            <a:ext cx="733806" cy="363474"/>
          </a:xfrm>
          <a:prstGeom prst="rightArrow">
            <a:avLst/>
          </a:prstGeom>
          <a:ln>
            <a:solidFill>
              <a:schemeClr val="bg1"/>
            </a:solid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sz="1350"/>
          </a:p>
        </p:txBody>
      </p:sp>
      <p:sp>
        <p:nvSpPr>
          <p:cNvPr id="4" name="Title 1">
            <a:extLst>
              <a:ext uri="{FF2B5EF4-FFF2-40B4-BE49-F238E27FC236}">
                <a16:creationId xmlns:a16="http://schemas.microsoft.com/office/drawing/2014/main" id="{5E4D25A4-EA44-EE7E-BE99-9028670F4D18}"/>
              </a:ext>
            </a:extLst>
          </p:cNvPr>
          <p:cNvSpPr txBox="1">
            <a:spLocks/>
          </p:cNvSpPr>
          <p:nvPr/>
        </p:nvSpPr>
        <p:spPr>
          <a:xfrm>
            <a:off x="1584974" y="179540"/>
            <a:ext cx="5974047" cy="676154"/>
          </a:xfrm>
          <a:prstGeom prst="rect">
            <a:avLst/>
          </a:prstGeom>
        </p:spPr>
        <p:txBody>
          <a:bodyPr vert="horz" lIns="68580" tIns="34290" rIns="68580" bIns="34290" rtlCol="0" anchor="b">
            <a:noAutofit/>
          </a:bodyPr>
          <a:lstStyle>
            <a:lvl1pPr algn="ctr" defTabSz="914400" rtl="0" eaLnBrk="1" latinLnBrk="0" hangingPunct="1">
              <a:lnSpc>
                <a:spcPct val="90000"/>
              </a:lnSpc>
              <a:spcBef>
                <a:spcPct val="0"/>
              </a:spcBef>
              <a:buNone/>
              <a:defRPr sz="6000" kern="1200">
                <a:solidFill>
                  <a:schemeClr val="tx1"/>
                </a:solidFill>
                <a:latin typeface="Impact" panose="020B0806030902050204" pitchFamily="34" charset="0"/>
                <a:ea typeface="+mj-ea"/>
                <a:cs typeface="+mj-cs"/>
              </a:defRPr>
            </a:lvl1pPr>
          </a:lstStyle>
          <a:p>
            <a:pPr>
              <a:lnSpc>
                <a:spcPct val="100000"/>
              </a:lnSpc>
            </a:pPr>
            <a:r>
              <a:rPr lang="en-US" sz="4500">
                <a:solidFill>
                  <a:srgbClr val="FFD600"/>
                </a:solidFill>
              </a:rPr>
              <a:t>GP3</a:t>
            </a:r>
          </a:p>
        </p:txBody>
      </p:sp>
      <p:pic>
        <p:nvPicPr>
          <p:cNvPr id="18" name="Graphic 17" descr="Dumbbell outline">
            <a:extLst>
              <a:ext uri="{FF2B5EF4-FFF2-40B4-BE49-F238E27FC236}">
                <a16:creationId xmlns:a16="http://schemas.microsoft.com/office/drawing/2014/main" id="{2F110D22-19AC-06F5-8E4A-A79C533D16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5779" y="3127068"/>
            <a:ext cx="309584" cy="309584"/>
          </a:xfrm>
          <a:prstGeom prst="rect">
            <a:avLst/>
          </a:prstGeom>
        </p:spPr>
      </p:pic>
      <p:pic>
        <p:nvPicPr>
          <p:cNvPr id="19" name="Graphic 18" descr="Dumbbell outline">
            <a:extLst>
              <a:ext uri="{FF2B5EF4-FFF2-40B4-BE49-F238E27FC236}">
                <a16:creationId xmlns:a16="http://schemas.microsoft.com/office/drawing/2014/main" id="{0A63EF51-A4EB-91C9-696D-B9C7F5B9158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5779" y="3385719"/>
            <a:ext cx="309584" cy="309584"/>
          </a:xfrm>
          <a:prstGeom prst="rect">
            <a:avLst/>
          </a:prstGeom>
        </p:spPr>
      </p:pic>
      <p:pic>
        <p:nvPicPr>
          <p:cNvPr id="20" name="Graphic 19" descr="Dumbbell outline">
            <a:extLst>
              <a:ext uri="{FF2B5EF4-FFF2-40B4-BE49-F238E27FC236}">
                <a16:creationId xmlns:a16="http://schemas.microsoft.com/office/drawing/2014/main" id="{22AD9D7E-18F4-6F5C-CB49-F9AE632C8A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5779" y="3644291"/>
            <a:ext cx="309584" cy="309584"/>
          </a:xfrm>
          <a:prstGeom prst="rect">
            <a:avLst/>
          </a:prstGeom>
        </p:spPr>
      </p:pic>
      <p:pic>
        <p:nvPicPr>
          <p:cNvPr id="21" name="Graphic 20" descr="Dumbbell outline">
            <a:extLst>
              <a:ext uri="{FF2B5EF4-FFF2-40B4-BE49-F238E27FC236}">
                <a16:creationId xmlns:a16="http://schemas.microsoft.com/office/drawing/2014/main" id="{B6710569-9D4E-EFEB-9A94-6A38357953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5779" y="3916658"/>
            <a:ext cx="309584" cy="309584"/>
          </a:xfrm>
          <a:prstGeom prst="rect">
            <a:avLst/>
          </a:prstGeom>
        </p:spPr>
      </p:pic>
      <p:pic>
        <p:nvPicPr>
          <p:cNvPr id="22" name="Graphic 21" descr="Dumbbell outline">
            <a:extLst>
              <a:ext uri="{FF2B5EF4-FFF2-40B4-BE49-F238E27FC236}">
                <a16:creationId xmlns:a16="http://schemas.microsoft.com/office/drawing/2014/main" id="{61073561-D2AC-3EA3-BBE5-B682A52C32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4722" y="3127068"/>
            <a:ext cx="309584" cy="309584"/>
          </a:xfrm>
          <a:prstGeom prst="rect">
            <a:avLst/>
          </a:prstGeom>
        </p:spPr>
      </p:pic>
      <p:pic>
        <p:nvPicPr>
          <p:cNvPr id="23" name="Graphic 22" descr="Dumbbell outline">
            <a:extLst>
              <a:ext uri="{FF2B5EF4-FFF2-40B4-BE49-F238E27FC236}">
                <a16:creationId xmlns:a16="http://schemas.microsoft.com/office/drawing/2014/main" id="{EBCE277D-88F0-9738-E43B-4404AB8A006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4722" y="3385719"/>
            <a:ext cx="309584" cy="309584"/>
          </a:xfrm>
          <a:prstGeom prst="rect">
            <a:avLst/>
          </a:prstGeom>
        </p:spPr>
      </p:pic>
      <p:pic>
        <p:nvPicPr>
          <p:cNvPr id="27" name="Graphic 26" descr="Dumbbell outline">
            <a:extLst>
              <a:ext uri="{FF2B5EF4-FFF2-40B4-BE49-F238E27FC236}">
                <a16:creationId xmlns:a16="http://schemas.microsoft.com/office/drawing/2014/main" id="{912E2AB5-C9F6-1332-108B-8F96806F09E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4722" y="3644290"/>
            <a:ext cx="309584" cy="309584"/>
          </a:xfrm>
          <a:prstGeom prst="rect">
            <a:avLst/>
          </a:prstGeom>
        </p:spPr>
      </p:pic>
      <p:pic>
        <p:nvPicPr>
          <p:cNvPr id="28" name="Graphic 27" descr="Dumbbell outline">
            <a:extLst>
              <a:ext uri="{FF2B5EF4-FFF2-40B4-BE49-F238E27FC236}">
                <a16:creationId xmlns:a16="http://schemas.microsoft.com/office/drawing/2014/main" id="{C7F4F258-EBF5-BA0B-7368-43F1BC8F8D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44722" y="3916657"/>
            <a:ext cx="309584" cy="309584"/>
          </a:xfrm>
          <a:prstGeom prst="rect">
            <a:avLst/>
          </a:prstGeom>
        </p:spPr>
      </p:pic>
      <p:pic>
        <p:nvPicPr>
          <p:cNvPr id="32" name="Graphic 31" descr="Dumbbell outline">
            <a:extLst>
              <a:ext uri="{FF2B5EF4-FFF2-40B4-BE49-F238E27FC236}">
                <a16:creationId xmlns:a16="http://schemas.microsoft.com/office/drawing/2014/main" id="{D8368AD3-5FD4-F413-EC04-555628B10A9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068" y="3127069"/>
            <a:ext cx="309584" cy="309584"/>
          </a:xfrm>
          <a:prstGeom prst="rect">
            <a:avLst/>
          </a:prstGeom>
        </p:spPr>
      </p:pic>
      <p:pic>
        <p:nvPicPr>
          <p:cNvPr id="33" name="Graphic 32" descr="Dumbbell outline">
            <a:extLst>
              <a:ext uri="{FF2B5EF4-FFF2-40B4-BE49-F238E27FC236}">
                <a16:creationId xmlns:a16="http://schemas.microsoft.com/office/drawing/2014/main" id="{66526D8E-8EAA-542A-ED94-3B50613069C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068" y="3385720"/>
            <a:ext cx="309584" cy="309584"/>
          </a:xfrm>
          <a:prstGeom prst="rect">
            <a:avLst/>
          </a:prstGeom>
        </p:spPr>
      </p:pic>
      <p:pic>
        <p:nvPicPr>
          <p:cNvPr id="34" name="Graphic 33" descr="Dumbbell outline">
            <a:extLst>
              <a:ext uri="{FF2B5EF4-FFF2-40B4-BE49-F238E27FC236}">
                <a16:creationId xmlns:a16="http://schemas.microsoft.com/office/drawing/2014/main" id="{434A0744-55AE-1B34-C034-A6E97A31C8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068" y="3644292"/>
            <a:ext cx="309584" cy="309584"/>
          </a:xfrm>
          <a:prstGeom prst="rect">
            <a:avLst/>
          </a:prstGeom>
        </p:spPr>
      </p:pic>
      <p:pic>
        <p:nvPicPr>
          <p:cNvPr id="35" name="Graphic 34" descr="Dumbbell outline">
            <a:extLst>
              <a:ext uri="{FF2B5EF4-FFF2-40B4-BE49-F238E27FC236}">
                <a16:creationId xmlns:a16="http://schemas.microsoft.com/office/drawing/2014/main" id="{8F912420-71D5-B04A-6CA5-9B4D771600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5068" y="3916659"/>
            <a:ext cx="309584" cy="309584"/>
          </a:xfrm>
          <a:prstGeom prst="rect">
            <a:avLst/>
          </a:prstGeom>
        </p:spPr>
      </p:pic>
      <p:sp>
        <p:nvSpPr>
          <p:cNvPr id="5" name="Rectangle 4">
            <a:extLst>
              <a:ext uri="{FF2B5EF4-FFF2-40B4-BE49-F238E27FC236}">
                <a16:creationId xmlns:a16="http://schemas.microsoft.com/office/drawing/2014/main" id="{7BA5CDAF-A948-5476-CC76-AD4F05DA881B}"/>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EAC8B13-BDBD-0DE1-0FE4-DF1B0ADC7102}"/>
              </a:ext>
            </a:extLst>
          </p:cNvPr>
          <p:cNvGrpSpPr/>
          <p:nvPr/>
        </p:nvGrpSpPr>
        <p:grpSpPr>
          <a:xfrm>
            <a:off x="8348871" y="4344849"/>
            <a:ext cx="795129" cy="798651"/>
            <a:chOff x="8348871" y="4344849"/>
            <a:chExt cx="795129" cy="798651"/>
          </a:xfrm>
        </p:grpSpPr>
        <p:sp>
          <p:nvSpPr>
            <p:cNvPr id="10" name="Rectangle 9">
              <a:extLst>
                <a:ext uri="{FF2B5EF4-FFF2-40B4-BE49-F238E27FC236}">
                  <a16:creationId xmlns:a16="http://schemas.microsoft.com/office/drawing/2014/main" id="{2E0E1477-9EE5-42C8-A27A-54B551BAFA48}"/>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406F8F53-0EA6-D887-5432-8EB3F9FD7AE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548008" y="4561785"/>
              <a:ext cx="396854" cy="396854"/>
            </a:xfrm>
            <a:prstGeom prst="rect">
              <a:avLst/>
            </a:prstGeom>
          </p:spPr>
        </p:pic>
      </p:grpSp>
    </p:spTree>
    <p:extLst>
      <p:ext uri="{BB962C8B-B14F-4D97-AF65-F5344CB8AC3E}">
        <p14:creationId xmlns:p14="http://schemas.microsoft.com/office/powerpoint/2010/main" val="5721059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1050" y="2300452"/>
            <a:ext cx="3821680" cy="298987"/>
          </a:xfrm>
        </p:spPr>
        <p:txBody>
          <a:bodyPr>
            <a:normAutofit fontScale="90000"/>
          </a:bodyPr>
          <a:lstStyle/>
          <a:p>
            <a:r>
              <a:rPr sz="1400" b="1"/>
              <a:t>Welcome, Assessments &amp; Program Preview</a:t>
            </a:r>
          </a:p>
        </p:txBody>
      </p:sp>
      <p:sp>
        <p:nvSpPr>
          <p:cNvPr id="5" name="Rectangle 4"/>
          <p:cNvSpPr/>
          <p:nvPr/>
        </p:nvSpPr>
        <p:spPr>
          <a:xfrm>
            <a:off x="2150245" y="2663479"/>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457200" y="2693554"/>
            <a:ext cx="8686800" cy="2198038"/>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r>
              <a:rPr sz="1100" b="1" i="0">
                <a:latin typeface="Arial" panose="020B0604020202020204" pitchFamily="34" charset="0"/>
                <a:cs typeface="Arial" panose="020B0604020202020204" pitchFamily="34" charset="0"/>
              </a:rPr>
              <a:t>Personalized Welcome:</a:t>
            </a:r>
            <a:r>
              <a:rPr lang="en-US" sz="1100" b="1">
                <a:latin typeface="Arial" panose="020B0604020202020204" pitchFamily="34" charset="0"/>
                <a:cs typeface="Arial" panose="020B0604020202020204" pitchFamily="34" charset="0"/>
              </a:rPr>
              <a:t> </a:t>
            </a:r>
            <a:r>
              <a:rPr sz="1100" b="0" i="0">
                <a:latin typeface="Arial" panose="020B0604020202020204" pitchFamily="34" charset="0"/>
                <a:cs typeface="Arial" panose="020B0604020202020204" pitchFamily="34" charset="0"/>
              </a:rPr>
              <a:t>Establish trust and set expectations by framing the client journey from day one.</a:t>
            </a:r>
            <a:endParaRPr lang="en-US" sz="1100" b="0" i="0">
              <a:latin typeface="Arial" panose="020B0604020202020204" pitchFamily="34" charset="0"/>
              <a:cs typeface="Arial" panose="020B0604020202020204" pitchFamily="34" charset="0"/>
            </a:endParaRPr>
          </a:p>
          <a:p>
            <a:pPr marL="137160" algn="l">
              <a:spcBef>
                <a:spcPts val="0"/>
              </a:spcBef>
              <a:spcAft>
                <a:spcPts val="800"/>
              </a:spcAft>
              <a:buSzPct val="100000"/>
            </a:pPr>
            <a:r>
              <a:rPr lang="en-US" sz="1100" b="1">
                <a:latin typeface="Arial" panose="020B0604020202020204" pitchFamily="34" charset="0"/>
                <a:cs typeface="Arial" panose="020B0604020202020204" pitchFamily="34" charset="0"/>
              </a:rPr>
              <a:t>Client onboarding</a:t>
            </a:r>
            <a:r>
              <a:rPr lang="en-US" sz="1100" b="1" i="0">
                <a:latin typeface="Arial" panose="020B0604020202020204" pitchFamily="34" charset="0"/>
                <a:cs typeface="Arial" panose="020B0604020202020204" pitchFamily="34" charset="0"/>
              </a:rPr>
              <a:t>: </a:t>
            </a:r>
            <a:r>
              <a:rPr lang="en-US" sz="1100" i="0">
                <a:latin typeface="Arial" panose="020B0604020202020204" pitchFamily="34" charset="0"/>
                <a:cs typeface="Arial" panose="020B0604020202020204" pitchFamily="34" charset="0"/>
              </a:rPr>
              <a:t>Compete PAR-Q, understand client goals and what plans they have to reach them. </a:t>
            </a:r>
            <a:endParaRPr sz="1100" b="0" i="0">
              <a:latin typeface="Arial" panose="020B0604020202020204" pitchFamily="34" charset="0"/>
              <a:cs typeface="Arial" panose="020B0604020202020204" pitchFamily="34" charset="0"/>
            </a:endParaRP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InBody Composition Assessment:</a:t>
            </a:r>
            <a:r>
              <a:rPr sz="1100" b="0" i="0">
                <a:latin typeface="Arial" panose="020B0604020202020204" pitchFamily="34" charset="0"/>
                <a:cs typeface="Arial" panose="020B0604020202020204" pitchFamily="34" charset="0"/>
              </a:rPr>
              <a:t> Capture and interpret key metrics like body fat %, lean mass, and weight using the InBody scanner.</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AI Movement Screening:</a:t>
            </a:r>
            <a:r>
              <a:rPr lang="en-US" sz="1100" b="1">
                <a:latin typeface="Arial" panose="020B0604020202020204" pitchFamily="34" charset="0"/>
                <a:cs typeface="Arial" panose="020B0604020202020204" pitchFamily="34" charset="0"/>
              </a:rPr>
              <a:t> </a:t>
            </a:r>
            <a:r>
              <a:rPr sz="1100" b="0" i="0">
                <a:latin typeface="Arial" panose="020B0604020202020204" pitchFamily="34" charset="0"/>
                <a:cs typeface="Arial" panose="020B0604020202020204" pitchFamily="34" charset="0"/>
              </a:rPr>
              <a:t>Utilize DEMOTU to identify mobility inefficiencies and joint imbalances for informed program selection.</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Tailored Program Recommendation:</a:t>
            </a:r>
            <a:r>
              <a:rPr sz="1100" b="0" i="0">
                <a:latin typeface="Arial" panose="020B0604020202020204" pitchFamily="34" charset="0"/>
                <a:cs typeface="Arial" panose="020B0604020202020204" pitchFamily="34" charset="0"/>
              </a:rPr>
              <a:t> Guide clients into the most suitable track: Gains, O2, Live, Drive, or Specialized.</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Optional Program Preview:</a:t>
            </a:r>
            <a:r>
              <a:rPr sz="1100" b="0" i="0">
                <a:latin typeface="Arial" panose="020B0604020202020204" pitchFamily="34" charset="0"/>
                <a:cs typeface="Arial" panose="020B0604020202020204" pitchFamily="34" charset="0"/>
              </a:rPr>
              <a:t> Deliver a 25–30 minute trial session including key phases to boost engagement and confidence.</a:t>
            </a:r>
          </a:p>
        </p:txBody>
      </p:sp>
      <p:sp>
        <p:nvSpPr>
          <p:cNvPr id="3" name="Rectangle 2">
            <a:extLst>
              <a:ext uri="{FF2B5EF4-FFF2-40B4-BE49-F238E27FC236}">
                <a16:creationId xmlns:a16="http://schemas.microsoft.com/office/drawing/2014/main" id="{EB601EB8-9E81-EBA2-8D41-739746C6C15E}"/>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817E888-8331-0E9B-CCDE-004A09FC93E4}"/>
              </a:ext>
            </a:extLst>
          </p:cNvPr>
          <p:cNvSpPr txBox="1"/>
          <p:nvPr/>
        </p:nvSpPr>
        <p:spPr>
          <a:xfrm>
            <a:off x="631050" y="889263"/>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PHASE 1 - PATH</a:t>
            </a:r>
          </a:p>
        </p:txBody>
      </p:sp>
      <p:sp>
        <p:nvSpPr>
          <p:cNvPr id="4" name="Title 1">
            <a:extLst>
              <a:ext uri="{FF2B5EF4-FFF2-40B4-BE49-F238E27FC236}">
                <a16:creationId xmlns:a16="http://schemas.microsoft.com/office/drawing/2014/main" id="{99FEE0A7-796E-13CC-0674-B440FEA4ACED}"/>
              </a:ext>
            </a:extLst>
          </p:cNvPr>
          <p:cNvSpPr txBox="1">
            <a:spLocks/>
          </p:cNvSpPr>
          <p:nvPr/>
        </p:nvSpPr>
        <p:spPr>
          <a:xfrm>
            <a:off x="631050" y="1501745"/>
            <a:ext cx="7789381" cy="358601"/>
          </a:xfrm>
          <a:prstGeom prst="rect">
            <a:avLst/>
          </a:prstGeom>
        </p:spPr>
        <p:txBody>
          <a:bodyPr spcFirstLastPara="1" vert="horz" wrap="square" lIns="91425" tIns="91425" rIns="91425" bIns="91425" rtlCol="0" anchor="ctr" anchorCtr="0">
            <a:noAutofit/>
          </a:bodyPr>
          <a:lstStyle>
            <a:lvl1pPr lvl="0" algn="l" defTabSz="685800" rtl="0" eaLnBrk="1" latinLnBrk="0" hangingPunct="1">
              <a:lnSpc>
                <a:spcPct val="90000"/>
              </a:lnSpc>
              <a:spcBef>
                <a:spcPts val="0"/>
              </a:spcBef>
              <a:spcAft>
                <a:spcPts val="0"/>
              </a:spcAft>
              <a:buSzPts val="2200"/>
              <a:buNone/>
              <a:defRPr sz="22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sz="1100">
                <a:latin typeface="Arial" panose="020B0604020202020204" pitchFamily="34" charset="0"/>
                <a:cs typeface="Arial" panose="020B0604020202020204" pitchFamily="34" charset="0"/>
              </a:rPr>
              <a:t>The first step in the GP3 is the Path which is the CPTS. The CPTS can be done in 30-minute or 60-minute session depending on the client's needs and preferences, making it possible for more members to participate. The 30-minute session will allow our trainers to fully assess the clients current state of fitness and make recommendations for achieving their goals. The 60-minute session will allow the trainer to demonstrate how we can help them achieve these goals.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2F8D3-E141-197C-7F1A-CB02D2566F74}"/>
            </a:ext>
          </a:extLst>
        </p:cNvPr>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9446BE0F-0407-F519-F8B5-A0A092C54849}"/>
              </a:ext>
            </a:extLst>
          </p:cNvPr>
          <p:cNvGraphicFramePr>
            <a:graphicFrameLocks noGrp="1"/>
          </p:cNvGraphicFramePr>
          <p:nvPr>
            <p:ph idx="1"/>
            <p:extLst>
              <p:ext uri="{D42A27DB-BD31-4B8C-83A1-F6EECF244321}">
                <p14:modId xmlns:p14="http://schemas.microsoft.com/office/powerpoint/2010/main" val="2190639322"/>
              </p:ext>
            </p:extLst>
          </p:nvPr>
        </p:nvGraphicFramePr>
        <p:xfrm>
          <a:off x="265817" y="1184744"/>
          <a:ext cx="7992164" cy="3291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3">
            <a:extLst>
              <a:ext uri="{FF2B5EF4-FFF2-40B4-BE49-F238E27FC236}">
                <a16:creationId xmlns:a16="http://schemas.microsoft.com/office/drawing/2014/main" id="{991D8687-F8AB-FC67-5162-968BAD96A84D}"/>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3B2C68E2-924C-2C22-8722-5947CC4AC07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962C4AFA-BCED-D250-BFC3-43C087FDF60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7" name="Rectangle 6">
            <a:extLst>
              <a:ext uri="{FF2B5EF4-FFF2-40B4-BE49-F238E27FC236}">
                <a16:creationId xmlns:a16="http://schemas.microsoft.com/office/drawing/2014/main" id="{0F75BFAF-49E6-F7A1-3CCE-8746B9579F67}"/>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F309A1C-1939-569F-0F95-6A3AFDC0D16C}"/>
              </a:ext>
            </a:extLst>
          </p:cNvPr>
          <p:cNvSpPr txBox="1"/>
          <p:nvPr/>
        </p:nvSpPr>
        <p:spPr>
          <a:xfrm>
            <a:off x="731521" y="795132"/>
            <a:ext cx="5399347"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CPTS WORKFLOW</a:t>
            </a:r>
          </a:p>
        </p:txBody>
      </p:sp>
    </p:spTree>
    <p:extLst>
      <p:ext uri="{BB962C8B-B14F-4D97-AF65-F5344CB8AC3E}">
        <p14:creationId xmlns:p14="http://schemas.microsoft.com/office/powerpoint/2010/main" val="9249692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0451FA-50E4-8D73-1C87-338BB1964D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948D6E-A265-EA69-DF9B-350FB23AE25C}"/>
              </a:ext>
            </a:extLst>
          </p:cNvPr>
          <p:cNvSpPr>
            <a:spLocks noGrp="1"/>
          </p:cNvSpPr>
          <p:nvPr>
            <p:ph type="title"/>
          </p:nvPr>
        </p:nvSpPr>
        <p:spPr>
          <a:xfrm>
            <a:off x="631049" y="1350928"/>
            <a:ext cx="7789381" cy="358601"/>
          </a:xfrm>
        </p:spPr>
        <p:txBody>
          <a:bodyPr>
            <a:noAutofit/>
          </a:bodyPr>
          <a:lstStyle/>
          <a:p>
            <a:r>
              <a:rPr lang="en-US" sz="1100">
                <a:latin typeface="Arial" panose="020B0604020202020204" pitchFamily="34" charset="0"/>
                <a:cs typeface="Arial" panose="020B0604020202020204" pitchFamily="34" charset="0"/>
              </a:rPr>
              <a:t>During this stage, you need to fully understand what the client is trying to achieve. Once you complete the assessments, you will be able to paint a clear picture for achieving these goals and the time it will take to do so. </a:t>
            </a:r>
            <a:endParaRPr sz="1100" b="1">
              <a:latin typeface="Arial" panose="020B060402020202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0F7061DC-40F0-FE15-93C0-2103871A5624}"/>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7FEC97-23B2-59A4-4EAF-8AC0E3081BDE}"/>
              </a:ext>
            </a:extLst>
          </p:cNvPr>
          <p:cNvSpPr txBox="1"/>
          <p:nvPr/>
        </p:nvSpPr>
        <p:spPr>
          <a:xfrm>
            <a:off x="631050" y="889263"/>
            <a:ext cx="7674086"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CPTS CLIENT ONBOARDING</a:t>
            </a:r>
          </a:p>
        </p:txBody>
      </p:sp>
      <p:sp>
        <p:nvSpPr>
          <p:cNvPr id="6" name="TextBox 5">
            <a:extLst>
              <a:ext uri="{FF2B5EF4-FFF2-40B4-BE49-F238E27FC236}">
                <a16:creationId xmlns:a16="http://schemas.microsoft.com/office/drawing/2014/main" id="{ED2F40DB-7142-BDA0-B32E-0E93E9C03432}"/>
              </a:ext>
            </a:extLst>
          </p:cNvPr>
          <p:cNvSpPr txBox="1"/>
          <p:nvPr/>
        </p:nvSpPr>
        <p:spPr>
          <a:xfrm>
            <a:off x="600323" y="1815177"/>
            <a:ext cx="7704813" cy="3647152"/>
          </a:xfrm>
          <a:prstGeom prst="rect">
            <a:avLst/>
          </a:prstGeom>
          <a:noFill/>
        </p:spPr>
        <p:txBody>
          <a:bodyPr wrap="square" rtlCol="0">
            <a:spAutoFit/>
          </a:bodyPr>
          <a:lstStyle/>
          <a:p>
            <a:r>
              <a:rPr lang="en-US" sz="1100" b="1">
                <a:latin typeface="Arial" panose="020B0604020202020204" pitchFamily="34" charset="0"/>
                <a:cs typeface="Arial" panose="020B0604020202020204" pitchFamily="34" charset="0"/>
              </a:rPr>
              <a:t>PAR-Q</a:t>
            </a:r>
          </a:p>
          <a:p>
            <a:r>
              <a:rPr lang="en-US" sz="1100">
                <a:latin typeface="Arial" panose="020B0604020202020204" pitchFamily="34" charset="0"/>
                <a:cs typeface="Arial" panose="020B0604020202020204" pitchFamily="34" charset="0"/>
              </a:rPr>
              <a:t>PTs should complete the PAR-Q with client ( Not hand to client to fill out like a check list). It should be conversational to fully understand their limitations, past and present. </a:t>
            </a:r>
          </a:p>
          <a:p>
            <a:endParaRPr lang="en-US" sz="1100">
              <a:latin typeface="Arial" panose="020B0604020202020204" pitchFamily="34" charset="0"/>
              <a:cs typeface="Arial" panose="020B0604020202020204" pitchFamily="34" charset="0"/>
            </a:endParaRPr>
          </a:p>
          <a:p>
            <a:r>
              <a:rPr lang="en-US" sz="1100" b="1">
                <a:latin typeface="Arial" panose="020B0604020202020204" pitchFamily="34" charset="0"/>
                <a:cs typeface="Arial" panose="020B0604020202020204" pitchFamily="34" charset="0"/>
              </a:rPr>
              <a:t>Client goals</a:t>
            </a:r>
          </a:p>
          <a:p>
            <a:r>
              <a:rPr lang="en-US" sz="1100">
                <a:latin typeface="Arial" panose="020B0604020202020204" pitchFamily="34" charset="0"/>
                <a:cs typeface="Arial" panose="020B0604020202020204" pitchFamily="34" charset="0"/>
              </a:rPr>
              <a:t>Understanding client's goals is more than a surface level conversation about them wanting to lose 15lbs for example. There are layers to their goals, such as:</a:t>
            </a:r>
          </a:p>
          <a:p>
            <a:endParaRPr lang="en-US" sz="11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What is their primary goals?</a:t>
            </a:r>
          </a:p>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What does this goal mean to them and what does achieving this actually look like?</a:t>
            </a:r>
          </a:p>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Are there secondary goals they want to achieve outside of their main focus?</a:t>
            </a:r>
          </a:p>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What has prevented them from reaching these goals? </a:t>
            </a:r>
          </a:p>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Do they have a plan to reach them now? Is it a good plan?</a:t>
            </a:r>
          </a:p>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What is the timeframe to reach these goals? Do they have one and Is it realistic? </a:t>
            </a:r>
          </a:p>
          <a:p>
            <a:pPr marL="171450" indent="-171450">
              <a:buFont typeface="Arial" panose="020B0604020202020204" pitchFamily="34" charset="0"/>
              <a:buChar char="•"/>
            </a:pPr>
            <a:endParaRPr lang="en-US" sz="1100">
              <a:latin typeface="Arial" panose="020B0604020202020204" pitchFamily="34" charset="0"/>
              <a:cs typeface="Arial" panose="020B0604020202020204" pitchFamily="34" charset="0"/>
            </a:endParaRPr>
          </a:p>
          <a:p>
            <a:r>
              <a:rPr lang="en-US" sz="1100" b="1">
                <a:latin typeface="Arial" panose="020B0604020202020204" pitchFamily="34" charset="0"/>
                <a:cs typeface="Arial" panose="020B0604020202020204" pitchFamily="34" charset="0"/>
              </a:rPr>
              <a:t>You have to earn the right to give them a recommendation</a:t>
            </a:r>
            <a:r>
              <a:rPr lang="en-US" sz="1100">
                <a:latin typeface="Arial" panose="020B0604020202020204" pitchFamily="34" charset="0"/>
                <a:cs typeface="Arial" panose="020B0604020202020204" pitchFamily="34" charset="0"/>
              </a:rPr>
              <a:t>. Just telling a client what they need based on assessments and surface level goals is difficult to do effectively without identifying the challenges they have faced in their fitness journey. </a:t>
            </a:r>
          </a:p>
          <a:p>
            <a:endParaRPr lang="en-US" sz="1100">
              <a:latin typeface="Arial" panose="020B0604020202020204" pitchFamily="34" charset="0"/>
              <a:cs typeface="Arial" panose="020B0604020202020204" pitchFamily="34" charset="0"/>
            </a:endParaRPr>
          </a:p>
          <a:p>
            <a:endParaRPr lang="en-US" sz="1100">
              <a:latin typeface="Arial" panose="020B0604020202020204" pitchFamily="34" charset="0"/>
              <a:cs typeface="Arial" panose="020B0604020202020204" pitchFamily="34" charset="0"/>
            </a:endParaRPr>
          </a:p>
          <a:p>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88698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C891A6-1573-DA06-AA62-8A177CC80F80}"/>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92C73ACD-780C-0C71-A1B2-B87A08DD9FDF}"/>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92C079A2-C292-DA71-797F-CFE5908603C8}"/>
              </a:ext>
            </a:extLst>
          </p:cNvPr>
          <p:cNvGrpSpPr/>
          <p:nvPr/>
        </p:nvGrpSpPr>
        <p:grpSpPr>
          <a:xfrm>
            <a:off x="8348871" y="4344849"/>
            <a:ext cx="795129" cy="798651"/>
            <a:chOff x="8348871" y="4344849"/>
            <a:chExt cx="795129" cy="798651"/>
          </a:xfrm>
        </p:grpSpPr>
        <p:sp>
          <p:nvSpPr>
            <p:cNvPr id="6" name="Rectangle 5">
              <a:extLst>
                <a:ext uri="{FF2B5EF4-FFF2-40B4-BE49-F238E27FC236}">
                  <a16:creationId xmlns:a16="http://schemas.microsoft.com/office/drawing/2014/main" id="{8E368917-B1C4-529A-9ECB-E98FD4B6E9C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72A2F5FB-B1E7-B045-1575-8BD1DA98A5C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12" name="TextBox 11">
            <a:extLst>
              <a:ext uri="{FF2B5EF4-FFF2-40B4-BE49-F238E27FC236}">
                <a16:creationId xmlns:a16="http://schemas.microsoft.com/office/drawing/2014/main" id="{A34E397C-3C1B-6D8D-3DA9-6CDE42750E29}"/>
              </a:ext>
            </a:extLst>
          </p:cNvPr>
          <p:cNvSpPr txBox="1"/>
          <p:nvPr/>
        </p:nvSpPr>
        <p:spPr>
          <a:xfrm>
            <a:off x="739423" y="731522"/>
            <a:ext cx="696539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CPTS INBODY ASSESSMENT</a:t>
            </a:r>
          </a:p>
        </p:txBody>
      </p:sp>
      <p:pic>
        <p:nvPicPr>
          <p:cNvPr id="4" name="Picture 3" descr="A close-up of a body composition analysis report&#10;&#10;AI-generated content may be incorrect.">
            <a:extLst>
              <a:ext uri="{FF2B5EF4-FFF2-40B4-BE49-F238E27FC236}">
                <a16:creationId xmlns:a16="http://schemas.microsoft.com/office/drawing/2014/main" id="{EF1B847E-08C4-3320-E71C-3EF9ABBA0B28}"/>
              </a:ext>
            </a:extLst>
          </p:cNvPr>
          <p:cNvPicPr>
            <a:picLocks noChangeAspect="1"/>
          </p:cNvPicPr>
          <p:nvPr/>
        </p:nvPicPr>
        <p:blipFill>
          <a:blip r:embed="rId5"/>
          <a:stretch>
            <a:fillRect/>
          </a:stretch>
        </p:blipFill>
        <p:spPr>
          <a:xfrm>
            <a:off x="262750" y="1709530"/>
            <a:ext cx="2655982" cy="3249109"/>
          </a:xfrm>
          <a:prstGeom prst="rect">
            <a:avLst/>
          </a:prstGeom>
        </p:spPr>
      </p:pic>
      <p:sp>
        <p:nvSpPr>
          <p:cNvPr id="9" name="TextBox 8">
            <a:extLst>
              <a:ext uri="{FF2B5EF4-FFF2-40B4-BE49-F238E27FC236}">
                <a16:creationId xmlns:a16="http://schemas.microsoft.com/office/drawing/2014/main" id="{C74F9229-C35E-A423-23C4-B8E9E16994D7}"/>
              </a:ext>
            </a:extLst>
          </p:cNvPr>
          <p:cNvSpPr txBox="1"/>
          <p:nvPr/>
        </p:nvSpPr>
        <p:spPr>
          <a:xfrm>
            <a:off x="731521" y="1109366"/>
            <a:ext cx="8078524" cy="430887"/>
          </a:xfrm>
          <a:prstGeom prst="rect">
            <a:avLst/>
          </a:prstGeom>
          <a:noFill/>
        </p:spPr>
        <p:txBody>
          <a:bodyPr wrap="square">
            <a:spAutoFit/>
          </a:bodyPr>
          <a:lstStyle/>
          <a:p>
            <a:r>
              <a:rPr lang="en-US" sz="1100" b="0" i="0">
                <a:effectLst/>
                <a:latin typeface="Arial" panose="020B0604020202020204" pitchFamily="34" charset="0"/>
                <a:cs typeface="Arial" panose="020B0604020202020204" pitchFamily="34" charset="0"/>
              </a:rPr>
              <a:t>This scan provides a comprehensive analysis, including </a:t>
            </a:r>
            <a:r>
              <a:rPr lang="en-US" sz="1100" b="1" i="0">
                <a:effectLst/>
                <a:latin typeface="Arial" panose="020B0604020202020204" pitchFamily="34" charset="0"/>
                <a:cs typeface="Arial" panose="020B0604020202020204" pitchFamily="34" charset="0"/>
              </a:rPr>
              <a:t>muscle mass</a:t>
            </a:r>
            <a:r>
              <a:rPr lang="en-US" sz="1100" b="0" i="0">
                <a:effectLst/>
                <a:latin typeface="Arial" panose="020B0604020202020204" pitchFamily="34" charset="0"/>
                <a:cs typeface="Arial" panose="020B0604020202020204" pitchFamily="34" charset="0"/>
              </a:rPr>
              <a:t>, </a:t>
            </a:r>
            <a:r>
              <a:rPr lang="en-US" sz="1100" b="1" i="0">
                <a:effectLst/>
                <a:latin typeface="Arial" panose="020B0604020202020204" pitchFamily="34" charset="0"/>
                <a:cs typeface="Arial" panose="020B0604020202020204" pitchFamily="34" charset="0"/>
              </a:rPr>
              <a:t>fat content</a:t>
            </a:r>
            <a:r>
              <a:rPr lang="en-US" sz="1100" b="0" i="0">
                <a:effectLst/>
                <a:latin typeface="Arial" panose="020B0604020202020204" pitchFamily="34" charset="0"/>
                <a:cs typeface="Arial" panose="020B0604020202020204" pitchFamily="34" charset="0"/>
              </a:rPr>
              <a:t>, and </a:t>
            </a:r>
            <a:r>
              <a:rPr lang="en-US" sz="1100" b="1" i="0">
                <a:effectLst/>
                <a:latin typeface="Arial" panose="020B0604020202020204" pitchFamily="34" charset="0"/>
                <a:cs typeface="Arial" panose="020B0604020202020204" pitchFamily="34" charset="0"/>
              </a:rPr>
              <a:t>water weight</a:t>
            </a:r>
            <a:r>
              <a:rPr lang="en-US" sz="1100" b="0" i="0">
                <a:effectLst/>
                <a:latin typeface="Arial" panose="020B0604020202020204" pitchFamily="34" charset="0"/>
                <a:cs typeface="Arial" panose="020B0604020202020204" pitchFamily="34" charset="0"/>
              </a:rPr>
              <a:t>. By decoding the results of the InBody scan, you can gain valuable insights into client's fitness levels and make informed decisions about </a:t>
            </a:r>
            <a:r>
              <a:rPr lang="en-US" sz="1100">
                <a:latin typeface="Arial" panose="020B0604020202020204" pitchFamily="34" charset="0"/>
                <a:cs typeface="Arial" panose="020B0604020202020204" pitchFamily="34" charset="0"/>
              </a:rPr>
              <a:t>their</a:t>
            </a:r>
            <a:r>
              <a:rPr lang="en-US" sz="1100" b="0" i="0">
                <a:effectLst/>
                <a:latin typeface="Arial" panose="020B0604020202020204" pitchFamily="34" charset="0"/>
                <a:cs typeface="Arial" panose="020B0604020202020204" pitchFamily="34" charset="0"/>
              </a:rPr>
              <a:t> goals</a:t>
            </a:r>
            <a:r>
              <a:rPr lang="en-US" sz="1100" b="0" i="0">
                <a:solidFill>
                  <a:srgbClr val="4B4B4B"/>
                </a:solidFill>
                <a:effectLst/>
                <a:latin typeface="Roboto" panose="02000000000000000000" pitchFamily="2" charset="0"/>
              </a:rPr>
              <a:t>.</a:t>
            </a:r>
            <a:endParaRPr lang="en-US" sz="1100"/>
          </a:p>
        </p:txBody>
      </p:sp>
      <p:sp>
        <p:nvSpPr>
          <p:cNvPr id="2" name="Title 1">
            <a:extLst>
              <a:ext uri="{FF2B5EF4-FFF2-40B4-BE49-F238E27FC236}">
                <a16:creationId xmlns:a16="http://schemas.microsoft.com/office/drawing/2014/main" id="{49A449C6-F538-97CF-543F-9E3A8AC5396B}"/>
              </a:ext>
            </a:extLst>
          </p:cNvPr>
          <p:cNvSpPr txBox="1">
            <a:spLocks/>
          </p:cNvSpPr>
          <p:nvPr/>
        </p:nvSpPr>
        <p:spPr>
          <a:xfrm>
            <a:off x="3184321" y="3420368"/>
            <a:ext cx="5064982" cy="2157062"/>
          </a:xfrm>
          <a:prstGeom prst="rect">
            <a:avLst/>
          </a:prstGeom>
        </p:spPr>
        <p:txBody>
          <a:bodyPr vert="horz" lIns="91440" tIns="45720" rIns="91440" bIns="45720" rtlCol="0" anchor="b">
            <a:noAutofit/>
          </a:bodyPr>
          <a:lstStyle>
            <a:lvl1pPr algn="ctr" defTabSz="685800"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1100" b="1">
                <a:latin typeface="Arial" panose="020B0604020202020204" pitchFamily="34" charset="0"/>
                <a:cs typeface="Arial" panose="020B0604020202020204" pitchFamily="34" charset="0"/>
              </a:rPr>
              <a:t>Scan overview</a:t>
            </a:r>
          </a:p>
          <a:p>
            <a:pPr algn="l"/>
            <a:r>
              <a:rPr lang="en-US" sz="1100">
                <a:latin typeface="Arial" panose="020B0604020202020204" pitchFamily="34" charset="0"/>
                <a:cs typeface="Arial" panose="020B0604020202020204" pitchFamily="34" charset="0"/>
              </a:rPr>
              <a:t>Scan results should be discussed with the client. This is an informative conversation to not only show the client their baseline body composition but to educate on how these results relate to their fitness goals</a:t>
            </a:r>
          </a:p>
          <a:p>
            <a:pPr algn="l"/>
            <a:endParaRPr lang="en-US" sz="1100">
              <a:latin typeface="Arial" panose="020B0604020202020204" pitchFamily="34" charset="0"/>
              <a:cs typeface="Arial" panose="020B0604020202020204" pitchFamily="34" charset="0"/>
            </a:endParaRPr>
          </a:p>
          <a:p>
            <a:pPr algn="l"/>
            <a:r>
              <a:rPr lang="en-US" sz="1100" b="1">
                <a:latin typeface="Arial" panose="020B0604020202020204" pitchFamily="34" charset="0"/>
                <a:cs typeface="Arial" panose="020B0604020202020204" pitchFamily="34" charset="0"/>
              </a:rPr>
              <a:t>Discussion focuses</a:t>
            </a:r>
          </a:p>
          <a:p>
            <a:pPr marL="171450" indent="-171450" algn="l">
              <a:buFont typeface="Arial" panose="020B0604020202020204" pitchFamily="34" charset="0"/>
              <a:buChar char="•"/>
            </a:pPr>
            <a:r>
              <a:rPr lang="en-US" sz="1100">
                <a:latin typeface="Arial" panose="020B0604020202020204" pitchFamily="34" charset="0"/>
                <a:cs typeface="Arial" panose="020B0604020202020204" pitchFamily="34" charset="0"/>
              </a:rPr>
              <a:t>Muscle mass</a:t>
            </a:r>
          </a:p>
          <a:p>
            <a:pPr marL="171450" indent="-171450" algn="l">
              <a:buFont typeface="Arial" panose="020B0604020202020204" pitchFamily="34" charset="0"/>
              <a:buChar char="•"/>
            </a:pPr>
            <a:r>
              <a:rPr lang="en-US" sz="1100">
                <a:latin typeface="Arial" panose="020B0604020202020204" pitchFamily="34" charset="0"/>
                <a:cs typeface="Arial" panose="020B0604020202020204" pitchFamily="34" charset="0"/>
              </a:rPr>
              <a:t>Body fat %</a:t>
            </a:r>
          </a:p>
          <a:p>
            <a:pPr marL="171450" indent="-171450" algn="l">
              <a:buFont typeface="Arial" panose="020B0604020202020204" pitchFamily="34" charset="0"/>
              <a:buChar char="•"/>
            </a:pPr>
            <a:r>
              <a:rPr lang="en-US" sz="1100">
                <a:latin typeface="Arial" panose="020B0604020202020204" pitchFamily="34" charset="0"/>
                <a:cs typeface="Arial" panose="020B0604020202020204" pitchFamily="34" charset="0"/>
              </a:rPr>
              <a:t>Deviations in muscle mass from one side to another</a:t>
            </a:r>
          </a:p>
          <a:p>
            <a:pPr marL="171450" indent="-171450" algn="l">
              <a:buFont typeface="Arial" panose="020B0604020202020204" pitchFamily="34" charset="0"/>
              <a:buChar char="•"/>
            </a:pPr>
            <a:r>
              <a:rPr lang="en-US" sz="1100">
                <a:latin typeface="Arial" panose="020B0604020202020204" pitchFamily="34" charset="0"/>
                <a:cs typeface="Arial" panose="020B0604020202020204" pitchFamily="34" charset="0"/>
              </a:rPr>
              <a:t>Body weight goal vs importance of total body composition results.</a:t>
            </a:r>
          </a:p>
          <a:p>
            <a:pPr algn="l"/>
            <a:endParaRPr lang="en-US" sz="1100">
              <a:latin typeface="Arial" panose="020B0604020202020204" pitchFamily="34" charset="0"/>
              <a:cs typeface="Arial" panose="020B0604020202020204" pitchFamily="34" charset="0"/>
            </a:endParaRPr>
          </a:p>
          <a:p>
            <a:pPr algn="l"/>
            <a:r>
              <a:rPr lang="en-US" sz="1100">
                <a:latin typeface="Arial" panose="020B0604020202020204" pitchFamily="34" charset="0"/>
                <a:cs typeface="Arial" panose="020B0604020202020204" pitchFamily="34" charset="0"/>
              </a:rPr>
              <a:t>PT’s should remind clients this is a baseline and discuss reevaluation intervals and milestones to look for. </a:t>
            </a:r>
          </a:p>
          <a:p>
            <a:pPr algn="l"/>
            <a:endParaRPr lang="en-US" sz="1100">
              <a:latin typeface="Arial" panose="020B0604020202020204" pitchFamily="34" charset="0"/>
              <a:cs typeface="Arial" panose="020B0604020202020204" pitchFamily="34" charset="0"/>
            </a:endParaRPr>
          </a:p>
          <a:p>
            <a:pPr algn="l"/>
            <a:r>
              <a:rPr lang="en-US" sz="1100">
                <a:latin typeface="Arial" panose="020B0604020202020204" pitchFamily="34" charset="0"/>
                <a:cs typeface="Arial" panose="020B0604020202020204" pitchFamily="34" charset="0"/>
              </a:rPr>
              <a:t>All of these metrics will be important for setting timelines while making program recommendations. </a:t>
            </a:r>
          </a:p>
          <a:p>
            <a:pPr algn="l"/>
            <a:endParaRPr lang="en-US" sz="1100">
              <a:latin typeface="Arial" panose="020B0604020202020204" pitchFamily="34" charset="0"/>
              <a:cs typeface="Arial" panose="020B0604020202020204" pitchFamily="34" charset="0"/>
            </a:endParaRPr>
          </a:p>
          <a:p>
            <a:pPr algn="l"/>
            <a:endParaRPr lang="en-US" sz="1100">
              <a:latin typeface="Arial" panose="020B0604020202020204" pitchFamily="34" charset="0"/>
              <a:cs typeface="Arial" panose="020B0604020202020204" pitchFamily="34" charset="0"/>
            </a:endParaRPr>
          </a:p>
          <a:p>
            <a:pPr algn="l"/>
            <a:endParaRPr lang="en-US" sz="1100">
              <a:latin typeface="Arial" panose="020B0604020202020204" pitchFamily="34" charset="0"/>
              <a:cs typeface="Arial" panose="020B0604020202020204" pitchFamily="34" charset="0"/>
            </a:endParaRPr>
          </a:p>
          <a:p>
            <a:pPr algn="l"/>
            <a:endParaRPr lang="en-US" sz="1100">
              <a:latin typeface="Arial" panose="020B0604020202020204" pitchFamily="34" charset="0"/>
              <a:cs typeface="Arial" panose="020B0604020202020204" pitchFamily="34" charset="0"/>
            </a:endParaRPr>
          </a:p>
          <a:p>
            <a:pPr algn="l"/>
            <a:endParaRPr lang="en-US" sz="1100">
              <a:latin typeface="Arial" panose="020B0604020202020204" pitchFamily="34" charset="0"/>
              <a:cs typeface="Arial" panose="020B0604020202020204" pitchFamily="34" charset="0"/>
            </a:endParaRPr>
          </a:p>
          <a:p>
            <a:pPr algn="l"/>
            <a:endParaRPr lang="en-US" sz="1100">
              <a:latin typeface="Arial" panose="020B0604020202020204" pitchFamily="34" charset="0"/>
              <a:cs typeface="Arial" panose="020B0604020202020204" pitchFamily="34" charset="0"/>
            </a:endParaRPr>
          </a:p>
          <a:p>
            <a:pPr algn="l"/>
            <a:endParaRPr lang="en-US" sz="1100">
              <a:latin typeface="Arial" panose="020B0604020202020204" pitchFamily="34" charset="0"/>
              <a:cs typeface="Arial" panose="020B0604020202020204" pitchFamily="34" charset="0"/>
            </a:endParaRPr>
          </a:p>
          <a:p>
            <a:pPr algn="l"/>
            <a:r>
              <a:rPr lang="en-US" sz="11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41867278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AF88E-2C1D-B55B-049A-009CF54961CD}"/>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E15E59B5-2C48-E1CE-099E-E4D05ED02817}"/>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4B158851-4B80-1766-DC9F-DF401CCF0831}"/>
              </a:ext>
            </a:extLst>
          </p:cNvPr>
          <p:cNvGrpSpPr/>
          <p:nvPr/>
        </p:nvGrpSpPr>
        <p:grpSpPr>
          <a:xfrm>
            <a:off x="8348871" y="4344849"/>
            <a:ext cx="795129" cy="798651"/>
            <a:chOff x="8348871" y="4344849"/>
            <a:chExt cx="795129" cy="798651"/>
          </a:xfrm>
        </p:grpSpPr>
        <p:sp>
          <p:nvSpPr>
            <p:cNvPr id="6" name="Rectangle 5">
              <a:extLst>
                <a:ext uri="{FF2B5EF4-FFF2-40B4-BE49-F238E27FC236}">
                  <a16:creationId xmlns:a16="http://schemas.microsoft.com/office/drawing/2014/main" id="{4D1280D5-F09A-AE62-60E0-CE751CFE4014}"/>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FBA9F37E-9683-8A67-F225-FF97E8FC1EF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12" name="TextBox 11">
            <a:extLst>
              <a:ext uri="{FF2B5EF4-FFF2-40B4-BE49-F238E27FC236}">
                <a16:creationId xmlns:a16="http://schemas.microsoft.com/office/drawing/2014/main" id="{23DA82E7-34F8-5B69-6665-4A9150B8D00C}"/>
              </a:ext>
            </a:extLst>
          </p:cNvPr>
          <p:cNvSpPr txBox="1"/>
          <p:nvPr/>
        </p:nvSpPr>
        <p:spPr>
          <a:xfrm>
            <a:off x="739423" y="731522"/>
            <a:ext cx="5399347"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CPTS DEMOTU</a:t>
            </a:r>
          </a:p>
        </p:txBody>
      </p:sp>
      <p:pic>
        <p:nvPicPr>
          <p:cNvPr id="10" name="Picture 9" descr="A screenshot of a cell phone&#10;&#10;AI-generated content may be incorrect.">
            <a:extLst>
              <a:ext uri="{FF2B5EF4-FFF2-40B4-BE49-F238E27FC236}">
                <a16:creationId xmlns:a16="http://schemas.microsoft.com/office/drawing/2014/main" id="{0F5B12AB-028C-6D6F-EF1E-18374F36BE51}"/>
              </a:ext>
            </a:extLst>
          </p:cNvPr>
          <p:cNvPicPr>
            <a:picLocks noChangeAspect="1"/>
          </p:cNvPicPr>
          <p:nvPr/>
        </p:nvPicPr>
        <p:blipFill>
          <a:blip r:embed="rId5"/>
          <a:stretch>
            <a:fillRect/>
          </a:stretch>
        </p:blipFill>
        <p:spPr>
          <a:xfrm>
            <a:off x="193142" y="1857471"/>
            <a:ext cx="1741956" cy="3065114"/>
          </a:xfrm>
          <a:prstGeom prst="rect">
            <a:avLst/>
          </a:prstGeom>
        </p:spPr>
      </p:pic>
      <p:pic>
        <p:nvPicPr>
          <p:cNvPr id="13" name="Picture 12" descr="A screenshot of a cell phone&#10;&#10;AI-generated content may be incorrect.">
            <a:extLst>
              <a:ext uri="{FF2B5EF4-FFF2-40B4-BE49-F238E27FC236}">
                <a16:creationId xmlns:a16="http://schemas.microsoft.com/office/drawing/2014/main" id="{E0EECC6F-357B-CCCD-37AE-66D070E62C43}"/>
              </a:ext>
            </a:extLst>
          </p:cNvPr>
          <p:cNvPicPr>
            <a:picLocks noChangeAspect="1"/>
          </p:cNvPicPr>
          <p:nvPr/>
        </p:nvPicPr>
        <p:blipFill>
          <a:blip r:embed="rId6"/>
          <a:stretch>
            <a:fillRect/>
          </a:stretch>
        </p:blipFill>
        <p:spPr>
          <a:xfrm>
            <a:off x="6358231" y="1846753"/>
            <a:ext cx="1741956" cy="3075832"/>
          </a:xfrm>
          <a:prstGeom prst="rect">
            <a:avLst/>
          </a:prstGeom>
        </p:spPr>
      </p:pic>
      <p:sp>
        <p:nvSpPr>
          <p:cNvPr id="14" name="TextBox 13">
            <a:extLst>
              <a:ext uri="{FF2B5EF4-FFF2-40B4-BE49-F238E27FC236}">
                <a16:creationId xmlns:a16="http://schemas.microsoft.com/office/drawing/2014/main" id="{47E334E5-FA07-4A6B-8B26-6A24174B9FA0}"/>
              </a:ext>
            </a:extLst>
          </p:cNvPr>
          <p:cNvSpPr txBox="1"/>
          <p:nvPr/>
        </p:nvSpPr>
        <p:spPr>
          <a:xfrm>
            <a:off x="3058129" y="2213345"/>
            <a:ext cx="2858897" cy="1002839"/>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PT’s review the movement scan with client and highlight areas of concern. This gives a visual reference for clients to understand their mobility restrictions. </a:t>
            </a:r>
          </a:p>
          <a:p>
            <a:pPr>
              <a:spcAft>
                <a:spcPts val="450"/>
              </a:spcAft>
              <a:buSzPct val="100000"/>
            </a:pPr>
            <a:endParaRPr lang="en-US" sz="1100" u="none" strike="noStrike">
              <a:solidFill>
                <a:srgbClr val="000000"/>
              </a:solidFill>
              <a:effectLst/>
              <a:latin typeface="Arial" panose="020B0604020202020204" pitchFamily="34" charset="0"/>
              <a:cs typeface="Arial" panose="020B0604020202020204" pitchFamily="34" charset="0"/>
            </a:endParaRPr>
          </a:p>
        </p:txBody>
      </p:sp>
      <p:sp>
        <p:nvSpPr>
          <p:cNvPr id="16" name="Arrow: Left 15">
            <a:extLst>
              <a:ext uri="{FF2B5EF4-FFF2-40B4-BE49-F238E27FC236}">
                <a16:creationId xmlns:a16="http://schemas.microsoft.com/office/drawing/2014/main" id="{FBDEBF30-F580-9954-2FBB-738DF9F216DB}"/>
              </a:ext>
            </a:extLst>
          </p:cNvPr>
          <p:cNvSpPr/>
          <p:nvPr/>
        </p:nvSpPr>
        <p:spPr>
          <a:xfrm>
            <a:off x="2512307" y="2460431"/>
            <a:ext cx="408458" cy="222637"/>
          </a:xfrm>
          <a:prstGeom prst="left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68DAF91-F236-E474-6A06-335FBE29489A}"/>
              </a:ext>
            </a:extLst>
          </p:cNvPr>
          <p:cNvSpPr txBox="1"/>
          <p:nvPr/>
        </p:nvSpPr>
        <p:spPr>
          <a:xfrm>
            <a:off x="2424837" y="3572058"/>
            <a:ext cx="2858897" cy="1172116"/>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PT’s should then cover the summery of the movement assessment. Using this, the PT will outline the specific compensations and how they can be addressed through proper programming. </a:t>
            </a:r>
          </a:p>
          <a:p>
            <a:pPr>
              <a:spcAft>
                <a:spcPts val="450"/>
              </a:spcAft>
              <a:buSzPct val="100000"/>
            </a:pPr>
            <a:endParaRPr lang="en-US" sz="1100" u="none" strike="noStrike">
              <a:solidFill>
                <a:srgbClr val="000000"/>
              </a:solidFill>
              <a:effectLst/>
              <a:latin typeface="Arial" panose="020B0604020202020204" pitchFamily="34" charset="0"/>
              <a:cs typeface="Arial" panose="020B0604020202020204" pitchFamily="34" charset="0"/>
            </a:endParaRPr>
          </a:p>
        </p:txBody>
      </p:sp>
      <p:sp>
        <p:nvSpPr>
          <p:cNvPr id="18" name="Arrow: Left 17">
            <a:extLst>
              <a:ext uri="{FF2B5EF4-FFF2-40B4-BE49-F238E27FC236}">
                <a16:creationId xmlns:a16="http://schemas.microsoft.com/office/drawing/2014/main" id="{424FC296-7233-22ED-7BAF-11C13138A6DE}"/>
              </a:ext>
            </a:extLst>
          </p:cNvPr>
          <p:cNvSpPr/>
          <p:nvPr/>
        </p:nvSpPr>
        <p:spPr>
          <a:xfrm rot="10800000">
            <a:off x="5485835" y="3935479"/>
            <a:ext cx="408458" cy="222637"/>
          </a:xfrm>
          <a:prstGeom prst="left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429E07DD-1E0E-3D6A-FA3B-21993888EC16}"/>
              </a:ext>
            </a:extLst>
          </p:cNvPr>
          <p:cNvSpPr txBox="1"/>
          <p:nvPr/>
        </p:nvSpPr>
        <p:spPr>
          <a:xfrm>
            <a:off x="490739" y="1193187"/>
            <a:ext cx="7746812" cy="664284"/>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Demotu provides a comprehensive breakdown for client's movement that will allow PTs to articulate to clients their movement compensations and joint stability issues that will impact their training program.  </a:t>
            </a:r>
          </a:p>
          <a:p>
            <a:pPr>
              <a:spcAft>
                <a:spcPts val="450"/>
              </a:spcAft>
              <a:buSzPct val="100000"/>
            </a:pPr>
            <a:endParaRPr lang="en-US" sz="110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05402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CE42E85-34B9-802A-D66F-12FF8E03E2AB}"/>
              </a:ext>
            </a:extLst>
          </p:cNvPr>
          <p:cNvSpPr/>
          <p:nvPr/>
        </p:nvSpPr>
        <p:spPr>
          <a:xfrm>
            <a:off x="1014742" y="1567401"/>
            <a:ext cx="6411184" cy="3176773"/>
          </a:xfrm>
          <a:prstGeom prst="roundRect">
            <a:avLst>
              <a:gd name="adj" fmla="val 4403"/>
            </a:avLst>
          </a:prstGeom>
          <a:ln/>
        </p:spPr>
        <p:style>
          <a:lnRef idx="2">
            <a:schemeClr val="dk1"/>
          </a:lnRef>
          <a:fillRef idx="1">
            <a:schemeClr val="lt1"/>
          </a:fillRef>
          <a:effectRef idx="0">
            <a:schemeClr val="dk1"/>
          </a:effectRef>
          <a:fontRef idx="minor">
            <a:schemeClr val="dk1"/>
          </a:fontRef>
        </p:style>
        <p:txBody>
          <a:bodyPr rtlCol="0" anchor="ctr"/>
          <a:lstStyle/>
          <a:p>
            <a:pPr algn="ctr"/>
            <a:endParaRPr lang="en-US">
              <a:solidFill>
                <a:prstClr val="black"/>
              </a:solidFill>
              <a:latin typeface="Century Gothic" panose="020B0502020202020204"/>
            </a:endParaRPr>
          </a:p>
        </p:txBody>
      </p:sp>
      <p:sp>
        <p:nvSpPr>
          <p:cNvPr id="3" name="TextBox 2">
            <a:extLst>
              <a:ext uri="{FF2B5EF4-FFF2-40B4-BE49-F238E27FC236}">
                <a16:creationId xmlns:a16="http://schemas.microsoft.com/office/drawing/2014/main" id="{DACCBBE3-0123-BF8A-4C5A-2602EE8DD079}"/>
              </a:ext>
            </a:extLst>
          </p:cNvPr>
          <p:cNvSpPr txBox="1"/>
          <p:nvPr/>
        </p:nvSpPr>
        <p:spPr>
          <a:xfrm>
            <a:off x="1091359" y="1567401"/>
            <a:ext cx="6257949" cy="4163000"/>
          </a:xfrm>
          <a:prstGeom prst="rect">
            <a:avLst/>
          </a:prstGeom>
          <a:noFill/>
        </p:spPr>
        <p:txBody>
          <a:bodyPr wrap="square" lIns="91440" tIns="45720" rIns="91440" bIns="45720" rtlCol="0" anchor="t">
            <a:spAutoFit/>
          </a:bodyPr>
          <a:lstStyle/>
          <a:p>
            <a:r>
              <a:rPr lang="en-US" sz="1200" b="1">
                <a:latin typeface="Arial" panose="020B0604020202020204" pitchFamily="34" charset="0"/>
                <a:cs typeface="Arial" panose="020B0604020202020204" pitchFamily="34" charset="0"/>
              </a:rPr>
              <a:t>Our objective is to establish a standard for new member onboarding and tours that align with our operational excellence mantra on hospitality. </a:t>
            </a:r>
          </a:p>
          <a:p>
            <a:endParaRPr lang="en-US" sz="1500" b="1">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STARTS WITH OUR FRONT DESK…</a:t>
            </a:r>
          </a:p>
          <a:p>
            <a:endParaRPr lang="en-US" sz="1100">
              <a:latin typeface="Arial" panose="020B0604020202020204" pitchFamily="34" charset="0"/>
              <a:cs typeface="Arial" panose="020B0604020202020204" pitchFamily="34" charset="0"/>
            </a:endParaRPr>
          </a:p>
          <a:p>
            <a:pPr marL="137160">
              <a:spcBef>
                <a:spcPts val="375"/>
              </a:spcBef>
            </a:pPr>
            <a:r>
              <a:rPr lang="en-US" sz="1100" b="1" u="sng">
                <a:latin typeface="Arial" panose="020B0604020202020204" pitchFamily="34" charset="0"/>
                <a:ea typeface="Times New Roman" panose="02020603050405020304" pitchFamily="18" charset="0"/>
                <a:cs typeface="Arial" panose="020B0604020202020204" pitchFamily="34" charset="0"/>
              </a:rPr>
              <a:t>FDA Welcome Expectations:</a:t>
            </a:r>
            <a:endParaRPr lang="en-US" sz="1100" b="1">
              <a:latin typeface="Arial" panose="020B0604020202020204" pitchFamily="34" charset="0"/>
              <a:ea typeface="Times New Roman" panose="02020603050405020304" pitchFamily="18" charset="0"/>
              <a:cs typeface="Arial" panose="020B0604020202020204" pitchFamily="34" charset="0"/>
            </a:endParaRPr>
          </a:p>
          <a:p>
            <a:pPr marL="257175" indent="-257175">
              <a:buFont typeface="Symbol" panose="05050102010706020507" pitchFamily="18" charset="2"/>
              <a:buChar char=""/>
            </a:pPr>
            <a:r>
              <a:rPr lang="en-US" sz="1100">
                <a:latin typeface="Arial" panose="020B0604020202020204" pitchFamily="34" charset="0"/>
                <a:ea typeface="Times New Roman" panose="02020603050405020304" pitchFamily="18" charset="0"/>
                <a:cs typeface="Arial" panose="020B0604020202020204" pitchFamily="34" charset="0"/>
              </a:rPr>
              <a:t>Smile, say hello, introduce yourself</a:t>
            </a:r>
          </a:p>
          <a:p>
            <a:pPr marL="257175" indent="-257175">
              <a:buFont typeface="Symbol" panose="05050102010706020507" pitchFamily="18" charset="2"/>
              <a:buChar char=""/>
            </a:pPr>
            <a:r>
              <a:rPr lang="en-US" sz="1100">
                <a:latin typeface="Arial" panose="020B0604020202020204" pitchFamily="34" charset="0"/>
                <a:ea typeface="Times New Roman" panose="02020603050405020304" pitchFamily="18" charset="0"/>
                <a:cs typeface="Arial" panose="020B0604020202020204" pitchFamily="34" charset="0"/>
              </a:rPr>
              <a:t>Ask how we can help them today</a:t>
            </a:r>
          </a:p>
          <a:p>
            <a:pPr marL="257175" indent="-257175">
              <a:lnSpc>
                <a:spcPct val="107000"/>
              </a:lnSpc>
              <a:spcAft>
                <a:spcPts val="600"/>
              </a:spcAft>
              <a:buFont typeface="Symbol" panose="05050102010706020507" pitchFamily="18" charset="2"/>
              <a:buChar char=""/>
            </a:pPr>
            <a:r>
              <a:rPr lang="en-US" sz="1100">
                <a:latin typeface="Arial" panose="020B0604020202020204" pitchFamily="34" charset="0"/>
                <a:ea typeface="Times New Roman" panose="02020603050405020304" pitchFamily="18" charset="0"/>
                <a:cs typeface="Arial" panose="020B0604020202020204" pitchFamily="34" charset="0"/>
              </a:rPr>
              <a:t>First Impressions:  be proud to work at Gold’s Gym; bring energy and enthusiasm</a:t>
            </a:r>
          </a:p>
          <a:p>
            <a:endParaRPr lang="en-US" sz="1100">
              <a:solidFill>
                <a:srgbClr val="404040"/>
              </a:solidFill>
              <a:latin typeface="Arial" panose="020B0604020202020204" pitchFamily="34" charset="0"/>
              <a:ea typeface="Times New Roman" panose="02020603050405020304" pitchFamily="18" charset="0"/>
              <a:cs typeface="Arial" panose="020B0604020202020204" pitchFamily="34" charset="0"/>
            </a:endParaRPr>
          </a:p>
          <a:p>
            <a:pPr marL="137160">
              <a:spcBef>
                <a:spcPts val="375"/>
              </a:spcBef>
            </a:pPr>
            <a:r>
              <a:rPr lang="en-US" sz="1100" b="1" u="sng">
                <a:latin typeface="Arial" panose="020B0604020202020204" pitchFamily="34" charset="0"/>
                <a:ea typeface="Times New Roman" panose="02020603050405020304" pitchFamily="18" charset="0"/>
                <a:cs typeface="Arial" panose="020B0604020202020204" pitchFamily="34" charset="0"/>
              </a:rPr>
              <a:t>GUEST BY GUEST/KIOSK MANAGEMENT:</a:t>
            </a:r>
            <a:endParaRPr lang="en-US" sz="1100" b="1">
              <a:latin typeface="Arial" panose="020B0604020202020204" pitchFamily="34" charset="0"/>
              <a:ea typeface="Times New Roman" panose="02020603050405020304" pitchFamily="18" charset="0"/>
              <a:cs typeface="Arial" panose="020B0604020202020204" pitchFamily="34" charset="0"/>
            </a:endParaRPr>
          </a:p>
          <a:p>
            <a:pPr marL="257175" indent="-257175">
              <a:lnSpc>
                <a:spcPct val="107000"/>
              </a:lnSpc>
              <a:spcAft>
                <a:spcPts val="600"/>
              </a:spcAft>
              <a:buFont typeface="Symbol" panose="05050102010706020507" pitchFamily="18" charset="2"/>
              <a:buChar char=""/>
            </a:pPr>
            <a:r>
              <a:rPr lang="en-US" sz="1100">
                <a:latin typeface="Arial" panose="020B0604020202020204" pitchFamily="34" charset="0"/>
                <a:ea typeface="Times New Roman" panose="02020603050405020304" pitchFamily="18" charset="0"/>
                <a:cs typeface="Arial" panose="020B0604020202020204" pitchFamily="34" charset="0"/>
              </a:rPr>
              <a:t>Every guest should meet a manager</a:t>
            </a:r>
          </a:p>
          <a:p>
            <a:pPr marL="257175" indent="-257175">
              <a:lnSpc>
                <a:spcPct val="107000"/>
              </a:lnSpc>
              <a:spcAft>
                <a:spcPts val="600"/>
              </a:spcAft>
              <a:buFont typeface="Symbol" panose="05050102010706020507" pitchFamily="18" charset="2"/>
              <a:buChar char=""/>
            </a:pPr>
            <a:r>
              <a:rPr lang="en-US" sz="1100">
                <a:latin typeface="Arial" panose="020B0604020202020204" pitchFamily="34" charset="0"/>
                <a:ea typeface="Times New Roman" panose="02020603050405020304" pitchFamily="18" charset="0"/>
                <a:cs typeface="Arial" panose="020B0604020202020204" pitchFamily="34" charset="0"/>
              </a:rPr>
              <a:t>Every guest should be offered a tour</a:t>
            </a:r>
          </a:p>
          <a:p>
            <a:pPr marL="257175" indent="-257175">
              <a:lnSpc>
                <a:spcPct val="107000"/>
              </a:lnSpc>
              <a:spcAft>
                <a:spcPts val="600"/>
              </a:spcAft>
              <a:buFont typeface="Symbol" panose="05050102010706020507" pitchFamily="18" charset="2"/>
              <a:buChar char=""/>
            </a:pPr>
            <a:r>
              <a:rPr lang="en-US" sz="1100">
                <a:latin typeface="Arial" panose="020B0604020202020204" pitchFamily="34" charset="0"/>
                <a:ea typeface="Times New Roman" panose="02020603050405020304" pitchFamily="18" charset="0"/>
                <a:cs typeface="Arial" panose="020B0604020202020204" pitchFamily="34" charset="0"/>
              </a:rPr>
              <a:t>If manager is not available, every FDA should assist the guest with pricing options at the kiosk</a:t>
            </a:r>
          </a:p>
          <a:p>
            <a:pPr marL="257175" indent="-257175">
              <a:lnSpc>
                <a:spcPct val="107000"/>
              </a:lnSpc>
              <a:spcAft>
                <a:spcPts val="600"/>
              </a:spcAft>
              <a:buFont typeface="Symbol" panose="05050102010706020507" pitchFamily="18" charset="2"/>
              <a:buChar char=""/>
            </a:pPr>
            <a:r>
              <a:rPr lang="en-US" sz="1100">
                <a:latin typeface="Arial" panose="020B0604020202020204" pitchFamily="34" charset="0"/>
                <a:ea typeface="Times New Roman" panose="02020603050405020304" pitchFamily="18" charset="0"/>
                <a:cs typeface="Arial" panose="020B0604020202020204" pitchFamily="34" charset="0"/>
              </a:rPr>
              <a:t>A CPTS should be offered/booked with every new member</a:t>
            </a:r>
          </a:p>
          <a:p>
            <a:endParaRPr lang="en-US" sz="1350"/>
          </a:p>
          <a:p>
            <a:endParaRPr lang="en-US" sz="1350"/>
          </a:p>
          <a:p>
            <a:endParaRPr lang="en-US" sz="1350"/>
          </a:p>
          <a:p>
            <a:endParaRPr lang="en-US" sz="1350"/>
          </a:p>
        </p:txBody>
      </p:sp>
      <p:sp>
        <p:nvSpPr>
          <p:cNvPr id="9" name="Rectangle 8">
            <a:extLst>
              <a:ext uri="{FF2B5EF4-FFF2-40B4-BE49-F238E27FC236}">
                <a16:creationId xmlns:a16="http://schemas.microsoft.com/office/drawing/2014/main" id="{6C214EAF-BC75-9037-33DE-F43B0E6E1183}"/>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501673D-23AE-1EC9-81FE-0EC1917CFD42}"/>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Logo&#10;&#10;Description automatically generated">
            <a:extLst>
              <a:ext uri="{FF2B5EF4-FFF2-40B4-BE49-F238E27FC236}">
                <a16:creationId xmlns:a16="http://schemas.microsoft.com/office/drawing/2014/main" id="{C59733B1-C204-9ED9-36D1-E6AC82864BEF}"/>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13" name="TextBox 12">
            <a:extLst>
              <a:ext uri="{FF2B5EF4-FFF2-40B4-BE49-F238E27FC236}">
                <a16:creationId xmlns:a16="http://schemas.microsoft.com/office/drawing/2014/main" id="{B9D0BEFF-4E10-95F2-CB0B-983C5482A678}"/>
              </a:ext>
            </a:extLst>
          </p:cNvPr>
          <p:cNvSpPr txBox="1"/>
          <p:nvPr/>
        </p:nvSpPr>
        <p:spPr>
          <a:xfrm>
            <a:off x="673536" y="811030"/>
            <a:ext cx="7547972" cy="461665"/>
          </a:xfrm>
          <a:prstGeom prst="rect">
            <a:avLst/>
          </a:prstGeom>
          <a:noFill/>
        </p:spPr>
        <p:txBody>
          <a:bodyPr wrap="square" lIns="91440" tIns="45720" rIns="91440" bIns="45720" anchor="t">
            <a:spAutoFit/>
          </a:bodyPr>
          <a:lstStyle/>
          <a:p>
            <a:r>
              <a:rPr lang="en-US" sz="2400" b="1">
                <a:latin typeface="Arial"/>
                <a:cs typeface="Arial"/>
              </a:rPr>
              <a:t>OUR SERVICE: GREETING </a:t>
            </a:r>
          </a:p>
        </p:txBody>
      </p:sp>
    </p:spTree>
    <p:extLst>
      <p:ext uri="{BB962C8B-B14F-4D97-AF65-F5344CB8AC3E}">
        <p14:creationId xmlns:p14="http://schemas.microsoft.com/office/powerpoint/2010/main" val="176073399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46EC355-34AE-45B6-0787-43AFB1C69138}"/>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59FFB613-AC0A-8EB1-D049-6C42D6722C9E}"/>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80EC4B9B-BCFF-19DB-9C10-2E149C67E7E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7" name="Rectangle 6">
            <a:extLst>
              <a:ext uri="{FF2B5EF4-FFF2-40B4-BE49-F238E27FC236}">
                <a16:creationId xmlns:a16="http://schemas.microsoft.com/office/drawing/2014/main" id="{F8665B47-1738-8A90-84E2-5B171C934666}"/>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in a gym&#10;&#10;AI-generated content may be incorrect.">
            <a:extLst>
              <a:ext uri="{FF2B5EF4-FFF2-40B4-BE49-F238E27FC236}">
                <a16:creationId xmlns:a16="http://schemas.microsoft.com/office/drawing/2014/main" id="{1DAE6982-CBEB-87AC-B461-970B0AE57FD2}"/>
              </a:ext>
            </a:extLst>
          </p:cNvPr>
          <p:cNvPicPr>
            <a:picLocks noChangeAspect="1"/>
          </p:cNvPicPr>
          <p:nvPr/>
        </p:nvPicPr>
        <p:blipFill>
          <a:blip r:embed="rId4"/>
          <a:stretch>
            <a:fillRect/>
          </a:stretch>
        </p:blipFill>
        <p:spPr>
          <a:xfrm>
            <a:off x="251403" y="1622171"/>
            <a:ext cx="4972604" cy="2819049"/>
          </a:xfrm>
          <a:prstGeom prst="rect">
            <a:avLst/>
          </a:prstGeom>
        </p:spPr>
      </p:pic>
      <p:sp>
        <p:nvSpPr>
          <p:cNvPr id="3" name="TextBox 2">
            <a:extLst>
              <a:ext uri="{FF2B5EF4-FFF2-40B4-BE49-F238E27FC236}">
                <a16:creationId xmlns:a16="http://schemas.microsoft.com/office/drawing/2014/main" id="{039DE2AC-75A8-4C90-4756-62E07E8E62E8}"/>
              </a:ext>
            </a:extLst>
          </p:cNvPr>
          <p:cNvSpPr txBox="1"/>
          <p:nvPr/>
        </p:nvSpPr>
        <p:spPr>
          <a:xfrm>
            <a:off x="739422" y="731522"/>
            <a:ext cx="7808585"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CPTS PROGRAM PRESENTATION</a:t>
            </a:r>
          </a:p>
        </p:txBody>
      </p:sp>
      <p:sp>
        <p:nvSpPr>
          <p:cNvPr id="11" name="TextBox 10">
            <a:extLst>
              <a:ext uri="{FF2B5EF4-FFF2-40B4-BE49-F238E27FC236}">
                <a16:creationId xmlns:a16="http://schemas.microsoft.com/office/drawing/2014/main" id="{B4B92ADE-627D-EDD7-733B-B24CC3B25EF2}"/>
              </a:ext>
            </a:extLst>
          </p:cNvPr>
          <p:cNvSpPr txBox="1"/>
          <p:nvPr/>
        </p:nvSpPr>
        <p:spPr>
          <a:xfrm>
            <a:off x="5689111" y="1688194"/>
            <a:ext cx="2858897" cy="2508379"/>
          </a:xfrm>
          <a:prstGeom prst="rect">
            <a:avLst/>
          </a:prstGeom>
          <a:noFill/>
        </p:spPr>
        <p:txBody>
          <a:bodyPr wrap="square">
            <a:spAutoFit/>
          </a:bodyPr>
          <a:lstStyle/>
          <a:p>
            <a:pPr>
              <a:spcAft>
                <a:spcPts val="450"/>
              </a:spcAft>
              <a:buSzPct val="100000"/>
            </a:pPr>
            <a:r>
              <a:rPr lang="en-US" sz="1200" b="1" u="none" strike="noStrike">
                <a:solidFill>
                  <a:srgbClr val="000000"/>
                </a:solidFill>
                <a:effectLst/>
                <a:latin typeface="Arial" panose="020B0604020202020204" pitchFamily="34" charset="0"/>
                <a:cs typeface="Arial" panose="020B0604020202020204" pitchFamily="34" charset="0"/>
              </a:rPr>
              <a:t>Steps</a:t>
            </a:r>
          </a:p>
          <a:p>
            <a:pPr marL="171450" indent="-171450">
              <a:spcAft>
                <a:spcPts val="450"/>
              </a:spcAft>
              <a:buSzPct val="100000"/>
              <a:buFont typeface="Courier New" panose="02070309020205020404" pitchFamily="49" charset="0"/>
              <a:buChar char="o"/>
            </a:pPr>
            <a:r>
              <a:rPr lang="en-US" sz="1100">
                <a:solidFill>
                  <a:srgbClr val="000000"/>
                </a:solidFill>
                <a:latin typeface="Arial" panose="020B0604020202020204" pitchFamily="34" charset="0"/>
                <a:cs typeface="Arial" panose="020B0604020202020204" pitchFamily="34" charset="0"/>
              </a:rPr>
              <a:t>Reiterate the client's goals</a:t>
            </a:r>
          </a:p>
          <a:p>
            <a:pPr marL="171450" indent="-171450">
              <a:spcAft>
                <a:spcPts val="450"/>
              </a:spcAft>
              <a:buSzPct val="100000"/>
              <a:buFont typeface="Courier New" panose="02070309020205020404" pitchFamily="49" charset="0"/>
              <a:buChar char="o"/>
            </a:pPr>
            <a:r>
              <a:rPr lang="en-US" sz="1100" u="none" strike="noStrike">
                <a:solidFill>
                  <a:srgbClr val="000000"/>
                </a:solidFill>
                <a:effectLst/>
                <a:latin typeface="Arial" panose="020B0604020202020204" pitchFamily="34" charset="0"/>
                <a:cs typeface="Arial" panose="020B0604020202020204" pitchFamily="34" charset="0"/>
              </a:rPr>
              <a:t>Recommend the program that achieves these goals</a:t>
            </a:r>
          </a:p>
          <a:p>
            <a:pPr marL="171450" indent="-171450">
              <a:spcAft>
                <a:spcPts val="450"/>
              </a:spcAft>
              <a:buSzPct val="100000"/>
              <a:buFont typeface="Courier New" panose="02070309020205020404" pitchFamily="49" charset="0"/>
              <a:buChar char="o"/>
            </a:pPr>
            <a:r>
              <a:rPr lang="en-US" sz="1100">
                <a:solidFill>
                  <a:srgbClr val="000000"/>
                </a:solidFill>
                <a:latin typeface="Arial" panose="020B0604020202020204" pitchFamily="34" charset="0"/>
                <a:cs typeface="Arial" panose="020B0604020202020204" pitchFamily="34" charset="0"/>
              </a:rPr>
              <a:t>Describe what that program looks like</a:t>
            </a:r>
          </a:p>
          <a:p>
            <a:pPr marL="171450" indent="-171450">
              <a:spcAft>
                <a:spcPts val="450"/>
              </a:spcAft>
              <a:buSzPct val="100000"/>
              <a:buFont typeface="Courier New" panose="02070309020205020404" pitchFamily="49" charset="0"/>
              <a:buChar char="o"/>
            </a:pPr>
            <a:r>
              <a:rPr lang="en-US" sz="1100">
                <a:solidFill>
                  <a:srgbClr val="000000"/>
                </a:solidFill>
                <a:latin typeface="Arial" panose="020B0604020202020204" pitchFamily="34" charset="0"/>
                <a:cs typeface="Arial" panose="020B0604020202020204" pitchFamily="34" charset="0"/>
              </a:rPr>
              <a:t>Provide solutions to areas of focus identified in the assessment portion and how the program will incorporate that.</a:t>
            </a:r>
          </a:p>
          <a:p>
            <a:pPr marL="171450" indent="-171450">
              <a:spcAft>
                <a:spcPts val="450"/>
              </a:spcAft>
              <a:buSzPct val="100000"/>
              <a:buFont typeface="Courier New" panose="02070309020205020404" pitchFamily="49" charset="0"/>
              <a:buChar char="o"/>
            </a:pPr>
            <a:r>
              <a:rPr lang="en-US" sz="1100" u="none" strike="noStrike">
                <a:solidFill>
                  <a:srgbClr val="000000"/>
                </a:solidFill>
                <a:effectLst/>
                <a:latin typeface="Arial" panose="020B0604020202020204" pitchFamily="34" charset="0"/>
                <a:cs typeface="Arial" panose="020B0604020202020204" pitchFamily="34" charset="0"/>
              </a:rPr>
              <a:t>Set </a:t>
            </a:r>
            <a:r>
              <a:rPr lang="en-US" sz="1100">
                <a:solidFill>
                  <a:srgbClr val="000000"/>
                </a:solidFill>
                <a:latin typeface="Arial" panose="020B0604020202020204" pitchFamily="34" charset="0"/>
                <a:cs typeface="Arial" panose="020B0604020202020204" pitchFamily="34" charset="0"/>
              </a:rPr>
              <a:t>a timeframe for achieving these goals with the prescribed program</a:t>
            </a:r>
          </a:p>
          <a:p>
            <a:pPr marL="171450" indent="-171450">
              <a:spcAft>
                <a:spcPts val="450"/>
              </a:spcAft>
              <a:buSzPct val="100000"/>
              <a:buFont typeface="Courier New" panose="02070309020205020404" pitchFamily="49" charset="0"/>
              <a:buChar char="o"/>
            </a:pPr>
            <a:r>
              <a:rPr lang="en-US" sz="1100" u="none" strike="noStrike">
                <a:solidFill>
                  <a:srgbClr val="000000"/>
                </a:solidFill>
                <a:effectLst/>
                <a:latin typeface="Arial" panose="020B0604020202020204" pitchFamily="34" charset="0"/>
                <a:cs typeface="Arial" panose="020B0604020202020204" pitchFamily="34" charset="0"/>
              </a:rPr>
              <a:t>Take the client th</a:t>
            </a:r>
            <a:r>
              <a:rPr lang="en-US" sz="1100">
                <a:solidFill>
                  <a:srgbClr val="000000"/>
                </a:solidFill>
                <a:latin typeface="Arial" panose="020B0604020202020204" pitchFamily="34" charset="0"/>
                <a:cs typeface="Arial" panose="020B0604020202020204" pitchFamily="34" charset="0"/>
              </a:rPr>
              <a:t>rough a program demonstration ( 60 Minute session only)</a:t>
            </a:r>
            <a:endParaRPr lang="en-US" sz="1100" u="none" strike="noStrike">
              <a:solidFill>
                <a:srgbClr val="000000"/>
              </a:solidFill>
              <a:effectLst/>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144F6443-0A18-4151-3F8C-90FCC2CECB04}"/>
              </a:ext>
            </a:extLst>
          </p:cNvPr>
          <p:cNvSpPr txBox="1"/>
          <p:nvPr/>
        </p:nvSpPr>
        <p:spPr>
          <a:xfrm>
            <a:off x="739423" y="1127164"/>
            <a:ext cx="7164174" cy="495007"/>
          </a:xfrm>
          <a:prstGeom prst="rect">
            <a:avLst/>
          </a:prstGeom>
          <a:noFill/>
        </p:spPr>
        <p:txBody>
          <a:bodyPr wrap="square">
            <a:spAutoFit/>
          </a:bodyPr>
          <a:lstStyle/>
          <a:p>
            <a:pPr>
              <a:spcAft>
                <a:spcPts val="450"/>
              </a:spcAft>
              <a:buSzPct val="100000"/>
            </a:pPr>
            <a:r>
              <a:rPr lang="en-US" sz="1100">
                <a:solidFill>
                  <a:srgbClr val="000000"/>
                </a:solidFill>
                <a:latin typeface="Arial" panose="020B0604020202020204" pitchFamily="34" charset="0"/>
                <a:cs typeface="Arial" panose="020B0604020202020204" pitchFamily="34" charset="0"/>
              </a:rPr>
              <a:t>Now that we understand the client's goals, and their fitness status, its time to give a program recommendation. </a:t>
            </a:r>
          </a:p>
          <a:p>
            <a:pPr>
              <a:spcAft>
                <a:spcPts val="450"/>
              </a:spcAft>
              <a:buSzPct val="100000"/>
            </a:pPr>
            <a:endParaRPr lang="en-US" sz="1100" u="none" strike="noStrike">
              <a:solidFill>
                <a:srgbClr val="000000"/>
              </a:solidFill>
              <a:effectLst/>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3D7C49ED-81C6-C59D-F289-D830FD72BE88}"/>
              </a:ext>
            </a:extLst>
          </p:cNvPr>
          <p:cNvSpPr txBox="1"/>
          <p:nvPr/>
        </p:nvSpPr>
        <p:spPr>
          <a:xfrm>
            <a:off x="572445" y="4625557"/>
            <a:ext cx="7164174" cy="664284"/>
          </a:xfrm>
          <a:prstGeom prst="rect">
            <a:avLst/>
          </a:prstGeom>
          <a:noFill/>
        </p:spPr>
        <p:txBody>
          <a:bodyPr wrap="square">
            <a:spAutoFit/>
          </a:bodyPr>
          <a:lstStyle/>
          <a:p>
            <a:pPr>
              <a:spcAft>
                <a:spcPts val="450"/>
              </a:spcAft>
              <a:buSzPct val="100000"/>
            </a:pPr>
            <a:r>
              <a:rPr lang="en-US" sz="1100">
                <a:solidFill>
                  <a:srgbClr val="FF0000"/>
                </a:solidFill>
                <a:latin typeface="Arial" panose="020B0604020202020204" pitchFamily="34" charset="0"/>
                <a:cs typeface="Arial" panose="020B0604020202020204" pitchFamily="34" charset="0"/>
              </a:rPr>
              <a:t>After completing the demonstration if a 60-minute session, you will need to recap the recommendation for the client when before presenting/ closing the training package. </a:t>
            </a:r>
          </a:p>
          <a:p>
            <a:pPr>
              <a:spcAft>
                <a:spcPts val="450"/>
              </a:spcAft>
              <a:buSzPct val="100000"/>
            </a:pPr>
            <a:endParaRPr lang="en-US" sz="1100" u="none" strike="noStrike">
              <a:solidFill>
                <a:srgbClr val="000000"/>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07033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1D806-F365-DF87-1984-EFCB8C1AB4FC}"/>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AF7741C-CADD-C4D3-36D8-128952B25A42}"/>
              </a:ext>
            </a:extLst>
          </p:cNvPr>
          <p:cNvSpPr txBox="1"/>
          <p:nvPr/>
        </p:nvSpPr>
        <p:spPr>
          <a:xfrm>
            <a:off x="848510" y="898701"/>
            <a:ext cx="618044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CPTS CONVERSION </a:t>
            </a:r>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5986BEA6-DDD1-750D-8383-26F2AE585CB0}"/>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3BB43B7C-5CDA-E0AE-C897-67D58786E43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36B6743C-E32A-EC73-ADFA-974227649939}"/>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191967AE-B893-1D6B-1248-A52672DF19B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52BD986-3D56-41F4-AF31-126EAF04BB15}"/>
              </a:ext>
            </a:extLst>
          </p:cNvPr>
          <p:cNvSpPr txBox="1"/>
          <p:nvPr/>
        </p:nvSpPr>
        <p:spPr>
          <a:xfrm>
            <a:off x="848510" y="1293756"/>
            <a:ext cx="7643152" cy="833562"/>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Providing a great experience doesn’t end with the workouts we provide. How we transition our members to clients is part of this experience. “Closing” CPTS’s should not be a cost-based presentation. PT’s should be focused on the product and how it benefits our clients.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3496D968-A510-EFBB-4757-ADF4825892DA}"/>
              </a:ext>
            </a:extLst>
          </p:cNvPr>
          <p:cNvSpPr/>
          <p:nvPr/>
        </p:nvSpPr>
        <p:spPr>
          <a:xfrm>
            <a:off x="362783" y="2129299"/>
            <a:ext cx="1416336" cy="3344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Transition </a:t>
            </a:r>
          </a:p>
        </p:txBody>
      </p:sp>
      <p:sp>
        <p:nvSpPr>
          <p:cNvPr id="10" name="Rectangle: Rounded Corners 9">
            <a:extLst>
              <a:ext uri="{FF2B5EF4-FFF2-40B4-BE49-F238E27FC236}">
                <a16:creationId xmlns:a16="http://schemas.microsoft.com/office/drawing/2014/main" id="{21639124-45A6-EF33-805D-E4923A1C18CF}"/>
              </a:ext>
            </a:extLst>
          </p:cNvPr>
          <p:cNvSpPr/>
          <p:nvPr/>
        </p:nvSpPr>
        <p:spPr>
          <a:xfrm>
            <a:off x="362783" y="2613504"/>
            <a:ext cx="1416336" cy="3344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Confirm the goal</a:t>
            </a:r>
          </a:p>
        </p:txBody>
      </p:sp>
      <p:sp>
        <p:nvSpPr>
          <p:cNvPr id="11" name="Rectangle: Rounded Corners 10">
            <a:extLst>
              <a:ext uri="{FF2B5EF4-FFF2-40B4-BE49-F238E27FC236}">
                <a16:creationId xmlns:a16="http://schemas.microsoft.com/office/drawing/2014/main" id="{F39DEE3D-9D3D-FE3C-B729-E546781E2195}"/>
              </a:ext>
            </a:extLst>
          </p:cNvPr>
          <p:cNvSpPr/>
          <p:nvPr/>
        </p:nvSpPr>
        <p:spPr>
          <a:xfrm>
            <a:off x="353455" y="3086492"/>
            <a:ext cx="1416336" cy="33441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Establish a timeframe </a:t>
            </a:r>
          </a:p>
        </p:txBody>
      </p:sp>
      <p:sp>
        <p:nvSpPr>
          <p:cNvPr id="12" name="Rectangle: Rounded Corners 11">
            <a:extLst>
              <a:ext uri="{FF2B5EF4-FFF2-40B4-BE49-F238E27FC236}">
                <a16:creationId xmlns:a16="http://schemas.microsoft.com/office/drawing/2014/main" id="{04D816DB-B22A-6309-1221-C237106D72CE}"/>
              </a:ext>
            </a:extLst>
          </p:cNvPr>
          <p:cNvSpPr/>
          <p:nvPr/>
        </p:nvSpPr>
        <p:spPr>
          <a:xfrm>
            <a:off x="362783" y="3599408"/>
            <a:ext cx="1416336" cy="3344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Present program</a:t>
            </a:r>
          </a:p>
        </p:txBody>
      </p:sp>
      <p:sp>
        <p:nvSpPr>
          <p:cNvPr id="13" name="Rectangle: Rounded Corners 12">
            <a:extLst>
              <a:ext uri="{FF2B5EF4-FFF2-40B4-BE49-F238E27FC236}">
                <a16:creationId xmlns:a16="http://schemas.microsoft.com/office/drawing/2014/main" id="{E3122668-5519-D839-0318-90C270092A42}"/>
              </a:ext>
            </a:extLst>
          </p:cNvPr>
          <p:cNvSpPr/>
          <p:nvPr/>
        </p:nvSpPr>
        <p:spPr>
          <a:xfrm>
            <a:off x="372184" y="4107446"/>
            <a:ext cx="1416336" cy="334419"/>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Ask for the sale </a:t>
            </a:r>
          </a:p>
        </p:txBody>
      </p:sp>
      <p:sp>
        <p:nvSpPr>
          <p:cNvPr id="14" name="Rectangle: Rounded Corners 13">
            <a:extLst>
              <a:ext uri="{FF2B5EF4-FFF2-40B4-BE49-F238E27FC236}">
                <a16:creationId xmlns:a16="http://schemas.microsoft.com/office/drawing/2014/main" id="{00813149-3FB6-077D-3F39-8894D0155CB7}"/>
              </a:ext>
            </a:extLst>
          </p:cNvPr>
          <p:cNvSpPr/>
          <p:nvPr/>
        </p:nvSpPr>
        <p:spPr>
          <a:xfrm>
            <a:off x="347684" y="4571603"/>
            <a:ext cx="1440836" cy="334417"/>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Present the price  </a:t>
            </a:r>
          </a:p>
        </p:txBody>
      </p:sp>
      <p:sp>
        <p:nvSpPr>
          <p:cNvPr id="16" name="TextBox 15">
            <a:extLst>
              <a:ext uri="{FF2B5EF4-FFF2-40B4-BE49-F238E27FC236}">
                <a16:creationId xmlns:a16="http://schemas.microsoft.com/office/drawing/2014/main" id="{6D0EB59F-6318-3591-68C2-22F13A5148CF}"/>
              </a:ext>
            </a:extLst>
          </p:cNvPr>
          <p:cNvSpPr txBox="1"/>
          <p:nvPr/>
        </p:nvSpPr>
        <p:spPr>
          <a:xfrm>
            <a:off x="1766978" y="2170965"/>
            <a:ext cx="7177884"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Move from the workout to have an intentional conversation with the client and provide a professional prescription.</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55E8A492-E2D2-F174-09EE-F73CA7DD54EC}"/>
              </a:ext>
            </a:extLst>
          </p:cNvPr>
          <p:cNvSpPr txBox="1"/>
          <p:nvPr/>
        </p:nvSpPr>
        <p:spPr>
          <a:xfrm>
            <a:off x="1770234" y="2633736"/>
            <a:ext cx="6823687" cy="26161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Outline the client's fitness goals and clarify any secondary goals discussed earlier in the session.</a:t>
            </a:r>
          </a:p>
        </p:txBody>
      </p:sp>
      <p:sp>
        <p:nvSpPr>
          <p:cNvPr id="18" name="TextBox 17">
            <a:extLst>
              <a:ext uri="{FF2B5EF4-FFF2-40B4-BE49-F238E27FC236}">
                <a16:creationId xmlns:a16="http://schemas.microsoft.com/office/drawing/2014/main" id="{A080CD23-E1DE-2FB9-6864-41A9B1B16A41}"/>
              </a:ext>
            </a:extLst>
          </p:cNvPr>
          <p:cNvSpPr txBox="1"/>
          <p:nvPr/>
        </p:nvSpPr>
        <p:spPr>
          <a:xfrm>
            <a:off x="1779119" y="3152011"/>
            <a:ext cx="6823687"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Present a realistic timeframe to achieve the client's goals.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CBBE18B0-4873-3C88-8F70-19BF08B3A9EC}"/>
              </a:ext>
            </a:extLst>
          </p:cNvPr>
          <p:cNvSpPr txBox="1"/>
          <p:nvPr/>
        </p:nvSpPr>
        <p:spPr>
          <a:xfrm>
            <a:off x="1766978" y="3642875"/>
            <a:ext cx="7546936"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Explain to the client how they will reach these goals (Prescribed routine, Frequency, Duration and expected results)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FFA81CBE-6192-1585-2209-BD3F11FDFAE0}"/>
              </a:ext>
            </a:extLst>
          </p:cNvPr>
          <p:cNvSpPr txBox="1"/>
          <p:nvPr/>
        </p:nvSpPr>
        <p:spPr>
          <a:xfrm>
            <a:off x="1788520" y="4147043"/>
            <a:ext cx="6823687"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Simply asking if the client agrees with the prescribed plan and would like to move forward.</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AAA7637B-3435-E69F-D4F6-A5FB0E477C0B}"/>
              </a:ext>
            </a:extLst>
          </p:cNvPr>
          <p:cNvSpPr txBox="1"/>
          <p:nvPr/>
        </p:nvSpPr>
        <p:spPr>
          <a:xfrm>
            <a:off x="1788520" y="4611482"/>
            <a:ext cx="6823687" cy="49500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Presenting a clear price for the prescribed program.</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41D0E349-C2AB-08FE-EE51-26D9F2A9BA78}"/>
              </a:ext>
            </a:extLst>
          </p:cNvPr>
          <p:cNvSpPr/>
          <p:nvPr/>
        </p:nvSpPr>
        <p:spPr>
          <a:xfrm>
            <a:off x="218295" y="2140879"/>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1</a:t>
            </a:r>
            <a:endParaRPr lang="en-US" sz="1100">
              <a:solidFill>
                <a:schemeClr val="tx1"/>
              </a:solidFill>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0DB8162B-6A0D-F067-D46E-C4C5DBDAA5DC}"/>
              </a:ext>
            </a:extLst>
          </p:cNvPr>
          <p:cNvSpPr/>
          <p:nvPr/>
        </p:nvSpPr>
        <p:spPr>
          <a:xfrm>
            <a:off x="218295" y="2635423"/>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2</a:t>
            </a:r>
            <a:endParaRPr lang="en-US" sz="1100">
              <a:solidFill>
                <a:schemeClr val="tx1"/>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097C246F-C490-68F1-93EF-C3D65C11DE4D}"/>
              </a:ext>
            </a:extLst>
          </p:cNvPr>
          <p:cNvSpPr/>
          <p:nvPr/>
        </p:nvSpPr>
        <p:spPr>
          <a:xfrm>
            <a:off x="218295" y="3620607"/>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4</a:t>
            </a:r>
            <a:endParaRPr lang="en-US" sz="1100">
              <a:solidFill>
                <a:schemeClr val="tx1"/>
              </a:solidFill>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91DE2C9E-4794-56F7-D118-9F1854DA610D}"/>
              </a:ext>
            </a:extLst>
          </p:cNvPr>
          <p:cNvSpPr/>
          <p:nvPr/>
        </p:nvSpPr>
        <p:spPr>
          <a:xfrm>
            <a:off x="218516" y="4575142"/>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6</a:t>
            </a:r>
            <a:endParaRPr lang="en-US" sz="1100">
              <a:solidFill>
                <a:schemeClr val="tx1"/>
              </a:solidFill>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A9FA1591-664E-43A4-3333-EA506A3FB615}"/>
              </a:ext>
            </a:extLst>
          </p:cNvPr>
          <p:cNvSpPr/>
          <p:nvPr/>
        </p:nvSpPr>
        <p:spPr>
          <a:xfrm>
            <a:off x="224016" y="411394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5</a:t>
            </a:r>
            <a:endParaRPr lang="en-US" sz="1100">
              <a:solidFill>
                <a:schemeClr val="tx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AABE8AAC-C675-E7C8-7153-CF2AE299E747}"/>
              </a:ext>
            </a:extLst>
          </p:cNvPr>
          <p:cNvSpPr/>
          <p:nvPr/>
        </p:nvSpPr>
        <p:spPr>
          <a:xfrm>
            <a:off x="211871" y="3096625"/>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latin typeface="Arial" panose="020B0604020202020204" pitchFamily="34" charset="0"/>
                <a:cs typeface="Arial" panose="020B0604020202020204" pitchFamily="34" charset="0"/>
              </a:rPr>
              <a:t>3</a:t>
            </a:r>
            <a:endParaRPr lang="en-US" sz="110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20700552"/>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B5CAE-AEF5-A77A-6015-3AB506B68CDB}"/>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0E7C3BE2-2CC0-ED39-76DC-A317D4745D07}"/>
              </a:ext>
            </a:extLst>
          </p:cNvPr>
          <p:cNvSpPr/>
          <p:nvPr/>
        </p:nvSpPr>
        <p:spPr>
          <a:xfrm>
            <a:off x="2434308" y="2316438"/>
            <a:ext cx="4258464" cy="501912"/>
          </a:xfrm>
          <a:prstGeom prst="rect">
            <a:avLst/>
          </a:prstGeom>
          <a:solidFill>
            <a:srgbClr val="FFE600"/>
          </a:solidFill>
          <a:ln w="28575">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endParaRPr lang="en-US" sz="1350">
              <a:solidFill>
                <a:schemeClr val="bg1"/>
              </a:solidFill>
            </a:endParaRPr>
          </a:p>
          <a:p>
            <a:pPr algn="ctr">
              <a:lnSpc>
                <a:spcPct val="300000"/>
              </a:lnSpc>
            </a:pPr>
            <a:r>
              <a:rPr lang="en-US" sz="1200" b="1">
                <a:solidFill>
                  <a:schemeClr val="tx1"/>
                </a:solidFill>
              </a:rPr>
              <a:t>     Body composition, muscle density, and overall health </a:t>
            </a:r>
          </a:p>
          <a:p>
            <a:pPr marL="214313" indent="-214313">
              <a:buFont typeface="Arial" panose="020B0604020202020204" pitchFamily="34" charset="0"/>
              <a:buChar char="•"/>
            </a:pPr>
            <a:endParaRPr lang="en-US" sz="1350">
              <a:solidFill>
                <a:schemeClr val="tx1"/>
              </a:solidFill>
            </a:endParaRPr>
          </a:p>
          <a:p>
            <a:endParaRPr lang="en-US" sz="1350">
              <a:solidFill>
                <a:schemeClr val="tx1"/>
              </a:solidFill>
            </a:endParaRPr>
          </a:p>
        </p:txBody>
      </p:sp>
      <p:sp>
        <p:nvSpPr>
          <p:cNvPr id="21" name="Rectangle 20">
            <a:extLst>
              <a:ext uri="{FF2B5EF4-FFF2-40B4-BE49-F238E27FC236}">
                <a16:creationId xmlns:a16="http://schemas.microsoft.com/office/drawing/2014/main" id="{F24251E6-A86F-EB94-BFA3-9DF1B5C08A2F}"/>
              </a:ext>
            </a:extLst>
          </p:cNvPr>
          <p:cNvSpPr/>
          <p:nvPr/>
        </p:nvSpPr>
        <p:spPr>
          <a:xfrm>
            <a:off x="2434308" y="3749153"/>
            <a:ext cx="5102594" cy="496057"/>
          </a:xfrm>
          <a:prstGeom prst="rect">
            <a:avLst/>
          </a:prstGeom>
          <a:solidFill>
            <a:srgbClr val="FFE600"/>
          </a:solidFill>
          <a:ln w="28575">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endParaRPr lang="en-US" sz="1200" b="1">
              <a:solidFill>
                <a:schemeClr val="tx1"/>
              </a:solidFill>
            </a:endParaRPr>
          </a:p>
          <a:p>
            <a:pPr algn="ctr"/>
            <a:r>
              <a:rPr lang="en-US" sz="1200" b="1">
                <a:solidFill>
                  <a:schemeClr val="tx1"/>
                </a:solidFill>
              </a:rPr>
              <a:t> GAINS / O2 / LIVE /  DRIVE /  SPECIALIZED </a:t>
            </a:r>
          </a:p>
          <a:p>
            <a:endParaRPr lang="en-US" sz="1200" b="1">
              <a:solidFill>
                <a:schemeClr val="tx1"/>
              </a:solidFill>
            </a:endParaRPr>
          </a:p>
        </p:txBody>
      </p:sp>
      <p:sp>
        <p:nvSpPr>
          <p:cNvPr id="22" name="Rectangle 21">
            <a:extLst>
              <a:ext uri="{FF2B5EF4-FFF2-40B4-BE49-F238E27FC236}">
                <a16:creationId xmlns:a16="http://schemas.microsoft.com/office/drawing/2014/main" id="{045F25E5-5357-D805-7C09-95191B6A9AC1}"/>
              </a:ext>
            </a:extLst>
          </p:cNvPr>
          <p:cNvSpPr/>
          <p:nvPr/>
        </p:nvSpPr>
        <p:spPr>
          <a:xfrm>
            <a:off x="2434308" y="4462581"/>
            <a:ext cx="5425931" cy="496058"/>
          </a:xfrm>
          <a:prstGeom prst="rect">
            <a:avLst/>
          </a:prstGeom>
          <a:solidFill>
            <a:schemeClr val="bg1"/>
          </a:solid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350" b="1">
                <a:solidFill>
                  <a:schemeClr val="tx1"/>
                </a:solidFill>
              </a:rPr>
              <a:t>Let’s Train!</a:t>
            </a:r>
          </a:p>
        </p:txBody>
      </p:sp>
      <p:cxnSp>
        <p:nvCxnSpPr>
          <p:cNvPr id="24" name="Straight Arrow Connector 23">
            <a:extLst>
              <a:ext uri="{FF2B5EF4-FFF2-40B4-BE49-F238E27FC236}">
                <a16:creationId xmlns:a16="http://schemas.microsoft.com/office/drawing/2014/main" id="{35E07246-743C-587C-6879-15F21DC44801}"/>
              </a:ext>
            </a:extLst>
          </p:cNvPr>
          <p:cNvCxnSpPr>
            <a:cxnSpLocks/>
          </p:cNvCxnSpPr>
          <p:nvPr/>
        </p:nvCxnSpPr>
        <p:spPr>
          <a:xfrm>
            <a:off x="7988355" y="1907714"/>
            <a:ext cx="0" cy="2216448"/>
          </a:xfrm>
          <a:prstGeom prst="straightConnector1">
            <a:avLst/>
          </a:prstGeom>
          <a:ln w="19050"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5" name="TextBox 24">
            <a:extLst>
              <a:ext uri="{FF2B5EF4-FFF2-40B4-BE49-F238E27FC236}">
                <a16:creationId xmlns:a16="http://schemas.microsoft.com/office/drawing/2014/main" id="{4B22F644-A20E-13AC-3DA1-FEEE3A622830}"/>
              </a:ext>
            </a:extLst>
          </p:cNvPr>
          <p:cNvSpPr txBox="1"/>
          <p:nvPr/>
        </p:nvSpPr>
        <p:spPr>
          <a:xfrm>
            <a:off x="7700767" y="1573977"/>
            <a:ext cx="723199"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b="1">
                <a:solidFill>
                  <a:srgbClr val="FFD600"/>
                </a:solidFill>
              </a:rPr>
              <a:t>30 Min</a:t>
            </a:r>
          </a:p>
        </p:txBody>
      </p:sp>
      <p:cxnSp>
        <p:nvCxnSpPr>
          <p:cNvPr id="26" name="Straight Arrow Connector 25">
            <a:extLst>
              <a:ext uri="{FF2B5EF4-FFF2-40B4-BE49-F238E27FC236}">
                <a16:creationId xmlns:a16="http://schemas.microsoft.com/office/drawing/2014/main" id="{E6D44414-F549-A944-1B78-84D7B8726367}"/>
              </a:ext>
            </a:extLst>
          </p:cNvPr>
          <p:cNvCxnSpPr>
            <a:cxnSpLocks/>
          </p:cNvCxnSpPr>
          <p:nvPr/>
        </p:nvCxnSpPr>
        <p:spPr>
          <a:xfrm>
            <a:off x="396340" y="1409339"/>
            <a:ext cx="0" cy="3053242"/>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8" name="Subtitle 2">
            <a:extLst>
              <a:ext uri="{FF2B5EF4-FFF2-40B4-BE49-F238E27FC236}">
                <a16:creationId xmlns:a16="http://schemas.microsoft.com/office/drawing/2014/main" id="{B7A7EB4B-9F08-7C60-9680-9430C3E9978D}"/>
              </a:ext>
            </a:extLst>
          </p:cNvPr>
          <p:cNvSpPr txBox="1">
            <a:spLocks/>
          </p:cNvSpPr>
          <p:nvPr/>
        </p:nvSpPr>
        <p:spPr>
          <a:xfrm>
            <a:off x="874644" y="3767341"/>
            <a:ext cx="1639327" cy="397974"/>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a:latin typeface="Impact"/>
              </a:rPr>
              <a:t>PROGRAM RECOMMENDATION</a:t>
            </a:r>
          </a:p>
        </p:txBody>
      </p:sp>
      <p:sp>
        <p:nvSpPr>
          <p:cNvPr id="29" name="Subtitle 2">
            <a:extLst>
              <a:ext uri="{FF2B5EF4-FFF2-40B4-BE49-F238E27FC236}">
                <a16:creationId xmlns:a16="http://schemas.microsoft.com/office/drawing/2014/main" id="{1335E1B2-3085-98BC-ECF7-6F443F44C1D4}"/>
              </a:ext>
            </a:extLst>
          </p:cNvPr>
          <p:cNvSpPr txBox="1">
            <a:spLocks/>
          </p:cNvSpPr>
          <p:nvPr/>
        </p:nvSpPr>
        <p:spPr>
          <a:xfrm>
            <a:off x="902008" y="3105383"/>
            <a:ext cx="1291793" cy="397974"/>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a:latin typeface="Impact"/>
              </a:rPr>
              <a:t>MOVEMENT ASSESSMENT</a:t>
            </a:r>
          </a:p>
        </p:txBody>
      </p:sp>
      <p:sp>
        <p:nvSpPr>
          <p:cNvPr id="30" name="Subtitle 2">
            <a:extLst>
              <a:ext uri="{FF2B5EF4-FFF2-40B4-BE49-F238E27FC236}">
                <a16:creationId xmlns:a16="http://schemas.microsoft.com/office/drawing/2014/main" id="{7F1A6D33-E75B-4EA1-A039-8F58FE7886B1}"/>
              </a:ext>
            </a:extLst>
          </p:cNvPr>
          <p:cNvSpPr txBox="1">
            <a:spLocks/>
          </p:cNvSpPr>
          <p:nvPr/>
        </p:nvSpPr>
        <p:spPr>
          <a:xfrm>
            <a:off x="914351" y="2404194"/>
            <a:ext cx="1305929" cy="431925"/>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a:latin typeface="Impact"/>
              </a:rPr>
              <a:t>COMPOSITION ASSESSMENT</a:t>
            </a:r>
            <a:endParaRPr lang="en-US" sz="1600"/>
          </a:p>
        </p:txBody>
      </p:sp>
      <p:sp>
        <p:nvSpPr>
          <p:cNvPr id="31" name="Subtitle 2">
            <a:extLst>
              <a:ext uri="{FF2B5EF4-FFF2-40B4-BE49-F238E27FC236}">
                <a16:creationId xmlns:a16="http://schemas.microsoft.com/office/drawing/2014/main" id="{929060B4-3059-4719-435E-4355FC9B3583}"/>
              </a:ext>
            </a:extLst>
          </p:cNvPr>
          <p:cNvSpPr txBox="1">
            <a:spLocks/>
          </p:cNvSpPr>
          <p:nvPr/>
        </p:nvSpPr>
        <p:spPr>
          <a:xfrm>
            <a:off x="911656" y="4462581"/>
            <a:ext cx="1423084" cy="444311"/>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a:latin typeface="Impact"/>
              </a:rPr>
              <a:t>PROGRAM DEMONSTRATION</a:t>
            </a:r>
          </a:p>
        </p:txBody>
      </p:sp>
      <p:sp>
        <p:nvSpPr>
          <p:cNvPr id="32" name="Rectangle 31">
            <a:extLst>
              <a:ext uri="{FF2B5EF4-FFF2-40B4-BE49-F238E27FC236}">
                <a16:creationId xmlns:a16="http://schemas.microsoft.com/office/drawing/2014/main" id="{8F4D7A9E-9F80-33AA-8D0C-1037F37D4D02}"/>
              </a:ext>
            </a:extLst>
          </p:cNvPr>
          <p:cNvSpPr/>
          <p:nvPr/>
        </p:nvSpPr>
        <p:spPr>
          <a:xfrm>
            <a:off x="2434308" y="3035721"/>
            <a:ext cx="4711542" cy="500764"/>
          </a:xfrm>
          <a:prstGeom prst="rect">
            <a:avLst/>
          </a:prstGeom>
          <a:solidFill>
            <a:srgbClr val="FFE600"/>
          </a:solidFill>
          <a:ln w="28575">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lnSpc>
                <a:spcPct val="300000"/>
              </a:lnSpc>
            </a:pPr>
            <a:r>
              <a:rPr lang="en-US" sz="1350" b="1">
                <a:solidFill>
                  <a:schemeClr val="tx1"/>
                </a:solidFill>
              </a:rPr>
              <a:t>Mobility &amp; stability while identifying compensations </a:t>
            </a:r>
          </a:p>
          <a:p>
            <a:pPr marL="214313" indent="-214313" algn="ctr">
              <a:buFont typeface="Arial" panose="020B0604020202020204" pitchFamily="34" charset="0"/>
              <a:buChar char="•"/>
            </a:pPr>
            <a:endParaRPr lang="en-US" sz="1350" b="1">
              <a:solidFill>
                <a:schemeClr val="tx1"/>
              </a:solidFill>
            </a:endParaRPr>
          </a:p>
        </p:txBody>
      </p:sp>
      <p:sp>
        <p:nvSpPr>
          <p:cNvPr id="3" name="Rectangle 2">
            <a:extLst>
              <a:ext uri="{FF2B5EF4-FFF2-40B4-BE49-F238E27FC236}">
                <a16:creationId xmlns:a16="http://schemas.microsoft.com/office/drawing/2014/main" id="{F1F15395-2A63-AD09-E2CA-09FD9951F77D}"/>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E10FBD8E-2212-FE49-73B4-482CA346550C}"/>
              </a:ext>
            </a:extLst>
          </p:cNvPr>
          <p:cNvGrpSpPr/>
          <p:nvPr/>
        </p:nvGrpSpPr>
        <p:grpSpPr>
          <a:xfrm>
            <a:off x="8348871" y="4344849"/>
            <a:ext cx="795129" cy="798651"/>
            <a:chOff x="8348871" y="4344849"/>
            <a:chExt cx="795129" cy="798651"/>
          </a:xfrm>
        </p:grpSpPr>
        <p:sp>
          <p:nvSpPr>
            <p:cNvPr id="6" name="Rectangle 5">
              <a:extLst>
                <a:ext uri="{FF2B5EF4-FFF2-40B4-BE49-F238E27FC236}">
                  <a16:creationId xmlns:a16="http://schemas.microsoft.com/office/drawing/2014/main" id="{3F13E8E5-19A9-7F27-34EE-266E7431646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Logo&#10;&#10;Description automatically generated">
              <a:extLst>
                <a:ext uri="{FF2B5EF4-FFF2-40B4-BE49-F238E27FC236}">
                  <a16:creationId xmlns:a16="http://schemas.microsoft.com/office/drawing/2014/main" id="{71501A80-F1BC-A947-5A47-D6070D0B4D9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8" name="Rectangle 7">
            <a:extLst>
              <a:ext uri="{FF2B5EF4-FFF2-40B4-BE49-F238E27FC236}">
                <a16:creationId xmlns:a16="http://schemas.microsoft.com/office/drawing/2014/main" id="{63381814-34D6-A3A0-7E3C-2005DE854380}"/>
              </a:ext>
            </a:extLst>
          </p:cNvPr>
          <p:cNvSpPr/>
          <p:nvPr/>
        </p:nvSpPr>
        <p:spPr>
          <a:xfrm>
            <a:off x="2435246" y="1600020"/>
            <a:ext cx="3731339" cy="501913"/>
          </a:xfrm>
          <a:prstGeom prst="rect">
            <a:avLst/>
          </a:prstGeom>
          <a:solidFill>
            <a:srgbClr val="FFE600"/>
          </a:solidFill>
          <a:ln w="28575">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endParaRPr lang="en-US" sz="1350">
              <a:solidFill>
                <a:schemeClr val="bg1"/>
              </a:solidFill>
            </a:endParaRPr>
          </a:p>
          <a:p>
            <a:pPr algn="ctr">
              <a:lnSpc>
                <a:spcPct val="300000"/>
              </a:lnSpc>
            </a:pPr>
            <a:r>
              <a:rPr lang="en-US" sz="1200" b="1">
                <a:solidFill>
                  <a:schemeClr val="tx1"/>
                </a:solidFill>
              </a:rPr>
              <a:t>     PAR-Q, training history and client goals</a:t>
            </a:r>
          </a:p>
          <a:p>
            <a:pPr marL="214313" indent="-214313">
              <a:buFont typeface="Arial" panose="020B0604020202020204" pitchFamily="34" charset="0"/>
              <a:buChar char="•"/>
            </a:pPr>
            <a:endParaRPr lang="en-US" sz="1350">
              <a:solidFill>
                <a:schemeClr val="tx1"/>
              </a:solidFill>
            </a:endParaRPr>
          </a:p>
          <a:p>
            <a:endParaRPr lang="en-US" sz="1350">
              <a:solidFill>
                <a:schemeClr val="tx1"/>
              </a:solidFill>
            </a:endParaRPr>
          </a:p>
        </p:txBody>
      </p:sp>
      <p:sp>
        <p:nvSpPr>
          <p:cNvPr id="9" name="Subtitle 2">
            <a:extLst>
              <a:ext uri="{FF2B5EF4-FFF2-40B4-BE49-F238E27FC236}">
                <a16:creationId xmlns:a16="http://schemas.microsoft.com/office/drawing/2014/main" id="{72793DCE-665B-995D-E0BE-CA7947489C67}"/>
              </a:ext>
            </a:extLst>
          </p:cNvPr>
          <p:cNvSpPr txBox="1">
            <a:spLocks/>
          </p:cNvSpPr>
          <p:nvPr/>
        </p:nvSpPr>
        <p:spPr>
          <a:xfrm>
            <a:off x="911656" y="1682528"/>
            <a:ext cx="1176841" cy="431925"/>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400">
                <a:latin typeface="Impact"/>
              </a:rPr>
              <a:t>CLIENT ONBOARDING</a:t>
            </a:r>
            <a:endParaRPr lang="en-US" sz="1600"/>
          </a:p>
        </p:txBody>
      </p:sp>
      <p:sp>
        <p:nvSpPr>
          <p:cNvPr id="12" name="TextBox 11">
            <a:extLst>
              <a:ext uri="{FF2B5EF4-FFF2-40B4-BE49-F238E27FC236}">
                <a16:creationId xmlns:a16="http://schemas.microsoft.com/office/drawing/2014/main" id="{C64424B7-3A5F-F328-E446-25C717C09DB4}"/>
              </a:ext>
            </a:extLst>
          </p:cNvPr>
          <p:cNvSpPr txBox="1"/>
          <p:nvPr/>
        </p:nvSpPr>
        <p:spPr>
          <a:xfrm>
            <a:off x="739423" y="731522"/>
            <a:ext cx="5399347"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PATH- CPTS</a:t>
            </a:r>
          </a:p>
        </p:txBody>
      </p:sp>
      <p:sp>
        <p:nvSpPr>
          <p:cNvPr id="15" name="TextBox 14">
            <a:extLst>
              <a:ext uri="{FF2B5EF4-FFF2-40B4-BE49-F238E27FC236}">
                <a16:creationId xmlns:a16="http://schemas.microsoft.com/office/drawing/2014/main" id="{204094F2-8213-2D34-49DC-B35DC3D6E520}"/>
              </a:ext>
            </a:extLst>
          </p:cNvPr>
          <p:cNvSpPr txBox="1"/>
          <p:nvPr/>
        </p:nvSpPr>
        <p:spPr>
          <a:xfrm>
            <a:off x="91056" y="4556685"/>
            <a:ext cx="723199" cy="27699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350" b="1"/>
              <a:t>60 Min</a:t>
            </a:r>
          </a:p>
        </p:txBody>
      </p:sp>
    </p:spTree>
    <p:extLst>
      <p:ext uri="{BB962C8B-B14F-4D97-AF65-F5344CB8AC3E}">
        <p14:creationId xmlns:p14="http://schemas.microsoft.com/office/powerpoint/2010/main" val="1154715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C3E2B36-D8FE-4AFD-D4D6-AE3443DF5A43}"/>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B400997A-4180-0721-2274-14EC51080F14}"/>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6B31C080-2293-85AB-8AA6-167E9A32B5DD}"/>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7" name="Rectangle 6">
            <a:extLst>
              <a:ext uri="{FF2B5EF4-FFF2-40B4-BE49-F238E27FC236}">
                <a16:creationId xmlns:a16="http://schemas.microsoft.com/office/drawing/2014/main" id="{3C67CAB6-DFC5-648B-3F66-069CE721A333}"/>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B429865B-01BB-8EC9-542D-A843BABE17C2}"/>
              </a:ext>
            </a:extLst>
          </p:cNvPr>
          <p:cNvSpPr>
            <a:spLocks noGrp="1"/>
          </p:cNvSpPr>
          <p:nvPr>
            <p:ph idx="1"/>
          </p:nvPr>
        </p:nvSpPr>
        <p:spPr>
          <a:xfrm>
            <a:off x="628650" y="1496708"/>
            <a:ext cx="7886700" cy="3263504"/>
          </a:xfrm>
        </p:spPr>
        <p:txBody>
          <a:bodyPr>
            <a:normAutofit lnSpcReduction="10000"/>
          </a:bodyPr>
          <a:lstStyle/>
          <a:p>
            <a:pPr marL="0" indent="0">
              <a:buNone/>
            </a:pPr>
            <a:r>
              <a:rPr lang="en-US" sz="1400" b="1" kern="100">
                <a:latin typeface="Arial" panose="020B0604020202020204" pitchFamily="34" charset="0"/>
                <a:ea typeface="Times New Roman" panose="020F0502020204030204" pitchFamily="34" charset="0"/>
                <a:cs typeface="Arial" panose="020B0604020202020204" pitchFamily="34" charset="0"/>
              </a:rPr>
              <a:t>Session Framework</a:t>
            </a:r>
          </a:p>
          <a:p>
            <a:pPr marL="0" indent="0">
              <a:buNone/>
            </a:pPr>
            <a:r>
              <a:rPr lang="en-US" sz="1200" u="sng"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t>Overview</a:t>
            </a:r>
            <a:endParaRPr lang="en-US" sz="1200" u="sng" kern="100">
              <a:effectLst/>
              <a:latin typeface="Arial" panose="020B0604020202020204" pitchFamily="34" charset="0"/>
              <a:ea typeface="Times New Roman" panose="020F0502020204030204" pitchFamily="34" charset="0"/>
              <a:cs typeface="Arial" panose="020B0604020202020204" pitchFamily="34" charset="0"/>
            </a:endParaRPr>
          </a:p>
          <a:p>
            <a:pPr marL="0" indent="0">
              <a:buNone/>
            </a:pPr>
            <a:r>
              <a:rPr lang="en-US" sz="1200"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t>The Program framework is the core training experience of the GP3 system. It follows a structured system designed to deliver safe, progressive, and results-driven sessions across all five Premier Performance Programs. Every session is built using the same structure: Protect → Progress → Perform.</a:t>
            </a:r>
            <a:br>
              <a:rPr lang="en-US" sz="1200"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br>
            <a:br>
              <a:rPr lang="en-US" sz="1200"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br>
            <a:endParaRPr lang="en-US" sz="1200" kern="0">
              <a:solidFill>
                <a:srgbClr val="000000"/>
              </a:solidFill>
              <a:effectLst/>
              <a:latin typeface="Arial" panose="020B0604020202020204" pitchFamily="34" charset="0"/>
              <a:ea typeface="Times New Roman" panose="020F0502020204030204" pitchFamily="34" charset="0"/>
              <a:cs typeface="Arial" panose="020B0604020202020204" pitchFamily="34" charset="0"/>
            </a:endParaRPr>
          </a:p>
          <a:p>
            <a:pPr marL="0" indent="0">
              <a:buNone/>
            </a:pPr>
            <a:r>
              <a:rPr lang="en-US" sz="1200"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t>This consistent format ensures training sessions are both scalable and individualized, allowing trainers to adjust for goal type, movement ability, and session context—whether in Gains, O2, Live, Drive, or Specialized.</a:t>
            </a:r>
            <a:endParaRPr lang="en-US" sz="1200" kern="100">
              <a:effectLst/>
              <a:latin typeface="Arial" panose="020B0604020202020204" pitchFamily="34" charset="0"/>
              <a:ea typeface="Times New Roman" panose="020F0502020204030204" pitchFamily="34" charset="0"/>
              <a:cs typeface="Arial" panose="020B0604020202020204" pitchFamily="34" charset="0"/>
            </a:endParaRPr>
          </a:p>
          <a:p>
            <a:pPr marL="0" indent="0">
              <a:buNone/>
            </a:pPr>
            <a:r>
              <a:rPr lang="en-US" sz="1200" u="sng"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t>   </a:t>
            </a:r>
          </a:p>
          <a:p>
            <a:pPr marL="0" indent="0">
              <a:buNone/>
            </a:pPr>
            <a:r>
              <a:rPr lang="en-US" sz="1200" u="sng"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t>Trainer Objectives</a:t>
            </a:r>
            <a:endParaRPr lang="en-US" sz="1200" u="sng" kern="100">
              <a:effectLst/>
              <a:latin typeface="Arial" panose="020B0604020202020204" pitchFamily="34" charset="0"/>
              <a:ea typeface="Times New Roman" panose="020F0502020204030204" pitchFamily="34" charset="0"/>
              <a:cs typeface="Arial" panose="020B0604020202020204" pitchFamily="34" charset="0"/>
            </a:endParaRPr>
          </a:p>
          <a:p>
            <a:pPr lvl="1"/>
            <a:r>
              <a:rPr lang="en-US" sz="1200"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t>Implement the GP3 session framework in every client interaction</a:t>
            </a:r>
            <a:endParaRPr lang="en-US" sz="1200" kern="100">
              <a:effectLst/>
              <a:latin typeface="Arial" panose="020B0604020202020204" pitchFamily="34" charset="0"/>
              <a:ea typeface="Times New Roman" panose="020F0502020204030204" pitchFamily="34" charset="0"/>
              <a:cs typeface="Arial" panose="020B0604020202020204" pitchFamily="34" charset="0"/>
            </a:endParaRPr>
          </a:p>
          <a:p>
            <a:pPr lvl="1"/>
            <a:r>
              <a:rPr lang="en-US" sz="1200"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t>Adjust session content based on program track, client readiness, and current goals</a:t>
            </a:r>
            <a:endParaRPr lang="en-US" sz="1200" kern="100">
              <a:effectLst/>
              <a:latin typeface="Arial" panose="020B0604020202020204" pitchFamily="34" charset="0"/>
              <a:ea typeface="Times New Roman" panose="020F0502020204030204" pitchFamily="34" charset="0"/>
              <a:cs typeface="Arial" panose="020B0604020202020204" pitchFamily="34" charset="0"/>
            </a:endParaRPr>
          </a:p>
          <a:p>
            <a:pPr lvl="1"/>
            <a:r>
              <a:rPr lang="en-US" sz="1200"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t>Rotate unilateral/bilateral patterns and progress from compound to accessory work</a:t>
            </a:r>
            <a:endParaRPr lang="en-US" sz="1200" kern="100">
              <a:effectLst/>
              <a:latin typeface="Arial" panose="020B0604020202020204" pitchFamily="34" charset="0"/>
              <a:ea typeface="Times New Roman" panose="020F0502020204030204" pitchFamily="34" charset="0"/>
              <a:cs typeface="Arial" panose="020B0604020202020204" pitchFamily="34" charset="0"/>
            </a:endParaRPr>
          </a:p>
          <a:p>
            <a:pPr lvl="1"/>
            <a:r>
              <a:rPr lang="en-US" sz="1200" kern="0">
                <a:solidFill>
                  <a:srgbClr val="000000"/>
                </a:solidFill>
                <a:effectLst/>
                <a:latin typeface="Arial" panose="020B0604020202020204" pitchFamily="34" charset="0"/>
                <a:ea typeface="Times New Roman" panose="020F0502020204030204" pitchFamily="34" charset="0"/>
                <a:cs typeface="Arial" panose="020B0604020202020204" pitchFamily="34" charset="0"/>
              </a:rPr>
              <a:t>Ensure performance quality, movement safety, and progression tracking</a:t>
            </a:r>
            <a:endParaRPr lang="en-US" sz="1200" kern="100">
              <a:effectLst/>
              <a:latin typeface="Arial" panose="020B0604020202020204" pitchFamily="34" charset="0"/>
              <a:ea typeface="Times New Roman" panose="020F0502020204030204" pitchFamily="34" charset="0"/>
              <a:cs typeface="Arial" panose="020B0604020202020204" pitchFamily="34" charset="0"/>
            </a:endParaRPr>
          </a:p>
          <a:p>
            <a:endParaRPr lang="en-US"/>
          </a:p>
        </p:txBody>
      </p:sp>
      <p:sp>
        <p:nvSpPr>
          <p:cNvPr id="2" name="TextBox 1">
            <a:extLst>
              <a:ext uri="{FF2B5EF4-FFF2-40B4-BE49-F238E27FC236}">
                <a16:creationId xmlns:a16="http://schemas.microsoft.com/office/drawing/2014/main" id="{3357A9CF-9E73-68C0-F418-16ECB02D911C}"/>
              </a:ext>
            </a:extLst>
          </p:cNvPr>
          <p:cNvSpPr txBox="1"/>
          <p:nvPr/>
        </p:nvSpPr>
        <p:spPr>
          <a:xfrm>
            <a:off x="731521" y="961746"/>
            <a:ext cx="6392897"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PHASE 2 - PROGRAM</a:t>
            </a:r>
          </a:p>
        </p:txBody>
      </p:sp>
    </p:spTree>
    <p:extLst>
      <p:ext uri="{BB962C8B-B14F-4D97-AF65-F5344CB8AC3E}">
        <p14:creationId xmlns:p14="http://schemas.microsoft.com/office/powerpoint/2010/main" val="9350636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731521" y="1231907"/>
            <a:ext cx="8520599" cy="481810"/>
          </a:xfrm>
        </p:spPr>
        <p:txBody>
          <a:bodyPr>
            <a:normAutofit/>
          </a:bodyPr>
          <a:lstStyle/>
          <a:p>
            <a:r>
              <a:t>Structured, Scalable, Results-Driven</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18983" y="1657499"/>
            <a:ext cx="4190999" cy="244197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528592" y="1800759"/>
            <a:ext cx="4190999" cy="2110834"/>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r>
              <a:rPr sz="1100" b="1" i="0">
                <a:latin typeface="Proxima Nova"/>
              </a:rPr>
              <a:t>Protect Phase:</a:t>
            </a:r>
            <a:r>
              <a:rPr sz="1100" b="0" i="0">
                <a:latin typeface="Proxima Nova"/>
              </a:rPr>
              <a:t> Warm-up, mobility, and prehab routines to ensure safety and readiness.</a:t>
            </a:r>
          </a:p>
          <a:p>
            <a:pPr marL="137160" lvl="1" algn="l">
              <a:spcBef>
                <a:spcPts val="1200"/>
              </a:spcBef>
              <a:spcAft>
                <a:spcPts val="0"/>
              </a:spcAft>
              <a:buSzPct val="100000"/>
            </a:pPr>
            <a:r>
              <a:rPr sz="1100" b="1" i="0">
                <a:latin typeface="Proxima Nova"/>
              </a:rPr>
              <a:t>Progress Phase:</a:t>
            </a:r>
            <a:r>
              <a:rPr sz="1100" b="0" i="0">
                <a:latin typeface="Proxima Nova"/>
              </a:rPr>
              <a:t> Dynamic activation, skill prep, and plyometrics to prime movement.</a:t>
            </a:r>
          </a:p>
          <a:p>
            <a:pPr marL="137160" lvl="1" algn="l">
              <a:spcBef>
                <a:spcPts val="1200"/>
              </a:spcBef>
              <a:spcAft>
                <a:spcPts val="0"/>
              </a:spcAft>
              <a:buSzPct val="100000"/>
            </a:pPr>
            <a:r>
              <a:rPr sz="1100" b="1" i="0">
                <a:latin typeface="Proxima Nova"/>
              </a:rPr>
              <a:t>Perform Phase:</a:t>
            </a:r>
            <a:r>
              <a:rPr sz="1100" b="0" i="0">
                <a:latin typeface="Proxima Nova"/>
              </a:rPr>
              <a:t> High-output compound lifts, accessory work, and conditioning.</a:t>
            </a:r>
          </a:p>
          <a:p>
            <a:pPr marL="137160" lvl="1" algn="l">
              <a:spcBef>
                <a:spcPts val="1200"/>
              </a:spcBef>
              <a:spcAft>
                <a:spcPts val="0"/>
              </a:spcAft>
              <a:buSzPct val="100000"/>
            </a:pPr>
            <a:r>
              <a:rPr sz="1100" b="1" i="0">
                <a:latin typeface="Proxima Nova"/>
              </a:rPr>
              <a:t>Trainer Execution:</a:t>
            </a:r>
            <a:r>
              <a:rPr sz="1100" b="0" i="0">
                <a:latin typeface="Proxima Nova"/>
              </a:rPr>
              <a:t> Adjust sessions to client readiness, track performance, cue precision.</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Person holding chess piece"/>
          <p:cNvPicPr>
            <a:picLocks noChangeAspect="1"/>
          </p:cNvPicPr>
          <p:nvPr/>
        </p:nvPicPr>
        <p:blipFill>
          <a:blip r:embed="rId3"/>
          <a:srcRect/>
          <a:stretch/>
        </p:blipFill>
        <p:spPr>
          <a:xfrm>
            <a:off x="5511043" y="1524962"/>
            <a:ext cx="3115431"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9FA5A565-BE38-70DD-2014-DC75E9B5051B}"/>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BFC3E4A-C740-598C-3225-A3FB6CB43C45}"/>
              </a:ext>
            </a:extLst>
          </p:cNvPr>
          <p:cNvGrpSpPr/>
          <p:nvPr/>
        </p:nvGrpSpPr>
        <p:grpSpPr>
          <a:xfrm>
            <a:off x="8348871" y="4344849"/>
            <a:ext cx="795129" cy="798651"/>
            <a:chOff x="8348871" y="4344849"/>
            <a:chExt cx="795129" cy="798651"/>
          </a:xfrm>
        </p:grpSpPr>
        <p:sp>
          <p:nvSpPr>
            <p:cNvPr id="16" name="Rectangle 15">
              <a:extLst>
                <a:ext uri="{FF2B5EF4-FFF2-40B4-BE49-F238E27FC236}">
                  <a16:creationId xmlns:a16="http://schemas.microsoft.com/office/drawing/2014/main" id="{8C6E50D5-51CA-6058-CFD3-DFB4BF90BCF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10;&#10;Description automatically generated">
              <a:extLst>
                <a:ext uri="{FF2B5EF4-FFF2-40B4-BE49-F238E27FC236}">
                  <a16:creationId xmlns:a16="http://schemas.microsoft.com/office/drawing/2014/main" id="{9FF31E9D-02AC-7EDA-6F5D-26C5DFA8041E}"/>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14" name="TextBox 13">
            <a:extLst>
              <a:ext uri="{FF2B5EF4-FFF2-40B4-BE49-F238E27FC236}">
                <a16:creationId xmlns:a16="http://schemas.microsoft.com/office/drawing/2014/main" id="{2F5BA246-7426-BA60-0B85-49E1A59DB5E9}"/>
              </a:ext>
            </a:extLst>
          </p:cNvPr>
          <p:cNvSpPr txBox="1"/>
          <p:nvPr/>
        </p:nvSpPr>
        <p:spPr>
          <a:xfrm>
            <a:off x="675862" y="778073"/>
            <a:ext cx="6392897"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PROGRAM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37252-D372-EB98-E1FE-79F053C934EE}"/>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3F5552DA-91E5-F4B9-3117-134E86DA3A40}"/>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F7DF7CD4-FEEB-A483-C973-7E77F2D83F7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317B7377-E32E-4774-D42D-C54A7FB76972}"/>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7" name="Rectangle 6">
            <a:extLst>
              <a:ext uri="{FF2B5EF4-FFF2-40B4-BE49-F238E27FC236}">
                <a16:creationId xmlns:a16="http://schemas.microsoft.com/office/drawing/2014/main" id="{3DD00714-4825-403C-E338-BE08E4EFF352}"/>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in a gym&#10;&#10;AI-generated content may be incorrect.">
            <a:extLst>
              <a:ext uri="{FF2B5EF4-FFF2-40B4-BE49-F238E27FC236}">
                <a16:creationId xmlns:a16="http://schemas.microsoft.com/office/drawing/2014/main" id="{398DC5C6-AF5F-C537-5A26-8F67B80F20CD}"/>
              </a:ext>
            </a:extLst>
          </p:cNvPr>
          <p:cNvPicPr>
            <a:picLocks noChangeAspect="1"/>
          </p:cNvPicPr>
          <p:nvPr/>
        </p:nvPicPr>
        <p:blipFill>
          <a:blip r:embed="rId4"/>
          <a:stretch>
            <a:fillRect/>
          </a:stretch>
        </p:blipFill>
        <p:spPr>
          <a:xfrm>
            <a:off x="446698" y="1273869"/>
            <a:ext cx="7703035" cy="3684770"/>
          </a:xfrm>
          <a:prstGeom prst="rect">
            <a:avLst/>
          </a:prstGeom>
        </p:spPr>
      </p:pic>
      <p:sp>
        <p:nvSpPr>
          <p:cNvPr id="3" name="TextBox 2">
            <a:extLst>
              <a:ext uri="{FF2B5EF4-FFF2-40B4-BE49-F238E27FC236}">
                <a16:creationId xmlns:a16="http://schemas.microsoft.com/office/drawing/2014/main" id="{6BBCC38A-8168-86E4-02C5-ACEA6DD2C081}"/>
              </a:ext>
            </a:extLst>
          </p:cNvPr>
          <p:cNvSpPr txBox="1"/>
          <p:nvPr/>
        </p:nvSpPr>
        <p:spPr>
          <a:xfrm>
            <a:off x="739423" y="731522"/>
            <a:ext cx="6997196"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PROGRAM PRESENTATION</a:t>
            </a:r>
          </a:p>
        </p:txBody>
      </p:sp>
    </p:spTree>
    <p:extLst>
      <p:ext uri="{BB962C8B-B14F-4D97-AF65-F5344CB8AC3E}">
        <p14:creationId xmlns:p14="http://schemas.microsoft.com/office/powerpoint/2010/main" val="334647756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739423" y="1316778"/>
            <a:ext cx="3188473" cy="481810"/>
          </a:xfrm>
        </p:spPr>
        <p:txBody>
          <a:bodyPr>
            <a:normAutofit/>
          </a:bodyPr>
          <a:lstStyle/>
          <a:p>
            <a:r>
              <a:t>Trainer Execution Across Five Tracks</a:t>
            </a:r>
          </a:p>
        </p:txBody>
      </p:sp>
      <p:sp>
        <p:nvSpPr>
          <p:cNvPr id="8" name="Rectangle 7"/>
          <p:cNvSpPr/>
          <p:nvPr/>
        </p:nvSpPr>
        <p:spPr>
          <a:xfrm>
            <a:off x="228600" y="1821358"/>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Rectangle 8"/>
          <p:cNvSpPr/>
          <p:nvPr/>
        </p:nvSpPr>
        <p:spPr>
          <a:xfrm>
            <a:off x="228600" y="1821358"/>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0" name="Rectangle 9"/>
          <p:cNvSpPr/>
          <p:nvPr/>
        </p:nvSpPr>
        <p:spPr>
          <a:xfrm>
            <a:off x="2171700" y="1821358"/>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2171700" y="1821358"/>
            <a:ext cx="304800" cy="304800"/>
          </a:xfrm>
          <a:prstGeom prst="rect">
            <a:avLst/>
          </a:prstGeom>
          <a:noFill/>
          <a:ln>
            <a:noFill/>
          </a:ln>
        </p:spPr>
        <p:txBody>
          <a:bodyPr wrap="square" lIns="0" tIns="0" rIns="0" bIns="0" anchor="t">
            <a:spAutoFit/>
          </a:bodyPr>
          <a:lstStyle/>
          <a:p>
            <a:pPr algn="ctr"/>
            <a:endParaRPr/>
          </a:p>
        </p:txBody>
      </p:sp>
      <p:pic>
        <p:nvPicPr>
          <p:cNvPr id="12" name="Picture 11" descr="image.png"/>
          <p:cNvPicPr>
            <a:picLocks noChangeAspect="1"/>
          </p:cNvPicPr>
          <p:nvPr/>
        </p:nvPicPr>
        <p:blipFill>
          <a:blip r:embed="rId3"/>
          <a:stretch>
            <a:fillRect/>
          </a:stretch>
        </p:blipFill>
        <p:spPr>
          <a:xfrm>
            <a:off x="2171700" y="1844128"/>
            <a:ext cx="304800" cy="304800"/>
          </a:xfrm>
          <a:prstGeom prst="rect">
            <a:avLst/>
          </a:prstGeom>
          <a:solidFill>
            <a:schemeClr val="bg1"/>
          </a:solidFill>
        </p:spPr>
      </p:pic>
      <p:sp>
        <p:nvSpPr>
          <p:cNvPr id="13" name="TextBox 12"/>
          <p:cNvSpPr txBox="1"/>
          <p:nvPr/>
        </p:nvSpPr>
        <p:spPr>
          <a:xfrm>
            <a:off x="228600" y="2278558"/>
            <a:ext cx="4190999" cy="507831"/>
          </a:xfrm>
          <a:prstGeom prst="rect">
            <a:avLst/>
          </a:prstGeom>
          <a:noFill/>
          <a:ln>
            <a:noFill/>
          </a:ln>
        </p:spPr>
        <p:txBody>
          <a:bodyPr wrap="square" lIns="0" tIns="0" rIns="0" bIns="0" anchor="t">
            <a:spAutoFit/>
          </a:bodyPr>
          <a:lstStyle/>
          <a:p>
            <a:pPr algn="ctr"/>
            <a:r>
              <a:rPr sz="1100" b="1" i="0">
                <a:latin typeface="Arial" panose="020B0604020202020204" pitchFamily="34" charset="0"/>
                <a:cs typeface="Arial" panose="020B0604020202020204" pitchFamily="34" charset="0"/>
              </a:rPr>
              <a:t>Unified Session Structure</a:t>
            </a:r>
          </a:p>
          <a:p>
            <a:pPr algn="ctr">
              <a:spcAft>
                <a:spcPts val="1200"/>
              </a:spcAft>
            </a:pPr>
            <a:r>
              <a:rPr sz="1100" b="0" i="0">
                <a:latin typeface="Arial" panose="020B0604020202020204" pitchFamily="34" charset="0"/>
                <a:cs typeface="Arial" panose="020B0604020202020204" pitchFamily="34" charset="0"/>
              </a:rPr>
              <a:t>All programs follow Protect → Progress → Perform for consistency and scalability.</a:t>
            </a:r>
          </a:p>
        </p:txBody>
      </p:sp>
      <p:sp>
        <p:nvSpPr>
          <p:cNvPr id="14" name="Rectangle 13"/>
          <p:cNvSpPr/>
          <p:nvPr/>
        </p:nvSpPr>
        <p:spPr>
          <a:xfrm>
            <a:off x="4724400" y="1821358"/>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5" name="Rectangle 14"/>
          <p:cNvSpPr/>
          <p:nvPr/>
        </p:nvSpPr>
        <p:spPr>
          <a:xfrm>
            <a:off x="6667500" y="1821358"/>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6" name="TextBox 15"/>
          <p:cNvSpPr txBox="1"/>
          <p:nvPr/>
        </p:nvSpPr>
        <p:spPr>
          <a:xfrm>
            <a:off x="6667500" y="1821358"/>
            <a:ext cx="304800" cy="304800"/>
          </a:xfrm>
          <a:prstGeom prst="rect">
            <a:avLst/>
          </a:prstGeom>
          <a:noFill/>
          <a:ln>
            <a:noFill/>
          </a:ln>
        </p:spPr>
        <p:txBody>
          <a:bodyPr wrap="square" lIns="0" tIns="0" rIns="0" bIns="0" anchor="t">
            <a:spAutoFit/>
          </a:bodyPr>
          <a:lstStyle/>
          <a:p>
            <a:pPr algn="ctr"/>
            <a:endParaRPr/>
          </a:p>
        </p:txBody>
      </p:sp>
      <p:pic>
        <p:nvPicPr>
          <p:cNvPr id="17" name="Picture 16" descr="image.png"/>
          <p:cNvPicPr>
            <a:picLocks noChangeAspect="1"/>
          </p:cNvPicPr>
          <p:nvPr/>
        </p:nvPicPr>
        <p:blipFill>
          <a:blip r:embed="rId4"/>
          <a:stretch>
            <a:fillRect/>
          </a:stretch>
        </p:blipFill>
        <p:spPr>
          <a:xfrm>
            <a:off x="6667500" y="1821358"/>
            <a:ext cx="304800" cy="304800"/>
          </a:xfrm>
          <a:prstGeom prst="rect">
            <a:avLst/>
          </a:prstGeom>
        </p:spPr>
      </p:pic>
      <p:sp>
        <p:nvSpPr>
          <p:cNvPr id="18" name="TextBox 17"/>
          <p:cNvSpPr txBox="1"/>
          <p:nvPr/>
        </p:nvSpPr>
        <p:spPr>
          <a:xfrm>
            <a:off x="4724400" y="2278558"/>
            <a:ext cx="4190999" cy="507831"/>
          </a:xfrm>
          <a:prstGeom prst="rect">
            <a:avLst/>
          </a:prstGeom>
          <a:noFill/>
          <a:ln>
            <a:noFill/>
          </a:ln>
        </p:spPr>
        <p:txBody>
          <a:bodyPr wrap="square" lIns="0" tIns="0" rIns="0" bIns="0" anchor="t">
            <a:spAutoFit/>
          </a:bodyPr>
          <a:lstStyle/>
          <a:p>
            <a:pPr algn="ctr"/>
            <a:r>
              <a:rPr sz="1100" b="1" i="0">
                <a:latin typeface="Arial" panose="020B0604020202020204" pitchFamily="34" charset="0"/>
                <a:cs typeface="Arial" panose="020B0604020202020204" pitchFamily="34" charset="0"/>
              </a:rPr>
              <a:t>Five Signature Tracks</a:t>
            </a:r>
          </a:p>
          <a:p>
            <a:pPr algn="ctr">
              <a:spcAft>
                <a:spcPts val="1200"/>
              </a:spcAft>
            </a:pPr>
            <a:r>
              <a:rPr sz="1100" b="0" i="0">
                <a:latin typeface="Arial" panose="020B0604020202020204" pitchFamily="34" charset="0"/>
                <a:cs typeface="Arial" panose="020B0604020202020204" pitchFamily="34" charset="0"/>
              </a:rPr>
              <a:t>Gains, O2, Live, Drive, and Specialized—tailored to diverse client goals.</a:t>
            </a:r>
          </a:p>
        </p:txBody>
      </p:sp>
      <p:sp>
        <p:nvSpPr>
          <p:cNvPr id="19" name="Rectangle 18"/>
          <p:cNvSpPr/>
          <p:nvPr/>
        </p:nvSpPr>
        <p:spPr>
          <a:xfrm>
            <a:off x="228600" y="320040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0" name="Rectangle 19"/>
          <p:cNvSpPr/>
          <p:nvPr/>
        </p:nvSpPr>
        <p:spPr>
          <a:xfrm>
            <a:off x="2171700" y="320040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1" name="TextBox 20"/>
          <p:cNvSpPr txBox="1"/>
          <p:nvPr/>
        </p:nvSpPr>
        <p:spPr>
          <a:xfrm>
            <a:off x="2171700" y="3200400"/>
            <a:ext cx="304800" cy="304800"/>
          </a:xfrm>
          <a:prstGeom prst="rect">
            <a:avLst/>
          </a:prstGeom>
          <a:noFill/>
          <a:ln>
            <a:noFill/>
          </a:ln>
        </p:spPr>
        <p:txBody>
          <a:bodyPr wrap="square" lIns="0" tIns="0" rIns="0" bIns="0" anchor="t">
            <a:spAutoFit/>
          </a:bodyPr>
          <a:lstStyle/>
          <a:p>
            <a:pPr algn="ctr"/>
            <a:endParaRPr/>
          </a:p>
        </p:txBody>
      </p:sp>
      <p:pic>
        <p:nvPicPr>
          <p:cNvPr id="22" name="Picture 21" descr="image.png"/>
          <p:cNvPicPr>
            <a:picLocks noChangeAspect="1"/>
          </p:cNvPicPr>
          <p:nvPr/>
        </p:nvPicPr>
        <p:blipFill>
          <a:blip r:embed="rId5"/>
          <a:stretch>
            <a:fillRect/>
          </a:stretch>
        </p:blipFill>
        <p:spPr>
          <a:xfrm>
            <a:off x="2171700" y="3200400"/>
            <a:ext cx="304800" cy="304800"/>
          </a:xfrm>
          <a:prstGeom prst="rect">
            <a:avLst/>
          </a:prstGeom>
          <a:noFill/>
        </p:spPr>
      </p:pic>
      <p:sp>
        <p:nvSpPr>
          <p:cNvPr id="23" name="TextBox 22"/>
          <p:cNvSpPr txBox="1"/>
          <p:nvPr/>
        </p:nvSpPr>
        <p:spPr>
          <a:xfrm>
            <a:off x="228600" y="3657600"/>
            <a:ext cx="4190999" cy="507831"/>
          </a:xfrm>
          <a:prstGeom prst="rect">
            <a:avLst/>
          </a:prstGeom>
          <a:noFill/>
          <a:ln>
            <a:noFill/>
          </a:ln>
        </p:spPr>
        <p:txBody>
          <a:bodyPr wrap="square" lIns="0" tIns="0" rIns="0" bIns="0" anchor="t">
            <a:spAutoFit/>
          </a:bodyPr>
          <a:lstStyle/>
          <a:p>
            <a:pPr algn="ctr"/>
            <a:r>
              <a:rPr sz="1100" b="1" i="0">
                <a:latin typeface="Arial" panose="020B0604020202020204" pitchFamily="34" charset="0"/>
                <a:cs typeface="Arial" panose="020B0604020202020204" pitchFamily="34" charset="0"/>
              </a:rPr>
              <a:t>Adaptive Coaching</a:t>
            </a:r>
          </a:p>
          <a:p>
            <a:pPr algn="ctr">
              <a:spcAft>
                <a:spcPts val="1200"/>
              </a:spcAft>
            </a:pPr>
            <a:r>
              <a:rPr sz="1100" b="0" i="0">
                <a:latin typeface="Arial" panose="020B0604020202020204" pitchFamily="34" charset="0"/>
                <a:cs typeface="Arial" panose="020B0604020202020204" pitchFamily="34" charset="0"/>
              </a:rPr>
              <a:t>Trainers adjust session content based on readiness, goal type, and program context.</a:t>
            </a:r>
          </a:p>
        </p:txBody>
      </p:sp>
      <p:sp>
        <p:nvSpPr>
          <p:cNvPr id="24" name="Rectangle 23"/>
          <p:cNvSpPr/>
          <p:nvPr/>
        </p:nvSpPr>
        <p:spPr>
          <a:xfrm>
            <a:off x="4724400" y="3200400"/>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5" name="Rectangle 24"/>
          <p:cNvSpPr/>
          <p:nvPr/>
        </p:nvSpPr>
        <p:spPr>
          <a:xfrm>
            <a:off x="6667500" y="3200400"/>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26" name="TextBox 25"/>
          <p:cNvSpPr txBox="1"/>
          <p:nvPr/>
        </p:nvSpPr>
        <p:spPr>
          <a:xfrm>
            <a:off x="6667500" y="3200400"/>
            <a:ext cx="304800" cy="304800"/>
          </a:xfrm>
          <a:prstGeom prst="rect">
            <a:avLst/>
          </a:prstGeom>
          <a:noFill/>
          <a:ln>
            <a:noFill/>
          </a:ln>
        </p:spPr>
        <p:txBody>
          <a:bodyPr wrap="square" lIns="0" tIns="0" rIns="0" bIns="0" anchor="t">
            <a:spAutoFit/>
          </a:bodyPr>
          <a:lstStyle/>
          <a:p>
            <a:pPr algn="ctr"/>
            <a:endParaRPr/>
          </a:p>
        </p:txBody>
      </p:sp>
      <p:pic>
        <p:nvPicPr>
          <p:cNvPr id="27" name="Picture 26" descr="image.png"/>
          <p:cNvPicPr>
            <a:picLocks noChangeAspect="1"/>
          </p:cNvPicPr>
          <p:nvPr/>
        </p:nvPicPr>
        <p:blipFill>
          <a:blip r:embed="rId6"/>
          <a:stretch>
            <a:fillRect/>
          </a:stretch>
        </p:blipFill>
        <p:spPr>
          <a:xfrm>
            <a:off x="6667500" y="3200400"/>
            <a:ext cx="304800" cy="304800"/>
          </a:xfrm>
          <a:prstGeom prst="rect">
            <a:avLst/>
          </a:prstGeom>
        </p:spPr>
      </p:pic>
      <p:sp>
        <p:nvSpPr>
          <p:cNvPr id="28" name="TextBox 27"/>
          <p:cNvSpPr txBox="1"/>
          <p:nvPr/>
        </p:nvSpPr>
        <p:spPr>
          <a:xfrm>
            <a:off x="4724400" y="3657600"/>
            <a:ext cx="4190999" cy="507831"/>
          </a:xfrm>
          <a:prstGeom prst="rect">
            <a:avLst/>
          </a:prstGeom>
          <a:noFill/>
          <a:ln>
            <a:noFill/>
          </a:ln>
        </p:spPr>
        <p:txBody>
          <a:bodyPr wrap="square" lIns="0" tIns="0" rIns="0" bIns="0" anchor="t">
            <a:spAutoFit/>
          </a:bodyPr>
          <a:lstStyle/>
          <a:p>
            <a:pPr algn="ctr"/>
            <a:r>
              <a:rPr sz="1100" b="1" i="0">
                <a:latin typeface="Arial" panose="020B0604020202020204" pitchFamily="34" charset="0"/>
                <a:cs typeface="Arial" panose="020B0604020202020204" pitchFamily="34" charset="0"/>
              </a:rPr>
              <a:t>Performance Logging</a:t>
            </a:r>
          </a:p>
          <a:p>
            <a:pPr algn="ctr">
              <a:spcAft>
                <a:spcPts val="1200"/>
              </a:spcAft>
            </a:pPr>
            <a:r>
              <a:rPr sz="1100" b="0" i="0">
                <a:latin typeface="Arial" panose="020B0604020202020204" pitchFamily="34" charset="0"/>
                <a:cs typeface="Arial" panose="020B0604020202020204" pitchFamily="34" charset="0"/>
              </a:rPr>
              <a:t>Track progression, cue execution, and preview next sessions via </a:t>
            </a:r>
            <a:r>
              <a:rPr lang="en-US" sz="1100">
                <a:latin typeface="Arial" panose="020B0604020202020204" pitchFamily="34" charset="0"/>
                <a:cs typeface="Arial" panose="020B0604020202020204" pitchFamily="34" charset="0"/>
              </a:rPr>
              <a:t>Digital Platform</a:t>
            </a:r>
            <a:r>
              <a:rPr sz="1100" b="0" i="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7A8352DE-04F9-19E4-7B51-748AB30918A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88E0302F-5205-3E2B-E692-A8FBFBA48C1B}"/>
              </a:ext>
            </a:extLst>
          </p:cNvPr>
          <p:cNvGrpSpPr/>
          <p:nvPr/>
        </p:nvGrpSpPr>
        <p:grpSpPr>
          <a:xfrm>
            <a:off x="8348871" y="4344849"/>
            <a:ext cx="795129" cy="798651"/>
            <a:chOff x="8348871" y="4344849"/>
            <a:chExt cx="795129" cy="798651"/>
          </a:xfrm>
        </p:grpSpPr>
        <p:sp>
          <p:nvSpPr>
            <p:cNvPr id="30" name="Rectangle 29">
              <a:extLst>
                <a:ext uri="{FF2B5EF4-FFF2-40B4-BE49-F238E27FC236}">
                  <a16:creationId xmlns:a16="http://schemas.microsoft.com/office/drawing/2014/main" id="{C4E9A462-F6BD-A3C1-5A5A-AE501C14C47C}"/>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Logo&#10;&#10;Description automatically generated">
              <a:extLst>
                <a:ext uri="{FF2B5EF4-FFF2-40B4-BE49-F238E27FC236}">
                  <a16:creationId xmlns:a16="http://schemas.microsoft.com/office/drawing/2014/main" id="{345CEE98-46B5-5BC5-8C8E-AC4189875EE5}"/>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35" name="TextBox 34">
            <a:extLst>
              <a:ext uri="{FF2B5EF4-FFF2-40B4-BE49-F238E27FC236}">
                <a16:creationId xmlns:a16="http://schemas.microsoft.com/office/drawing/2014/main" id="{D7B3ACF8-8017-A18F-D991-8995841731A6}"/>
              </a:ext>
            </a:extLst>
          </p:cNvPr>
          <p:cNvSpPr txBox="1"/>
          <p:nvPr/>
        </p:nvSpPr>
        <p:spPr>
          <a:xfrm>
            <a:off x="675813" y="834066"/>
            <a:ext cx="8404577"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PRIEMER PERFORMANCE PROGRAMS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682647" y="1320977"/>
            <a:ext cx="3283892" cy="481810"/>
          </a:xfrm>
        </p:spPr>
        <p:txBody>
          <a:bodyPr>
            <a:normAutofit/>
          </a:bodyPr>
          <a:lstStyle/>
          <a:p>
            <a:r>
              <a:rPr sz="1400">
                <a:latin typeface="Arial" panose="020B0604020202020204" pitchFamily="34" charset="0"/>
                <a:cs typeface="Arial" panose="020B0604020202020204" pitchFamily="34" charset="0"/>
              </a:rPr>
              <a:t>Digital Backbone of GP3 Programming</a:t>
            </a:r>
          </a:p>
        </p:txBody>
      </p:sp>
      <p:sp>
        <p:nvSpPr>
          <p:cNvPr id="5" name="Rectangle 4"/>
          <p:cNvSpPr/>
          <p:nvPr/>
        </p:nvSpPr>
        <p:spPr>
          <a:xfrm>
            <a:off x="141135" y="1758239"/>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6" name="Rectangle 5"/>
          <p:cNvSpPr/>
          <p:nvPr/>
        </p:nvSpPr>
        <p:spPr>
          <a:xfrm>
            <a:off x="141135" y="1758239"/>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sz="1100">
              <a:solidFill>
                <a:schemeClr val="tx1"/>
              </a:solidFill>
              <a:latin typeface="Arial" panose="020B0604020202020204" pitchFamily="34" charset="0"/>
              <a:cs typeface="Arial" panose="020B0604020202020204" pitchFamily="34" charset="0"/>
            </a:endParaRPr>
          </a:p>
        </p:txBody>
      </p:sp>
      <p:sp>
        <p:nvSpPr>
          <p:cNvPr id="7" name="Rectangle 6"/>
          <p:cNvSpPr/>
          <p:nvPr/>
        </p:nvSpPr>
        <p:spPr>
          <a:xfrm>
            <a:off x="141135" y="1758239"/>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8" name="Rectangle 7"/>
          <p:cNvSpPr/>
          <p:nvPr/>
        </p:nvSpPr>
        <p:spPr>
          <a:xfrm>
            <a:off x="141135" y="1758239"/>
            <a:ext cx="8686800" cy="2453282"/>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9" name="Rectangle 8"/>
          <p:cNvSpPr/>
          <p:nvPr/>
        </p:nvSpPr>
        <p:spPr>
          <a:xfrm>
            <a:off x="141135" y="1758239"/>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10" name="Rectangle 9"/>
          <p:cNvSpPr/>
          <p:nvPr/>
        </p:nvSpPr>
        <p:spPr>
          <a:xfrm>
            <a:off x="2084235" y="1758239"/>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11" name="TextBox 10"/>
          <p:cNvSpPr txBox="1"/>
          <p:nvPr/>
        </p:nvSpPr>
        <p:spPr>
          <a:xfrm>
            <a:off x="2084235" y="1758239"/>
            <a:ext cx="304800" cy="169277"/>
          </a:xfrm>
          <a:prstGeom prst="rect">
            <a:avLst/>
          </a:prstGeom>
          <a:noFill/>
          <a:ln>
            <a:noFill/>
          </a:ln>
        </p:spPr>
        <p:txBody>
          <a:bodyPr wrap="square" lIns="0" tIns="0" rIns="0" bIns="0" anchor="t">
            <a:spAutoFit/>
          </a:bodyPr>
          <a:lstStyle/>
          <a:p>
            <a:pPr algn="ctr"/>
            <a:endParaRPr sz="1100">
              <a:latin typeface="Arial" panose="020B0604020202020204" pitchFamily="34" charset="0"/>
              <a:cs typeface="Arial" panose="020B0604020202020204" pitchFamily="34" charset="0"/>
            </a:endParaRPr>
          </a:p>
        </p:txBody>
      </p:sp>
      <p:pic>
        <p:nvPicPr>
          <p:cNvPr id="12" name="Picture 11" descr="image.png"/>
          <p:cNvPicPr>
            <a:picLocks noChangeAspect="1"/>
          </p:cNvPicPr>
          <p:nvPr/>
        </p:nvPicPr>
        <p:blipFill>
          <a:blip r:embed="rId3"/>
          <a:stretch>
            <a:fillRect/>
          </a:stretch>
        </p:blipFill>
        <p:spPr>
          <a:xfrm>
            <a:off x="2084235" y="1758239"/>
            <a:ext cx="304800" cy="304800"/>
          </a:xfrm>
          <a:prstGeom prst="rect">
            <a:avLst/>
          </a:prstGeom>
        </p:spPr>
      </p:pic>
      <p:sp>
        <p:nvSpPr>
          <p:cNvPr id="13" name="TextBox 12"/>
          <p:cNvSpPr txBox="1"/>
          <p:nvPr/>
        </p:nvSpPr>
        <p:spPr>
          <a:xfrm>
            <a:off x="141135" y="2215439"/>
            <a:ext cx="4190999" cy="338554"/>
          </a:xfrm>
          <a:prstGeom prst="rect">
            <a:avLst/>
          </a:prstGeom>
          <a:noFill/>
          <a:ln>
            <a:noFill/>
          </a:ln>
        </p:spPr>
        <p:txBody>
          <a:bodyPr wrap="square" lIns="0" tIns="0" rIns="0" bIns="0" anchor="t">
            <a:spAutoFit/>
          </a:bodyPr>
          <a:lstStyle/>
          <a:p>
            <a:pPr algn="ctr"/>
            <a:r>
              <a:rPr sz="1100" b="1" i="0">
                <a:latin typeface="Arial" panose="020B0604020202020204" pitchFamily="34" charset="0"/>
                <a:cs typeface="Arial" panose="020B0604020202020204" pitchFamily="34" charset="0"/>
              </a:rPr>
              <a:t>Centralized Program Management</a:t>
            </a:r>
          </a:p>
          <a:p>
            <a:pPr algn="ctr">
              <a:spcAft>
                <a:spcPts val="1200"/>
              </a:spcAft>
            </a:pPr>
            <a:r>
              <a:rPr sz="1100" b="0" i="0">
                <a:latin typeface="Arial" panose="020B0604020202020204" pitchFamily="34" charset="0"/>
                <a:cs typeface="Arial" panose="020B0604020202020204" pitchFamily="34" charset="0"/>
              </a:rPr>
              <a:t>Create, assign, and customize workouts across all client profiles.</a:t>
            </a:r>
          </a:p>
        </p:txBody>
      </p:sp>
      <p:sp>
        <p:nvSpPr>
          <p:cNvPr id="14" name="Rectangle 13"/>
          <p:cNvSpPr/>
          <p:nvPr/>
        </p:nvSpPr>
        <p:spPr>
          <a:xfrm>
            <a:off x="4636935" y="1758239"/>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15" name="Rectangle 14"/>
          <p:cNvSpPr/>
          <p:nvPr/>
        </p:nvSpPr>
        <p:spPr>
          <a:xfrm>
            <a:off x="6580035" y="1758239"/>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16" name="TextBox 15"/>
          <p:cNvSpPr txBox="1"/>
          <p:nvPr/>
        </p:nvSpPr>
        <p:spPr>
          <a:xfrm>
            <a:off x="6580035" y="1758239"/>
            <a:ext cx="304800" cy="169277"/>
          </a:xfrm>
          <a:prstGeom prst="rect">
            <a:avLst/>
          </a:prstGeom>
          <a:noFill/>
          <a:ln>
            <a:noFill/>
          </a:ln>
        </p:spPr>
        <p:txBody>
          <a:bodyPr wrap="square" lIns="0" tIns="0" rIns="0" bIns="0" anchor="t">
            <a:spAutoFit/>
          </a:bodyPr>
          <a:lstStyle/>
          <a:p>
            <a:pPr algn="ctr"/>
            <a:endParaRPr sz="1100">
              <a:latin typeface="Arial" panose="020B0604020202020204" pitchFamily="34" charset="0"/>
              <a:cs typeface="Arial" panose="020B0604020202020204" pitchFamily="34" charset="0"/>
            </a:endParaRPr>
          </a:p>
        </p:txBody>
      </p:sp>
      <p:pic>
        <p:nvPicPr>
          <p:cNvPr id="17" name="Picture 16" descr="image.png"/>
          <p:cNvPicPr>
            <a:picLocks noChangeAspect="1"/>
          </p:cNvPicPr>
          <p:nvPr/>
        </p:nvPicPr>
        <p:blipFill>
          <a:blip r:embed="rId4"/>
          <a:stretch>
            <a:fillRect/>
          </a:stretch>
        </p:blipFill>
        <p:spPr>
          <a:xfrm>
            <a:off x="6580035" y="1758239"/>
            <a:ext cx="304800" cy="304800"/>
          </a:xfrm>
          <a:prstGeom prst="rect">
            <a:avLst/>
          </a:prstGeom>
        </p:spPr>
      </p:pic>
      <p:sp>
        <p:nvSpPr>
          <p:cNvPr id="18" name="TextBox 17"/>
          <p:cNvSpPr txBox="1"/>
          <p:nvPr/>
        </p:nvSpPr>
        <p:spPr>
          <a:xfrm>
            <a:off x="4636935" y="2215439"/>
            <a:ext cx="4190999" cy="507831"/>
          </a:xfrm>
          <a:prstGeom prst="rect">
            <a:avLst/>
          </a:prstGeom>
          <a:noFill/>
          <a:ln>
            <a:noFill/>
          </a:ln>
        </p:spPr>
        <p:txBody>
          <a:bodyPr wrap="square" lIns="0" tIns="0" rIns="0" bIns="0" anchor="t">
            <a:spAutoFit/>
          </a:bodyPr>
          <a:lstStyle/>
          <a:p>
            <a:pPr algn="ctr"/>
            <a:r>
              <a:rPr sz="1100" b="1" i="0">
                <a:latin typeface="Arial" panose="020B0604020202020204" pitchFamily="34" charset="0"/>
                <a:cs typeface="Arial" panose="020B0604020202020204" pitchFamily="34" charset="0"/>
              </a:rPr>
              <a:t>Real-Time Analytics</a:t>
            </a:r>
          </a:p>
          <a:p>
            <a:pPr algn="ctr">
              <a:spcAft>
                <a:spcPts val="1200"/>
              </a:spcAft>
            </a:pPr>
            <a:r>
              <a:rPr sz="1100" b="0" i="0">
                <a:latin typeface="Arial" panose="020B0604020202020204" pitchFamily="34" charset="0"/>
                <a:cs typeface="Arial" panose="020B0604020202020204" pitchFamily="34" charset="0"/>
              </a:rPr>
              <a:t>Track engagement, performance trends, and adherence through dashboard insights.</a:t>
            </a:r>
          </a:p>
        </p:txBody>
      </p:sp>
      <p:sp>
        <p:nvSpPr>
          <p:cNvPr id="19" name="Rectangle 18"/>
          <p:cNvSpPr/>
          <p:nvPr/>
        </p:nvSpPr>
        <p:spPr>
          <a:xfrm>
            <a:off x="141135" y="3137281"/>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20" name="Rectangle 19"/>
          <p:cNvSpPr/>
          <p:nvPr/>
        </p:nvSpPr>
        <p:spPr>
          <a:xfrm>
            <a:off x="2084235" y="313728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21" name="TextBox 20"/>
          <p:cNvSpPr txBox="1"/>
          <p:nvPr/>
        </p:nvSpPr>
        <p:spPr>
          <a:xfrm>
            <a:off x="2084235" y="3137281"/>
            <a:ext cx="304800" cy="169277"/>
          </a:xfrm>
          <a:prstGeom prst="rect">
            <a:avLst/>
          </a:prstGeom>
          <a:noFill/>
          <a:ln>
            <a:noFill/>
          </a:ln>
        </p:spPr>
        <p:txBody>
          <a:bodyPr wrap="square" lIns="0" tIns="0" rIns="0" bIns="0" anchor="t">
            <a:spAutoFit/>
          </a:bodyPr>
          <a:lstStyle/>
          <a:p>
            <a:pPr algn="ctr"/>
            <a:endParaRPr sz="1100">
              <a:latin typeface="Arial" panose="020B0604020202020204" pitchFamily="34" charset="0"/>
              <a:cs typeface="Arial" panose="020B0604020202020204" pitchFamily="34" charset="0"/>
            </a:endParaRPr>
          </a:p>
        </p:txBody>
      </p:sp>
      <p:pic>
        <p:nvPicPr>
          <p:cNvPr id="22" name="Picture 21" descr="image.png"/>
          <p:cNvPicPr>
            <a:picLocks noChangeAspect="1"/>
          </p:cNvPicPr>
          <p:nvPr/>
        </p:nvPicPr>
        <p:blipFill>
          <a:blip r:embed="rId5"/>
          <a:stretch>
            <a:fillRect/>
          </a:stretch>
        </p:blipFill>
        <p:spPr>
          <a:xfrm>
            <a:off x="2084235" y="3137281"/>
            <a:ext cx="304800" cy="304800"/>
          </a:xfrm>
          <a:prstGeom prst="rect">
            <a:avLst/>
          </a:prstGeom>
        </p:spPr>
      </p:pic>
      <p:sp>
        <p:nvSpPr>
          <p:cNvPr id="23" name="TextBox 22"/>
          <p:cNvSpPr txBox="1"/>
          <p:nvPr/>
        </p:nvSpPr>
        <p:spPr>
          <a:xfrm>
            <a:off x="141135" y="3594481"/>
            <a:ext cx="4190999" cy="507831"/>
          </a:xfrm>
          <a:prstGeom prst="rect">
            <a:avLst/>
          </a:prstGeom>
          <a:noFill/>
          <a:ln>
            <a:noFill/>
          </a:ln>
        </p:spPr>
        <p:txBody>
          <a:bodyPr wrap="square" lIns="0" tIns="0" rIns="0" bIns="0" anchor="t">
            <a:spAutoFit/>
          </a:bodyPr>
          <a:lstStyle/>
          <a:p>
            <a:pPr algn="ctr"/>
            <a:r>
              <a:rPr sz="1100" b="1" i="0">
                <a:latin typeface="Arial" panose="020B0604020202020204" pitchFamily="34" charset="0"/>
                <a:cs typeface="Arial" panose="020B0604020202020204" pitchFamily="34" charset="0"/>
              </a:rPr>
              <a:t>Coach-Athlete Sync</a:t>
            </a:r>
          </a:p>
          <a:p>
            <a:pPr algn="ctr">
              <a:spcAft>
                <a:spcPts val="1200"/>
              </a:spcAft>
            </a:pPr>
            <a:r>
              <a:rPr sz="1100" b="0" i="0">
                <a:latin typeface="Arial" panose="020B0604020202020204" pitchFamily="34" charset="0"/>
                <a:cs typeface="Arial" panose="020B0604020202020204" pitchFamily="34" charset="0"/>
              </a:rPr>
              <a:t>Enhance accountability with messaging, scheduling, and program feedback.</a:t>
            </a:r>
          </a:p>
        </p:txBody>
      </p:sp>
      <p:sp>
        <p:nvSpPr>
          <p:cNvPr id="24" name="Rectangle 23"/>
          <p:cNvSpPr/>
          <p:nvPr/>
        </p:nvSpPr>
        <p:spPr>
          <a:xfrm>
            <a:off x="4636935" y="3137281"/>
            <a:ext cx="4190999" cy="1074241"/>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25" name="Rectangle 24"/>
          <p:cNvSpPr/>
          <p:nvPr/>
        </p:nvSpPr>
        <p:spPr>
          <a:xfrm>
            <a:off x="6580035" y="3137281"/>
            <a:ext cx="304800" cy="304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100">
              <a:solidFill>
                <a:schemeClr val="tx1"/>
              </a:solidFill>
              <a:latin typeface="Arial" panose="020B0604020202020204" pitchFamily="34" charset="0"/>
              <a:cs typeface="Arial" panose="020B0604020202020204" pitchFamily="34" charset="0"/>
            </a:endParaRPr>
          </a:p>
        </p:txBody>
      </p:sp>
      <p:sp>
        <p:nvSpPr>
          <p:cNvPr id="26" name="TextBox 25"/>
          <p:cNvSpPr txBox="1"/>
          <p:nvPr/>
        </p:nvSpPr>
        <p:spPr>
          <a:xfrm>
            <a:off x="6580035" y="3137281"/>
            <a:ext cx="304800" cy="169277"/>
          </a:xfrm>
          <a:prstGeom prst="rect">
            <a:avLst/>
          </a:prstGeom>
          <a:noFill/>
          <a:ln>
            <a:noFill/>
          </a:ln>
        </p:spPr>
        <p:txBody>
          <a:bodyPr wrap="square" lIns="0" tIns="0" rIns="0" bIns="0" anchor="t">
            <a:spAutoFit/>
          </a:bodyPr>
          <a:lstStyle/>
          <a:p>
            <a:pPr algn="ctr"/>
            <a:endParaRPr sz="1100">
              <a:latin typeface="Arial" panose="020B0604020202020204" pitchFamily="34" charset="0"/>
              <a:cs typeface="Arial" panose="020B0604020202020204" pitchFamily="34" charset="0"/>
            </a:endParaRPr>
          </a:p>
        </p:txBody>
      </p:sp>
      <p:pic>
        <p:nvPicPr>
          <p:cNvPr id="27" name="Picture 26" descr="image.png"/>
          <p:cNvPicPr>
            <a:picLocks noChangeAspect="1"/>
          </p:cNvPicPr>
          <p:nvPr/>
        </p:nvPicPr>
        <p:blipFill>
          <a:blip r:embed="rId6"/>
          <a:stretch>
            <a:fillRect/>
          </a:stretch>
        </p:blipFill>
        <p:spPr>
          <a:xfrm>
            <a:off x="6580035" y="3137281"/>
            <a:ext cx="304800" cy="304800"/>
          </a:xfrm>
          <a:prstGeom prst="rect">
            <a:avLst/>
          </a:prstGeom>
        </p:spPr>
      </p:pic>
      <p:sp>
        <p:nvSpPr>
          <p:cNvPr id="28" name="TextBox 27"/>
          <p:cNvSpPr txBox="1"/>
          <p:nvPr/>
        </p:nvSpPr>
        <p:spPr>
          <a:xfrm>
            <a:off x="4636935" y="3594481"/>
            <a:ext cx="4190999" cy="507831"/>
          </a:xfrm>
          <a:prstGeom prst="rect">
            <a:avLst/>
          </a:prstGeom>
          <a:noFill/>
          <a:ln>
            <a:noFill/>
          </a:ln>
        </p:spPr>
        <p:txBody>
          <a:bodyPr wrap="square" lIns="0" tIns="0" rIns="0" bIns="0" anchor="t">
            <a:spAutoFit/>
          </a:bodyPr>
          <a:lstStyle/>
          <a:p>
            <a:pPr algn="ctr"/>
            <a:r>
              <a:rPr sz="1100" b="1" i="0">
                <a:latin typeface="Arial" panose="020B0604020202020204" pitchFamily="34" charset="0"/>
                <a:cs typeface="Arial" panose="020B0604020202020204" pitchFamily="34" charset="0"/>
              </a:rPr>
              <a:t>Training Path Workflow</a:t>
            </a:r>
          </a:p>
          <a:p>
            <a:pPr algn="ctr">
              <a:spcAft>
                <a:spcPts val="1200"/>
              </a:spcAft>
            </a:pPr>
            <a:r>
              <a:rPr sz="1100" b="0" i="0">
                <a:latin typeface="Arial" panose="020B0604020202020204" pitchFamily="34" charset="0"/>
                <a:cs typeface="Arial" panose="020B0604020202020204" pitchFamily="34" charset="0"/>
              </a:rPr>
              <a:t>Complete platform training: add athlete, assign program, customize and monitor.</a:t>
            </a:r>
          </a:p>
        </p:txBody>
      </p:sp>
      <p:sp>
        <p:nvSpPr>
          <p:cNvPr id="3" name="Rectangle 2">
            <a:extLst>
              <a:ext uri="{FF2B5EF4-FFF2-40B4-BE49-F238E27FC236}">
                <a16:creationId xmlns:a16="http://schemas.microsoft.com/office/drawing/2014/main" id="{37D384A5-14FE-0142-C185-9A7FB72FD16E}"/>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A5DCC73-0EB4-09CF-2F41-F235EE38249E}"/>
              </a:ext>
            </a:extLst>
          </p:cNvPr>
          <p:cNvGrpSpPr/>
          <p:nvPr/>
        </p:nvGrpSpPr>
        <p:grpSpPr>
          <a:xfrm>
            <a:off x="8348871" y="4344849"/>
            <a:ext cx="795129" cy="798651"/>
            <a:chOff x="8348871" y="4344849"/>
            <a:chExt cx="795129" cy="798651"/>
          </a:xfrm>
        </p:grpSpPr>
        <p:sp>
          <p:nvSpPr>
            <p:cNvPr id="30" name="Rectangle 29">
              <a:extLst>
                <a:ext uri="{FF2B5EF4-FFF2-40B4-BE49-F238E27FC236}">
                  <a16:creationId xmlns:a16="http://schemas.microsoft.com/office/drawing/2014/main" id="{B0D4DA2F-8738-29D8-3636-44AE3B428377}"/>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Logo&#10;&#10;Description automatically generated">
              <a:extLst>
                <a:ext uri="{FF2B5EF4-FFF2-40B4-BE49-F238E27FC236}">
                  <a16:creationId xmlns:a16="http://schemas.microsoft.com/office/drawing/2014/main" id="{B54C0C31-6983-9807-8837-3289AB5F918E}"/>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32" name="TextBox 31">
            <a:extLst>
              <a:ext uri="{FF2B5EF4-FFF2-40B4-BE49-F238E27FC236}">
                <a16:creationId xmlns:a16="http://schemas.microsoft.com/office/drawing/2014/main" id="{05CA918C-4957-DADD-59B8-4BE4839D2F44}"/>
              </a:ext>
            </a:extLst>
          </p:cNvPr>
          <p:cNvSpPr txBox="1"/>
          <p:nvPr/>
        </p:nvSpPr>
        <p:spPr>
          <a:xfrm>
            <a:off x="682647" y="883922"/>
            <a:ext cx="8595408"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DIGIT PERFORMANCE PLATFORM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476825" y="1484080"/>
            <a:ext cx="4530644" cy="481810"/>
          </a:xfrm>
        </p:spPr>
        <p:txBody>
          <a:bodyPr>
            <a:normAutofit/>
          </a:bodyPr>
          <a:lstStyle/>
          <a:p>
            <a:r>
              <a:t>Performance Reassessment and Goal Realignment</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2" y="1527267"/>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58062" y="2211625"/>
            <a:ext cx="4190999" cy="2110834"/>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r>
              <a:rPr sz="1100" b="1" i="0">
                <a:latin typeface="Arial" panose="020B0604020202020204" pitchFamily="34" charset="0"/>
                <a:cs typeface="Arial" panose="020B0604020202020204" pitchFamily="34" charset="0"/>
              </a:rPr>
              <a:t>Scheduled Evaluations:</a:t>
            </a:r>
            <a:r>
              <a:rPr sz="1100" b="0" i="0">
                <a:latin typeface="Arial" panose="020B0604020202020204" pitchFamily="34" charset="0"/>
                <a:cs typeface="Arial" panose="020B0604020202020204" pitchFamily="34" charset="0"/>
              </a:rPr>
              <a:t> Conduct InBody scans and DEMOTU reassessments every 8–12 sessions.</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Performance Testing:</a:t>
            </a:r>
            <a:r>
              <a:rPr sz="1100" b="0" i="0">
                <a:latin typeface="Arial" panose="020B0604020202020204" pitchFamily="34" charset="0"/>
                <a:cs typeface="Arial" panose="020B0604020202020204" pitchFamily="34" charset="0"/>
              </a:rPr>
              <a:t> Optionally include strength, power, or mobility tests for deeper insights.</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Celebrate &amp; Adjust:</a:t>
            </a:r>
            <a:r>
              <a:rPr sz="1100" b="0" i="0">
                <a:latin typeface="Arial" panose="020B0604020202020204" pitchFamily="34" charset="0"/>
                <a:cs typeface="Arial" panose="020B0604020202020204" pitchFamily="34" charset="0"/>
              </a:rPr>
              <a:t> Recognize achievements, resolve plateaus, and realign programming.</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Reengagement Plan:</a:t>
            </a:r>
            <a:r>
              <a:rPr sz="1100" b="0" i="0">
                <a:latin typeface="Arial" panose="020B0604020202020204" pitchFamily="34" charset="0"/>
                <a:cs typeface="Arial" panose="020B0604020202020204" pitchFamily="34" charset="0"/>
              </a:rPr>
              <a:t> Set new goals, book sessions, and update </a:t>
            </a:r>
            <a:r>
              <a:rPr lang="en-US" sz="1100" b="0" i="0" err="1">
                <a:latin typeface="Arial" panose="020B0604020202020204" pitchFamily="34" charset="0"/>
                <a:cs typeface="Arial" panose="020B0604020202020204" pitchFamily="34" charset="0"/>
              </a:rPr>
              <a:t>TeamBuilder</a:t>
            </a:r>
            <a:r>
              <a:rPr sz="1100" b="0" i="0">
                <a:latin typeface="Arial" panose="020B0604020202020204" pitchFamily="34" charset="0"/>
                <a:cs typeface="Arial" panose="020B0604020202020204" pitchFamily="34" charset="0"/>
              </a:rPr>
              <a:t> records.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Four people in quad scull"/>
          <p:cNvPicPr>
            <a:picLocks noChangeAspect="1"/>
          </p:cNvPicPr>
          <p:nvPr/>
        </p:nvPicPr>
        <p:blipFill>
          <a:blip r:embed="rId3"/>
          <a:srcRect/>
          <a:stretch/>
        </p:blipFill>
        <p:spPr>
          <a:xfrm>
            <a:off x="5036930" y="1724985"/>
            <a:ext cx="3565937"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3F6167DC-7C50-0357-493A-BF188CAC3692}"/>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E85DB20A-D5BD-F495-6044-9AC517B44E42}"/>
              </a:ext>
            </a:extLst>
          </p:cNvPr>
          <p:cNvGrpSpPr/>
          <p:nvPr/>
        </p:nvGrpSpPr>
        <p:grpSpPr>
          <a:xfrm>
            <a:off x="8348871" y="4344849"/>
            <a:ext cx="795129" cy="798651"/>
            <a:chOff x="8348871" y="4344849"/>
            <a:chExt cx="795129" cy="798651"/>
          </a:xfrm>
        </p:grpSpPr>
        <p:sp>
          <p:nvSpPr>
            <p:cNvPr id="16" name="Rectangle 15">
              <a:extLst>
                <a:ext uri="{FF2B5EF4-FFF2-40B4-BE49-F238E27FC236}">
                  <a16:creationId xmlns:a16="http://schemas.microsoft.com/office/drawing/2014/main" id="{E9D67B63-7F75-E4EB-7A65-7D3EAE2D25FC}"/>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10;&#10;Description automatically generated">
              <a:extLst>
                <a:ext uri="{FF2B5EF4-FFF2-40B4-BE49-F238E27FC236}">
                  <a16:creationId xmlns:a16="http://schemas.microsoft.com/office/drawing/2014/main" id="{61D14264-D034-D00A-DC6D-E6F9D5AC88C9}"/>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14" name="TextBox 13">
            <a:extLst>
              <a:ext uri="{FF2B5EF4-FFF2-40B4-BE49-F238E27FC236}">
                <a16:creationId xmlns:a16="http://schemas.microsoft.com/office/drawing/2014/main" id="{287DC7CE-4243-7BC6-8477-FA90DFB9DF93}"/>
              </a:ext>
            </a:extLst>
          </p:cNvPr>
          <p:cNvSpPr txBox="1"/>
          <p:nvPr/>
        </p:nvSpPr>
        <p:spPr>
          <a:xfrm>
            <a:off x="476825" y="821041"/>
            <a:ext cx="8595408"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PHASE 3 - PROGRESS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526657" y="1508670"/>
            <a:ext cx="1995560" cy="293338"/>
          </a:xfrm>
        </p:spPr>
        <p:txBody>
          <a:bodyPr>
            <a:normAutofit/>
          </a:bodyPr>
          <a:lstStyle/>
          <a:p>
            <a:r>
              <a:t>Assessment Types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p:cNvSpPr txBox="1"/>
          <p:nvPr/>
        </p:nvSpPr>
        <p:spPr>
          <a:xfrm>
            <a:off x="307368" y="1958508"/>
            <a:ext cx="8686800" cy="2603277"/>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r>
              <a:rPr sz="1100" b="1">
                <a:latin typeface="Arial" panose="020B0604020202020204" pitchFamily="34" charset="0"/>
                <a:cs typeface="Arial" panose="020B0604020202020204" pitchFamily="34" charset="0"/>
              </a:rPr>
              <a:t>GAINS – Max Strength:</a:t>
            </a:r>
            <a:r>
              <a:rPr lang="en-US" sz="1100">
                <a:latin typeface="Arial" panose="020B0604020202020204" pitchFamily="34" charset="0"/>
                <a:cs typeface="Arial" panose="020B0604020202020204" pitchFamily="34" charset="0"/>
              </a:rPr>
              <a:t> Protect-Progress-Perform</a:t>
            </a:r>
            <a:r>
              <a:rPr sz="1100" b="0">
                <a:latin typeface="Arial" panose="020B0604020202020204" pitchFamily="34" charset="0"/>
                <a:cs typeface="Arial" panose="020B0604020202020204" pitchFamily="34" charset="0"/>
              </a:rPr>
              <a:t>: Foam rolling, dynamic mobility, barbell ramp-up sets. Testing: 1RM lifts + Air Bike Power.</a:t>
            </a:r>
          </a:p>
          <a:p>
            <a:pPr marL="137160" lvl="1" algn="l">
              <a:spcBef>
                <a:spcPts val="1200"/>
              </a:spcBef>
              <a:spcAft>
                <a:spcPts val="0"/>
              </a:spcAft>
              <a:buSzPct val="100000"/>
            </a:pPr>
            <a:r>
              <a:rPr sz="1100" b="1">
                <a:latin typeface="Arial" panose="020B0604020202020204" pitchFamily="34" charset="0"/>
                <a:cs typeface="Arial" panose="020B0604020202020204" pitchFamily="34" charset="0"/>
              </a:rPr>
              <a:t>O2 – Endurance &amp; Recovery:</a:t>
            </a:r>
            <a:r>
              <a:rPr sz="1100" b="0">
                <a:latin typeface="Arial" panose="020B0604020202020204" pitchFamily="34" charset="0"/>
                <a:cs typeface="Arial" panose="020B0604020202020204" pitchFamily="34" charset="0"/>
              </a:rPr>
              <a:t> </a:t>
            </a:r>
            <a:r>
              <a:rPr lang="en-US" sz="1100">
                <a:latin typeface="Arial" panose="020B0604020202020204" pitchFamily="34" charset="0"/>
                <a:cs typeface="Arial" panose="020B0604020202020204" pitchFamily="34" charset="0"/>
              </a:rPr>
              <a:t>Protect-Progress-Perform </a:t>
            </a:r>
            <a:r>
              <a:rPr sz="1100" b="0">
                <a:latin typeface="Arial" panose="020B0604020202020204" pitchFamily="34" charset="0"/>
                <a:cs typeface="Arial" panose="020B0604020202020204" pitchFamily="34" charset="0"/>
              </a:rPr>
              <a:t>: 5–10 min light cardio, breathing drills, mobility flow. Testing: HR metrics, 1-mile run, VO2 estimates</a:t>
            </a:r>
            <a:r>
              <a:rPr lang="en-US" sz="1100" b="0">
                <a:latin typeface="Arial" panose="020B0604020202020204" pitchFamily="34" charset="0"/>
                <a:cs typeface="Arial" panose="020B0604020202020204" pitchFamily="34" charset="0"/>
              </a:rPr>
              <a:t>, Resting HR, HRV</a:t>
            </a:r>
            <a:endParaRPr sz="1100" b="0">
              <a:latin typeface="Arial" panose="020B0604020202020204" pitchFamily="34" charset="0"/>
              <a:cs typeface="Arial" panose="020B0604020202020204" pitchFamily="34" charset="0"/>
            </a:endParaRPr>
          </a:p>
          <a:p>
            <a:pPr marL="137160" lvl="1" algn="l">
              <a:spcBef>
                <a:spcPts val="1200"/>
              </a:spcBef>
              <a:spcAft>
                <a:spcPts val="0"/>
              </a:spcAft>
              <a:buSzPct val="100000"/>
            </a:pPr>
            <a:r>
              <a:rPr sz="1100" b="1">
                <a:latin typeface="Arial" panose="020B0604020202020204" pitchFamily="34" charset="0"/>
                <a:cs typeface="Arial" panose="020B0604020202020204" pitchFamily="34" charset="0"/>
              </a:rPr>
              <a:t>LIVE – Functional Balance:</a:t>
            </a:r>
            <a:r>
              <a:rPr sz="1100" b="0">
                <a:latin typeface="Arial" panose="020B0604020202020204" pitchFamily="34" charset="0"/>
                <a:cs typeface="Arial" panose="020B0604020202020204" pitchFamily="34" charset="0"/>
              </a:rPr>
              <a:t> </a:t>
            </a:r>
            <a:r>
              <a:rPr lang="en-US" sz="1100">
                <a:latin typeface="Arial" panose="020B0604020202020204" pitchFamily="34" charset="0"/>
                <a:cs typeface="Arial" panose="020B0604020202020204" pitchFamily="34" charset="0"/>
              </a:rPr>
              <a:t>Protect-Progress-Perform </a:t>
            </a:r>
            <a:r>
              <a:rPr sz="1100" b="0">
                <a:latin typeface="Arial" panose="020B0604020202020204" pitchFamily="34" charset="0"/>
                <a:cs typeface="Arial" panose="020B0604020202020204" pitchFamily="34" charset="0"/>
              </a:rPr>
              <a:t>: Resistance bands, balance drills, active stretching. Testing: Sit-Stand, </a:t>
            </a:r>
            <a:r>
              <a:rPr lang="en-US" sz="1100" b="0">
                <a:latin typeface="Arial" panose="020B0604020202020204" pitchFamily="34" charset="0"/>
                <a:cs typeface="Arial" panose="020B0604020202020204" pitchFamily="34" charset="0"/>
              </a:rPr>
              <a:t>Bar Hang, </a:t>
            </a:r>
            <a:r>
              <a:rPr sz="1100" b="0">
                <a:latin typeface="Arial" panose="020B0604020202020204" pitchFamily="34" charset="0"/>
                <a:cs typeface="Arial" panose="020B0604020202020204" pitchFamily="34" charset="0"/>
              </a:rPr>
              <a:t>Wall </a:t>
            </a:r>
            <a:r>
              <a:rPr lang="en-US" sz="1100" b="0">
                <a:latin typeface="Arial" panose="020B0604020202020204" pitchFamily="34" charset="0"/>
                <a:cs typeface="Arial" panose="020B0604020202020204" pitchFamily="34" charset="0"/>
              </a:rPr>
              <a:t>Sit</a:t>
            </a:r>
            <a:r>
              <a:rPr sz="1100" b="0">
                <a:latin typeface="Arial" panose="020B0604020202020204" pitchFamily="34" charset="0"/>
                <a:cs typeface="Arial" panose="020B0604020202020204" pitchFamily="34" charset="0"/>
              </a:rPr>
              <a:t>, Balance Test</a:t>
            </a:r>
            <a:r>
              <a:rPr lang="en-US" sz="1100" b="0">
                <a:latin typeface="Arial" panose="020B0604020202020204" pitchFamily="34" charset="0"/>
                <a:cs typeface="Arial" panose="020B0604020202020204" pitchFamily="34" charset="0"/>
              </a:rPr>
              <a:t>, Grip Strength, Repetition Method Testing, Aerobic Output</a:t>
            </a:r>
            <a:endParaRPr sz="1100" b="0">
              <a:latin typeface="Arial" panose="020B0604020202020204" pitchFamily="34" charset="0"/>
              <a:cs typeface="Arial" panose="020B0604020202020204" pitchFamily="34" charset="0"/>
            </a:endParaRPr>
          </a:p>
          <a:p>
            <a:pPr marL="137160" lvl="1" algn="l">
              <a:spcBef>
                <a:spcPts val="1200"/>
              </a:spcBef>
              <a:spcAft>
                <a:spcPts val="0"/>
              </a:spcAft>
              <a:buSzPct val="100000"/>
            </a:pPr>
            <a:r>
              <a:rPr sz="1100" b="1">
                <a:latin typeface="Arial" panose="020B0604020202020204" pitchFamily="34" charset="0"/>
                <a:cs typeface="Arial" panose="020B0604020202020204" pitchFamily="34" charset="0"/>
              </a:rPr>
              <a:t>DRIVE – Speed &amp; Athleticism:</a:t>
            </a:r>
            <a:r>
              <a:rPr sz="1100" b="0">
                <a:latin typeface="Arial" panose="020B0604020202020204" pitchFamily="34" charset="0"/>
                <a:cs typeface="Arial" panose="020B0604020202020204" pitchFamily="34" charset="0"/>
              </a:rPr>
              <a:t> </a:t>
            </a:r>
            <a:r>
              <a:rPr lang="en-US" sz="1100">
                <a:latin typeface="Arial" panose="020B0604020202020204" pitchFamily="34" charset="0"/>
                <a:cs typeface="Arial" panose="020B0604020202020204" pitchFamily="34" charset="0"/>
              </a:rPr>
              <a:t>Protect-Progress-Perform </a:t>
            </a:r>
            <a:r>
              <a:rPr sz="1100" b="0">
                <a:latin typeface="Arial" panose="020B0604020202020204" pitchFamily="34" charset="0"/>
                <a:cs typeface="Arial" panose="020B0604020202020204" pitchFamily="34" charset="0"/>
              </a:rPr>
              <a:t>: Sprint mechanics, agility ladder, light plyos.</a:t>
            </a:r>
            <a:r>
              <a:rPr lang="en-US" sz="1100" b="0">
                <a:latin typeface="Arial" panose="020B0604020202020204" pitchFamily="34" charset="0"/>
                <a:cs typeface="Arial" panose="020B0604020202020204" pitchFamily="34" charset="0"/>
              </a:rPr>
              <a:t> </a:t>
            </a:r>
            <a:r>
              <a:rPr sz="1100" b="0">
                <a:latin typeface="Arial" panose="020B0604020202020204" pitchFamily="34" charset="0"/>
                <a:cs typeface="Arial" panose="020B0604020202020204" pitchFamily="34" charset="0"/>
              </a:rPr>
              <a:t>Testing: </a:t>
            </a:r>
            <a:r>
              <a:rPr lang="en-US" sz="1100">
                <a:latin typeface="Arial" panose="020B0604020202020204" pitchFamily="34" charset="0"/>
                <a:cs typeface="Arial" panose="020B0604020202020204" pitchFamily="34" charset="0"/>
              </a:rPr>
              <a:t>Top End Velocity</a:t>
            </a:r>
            <a:r>
              <a:rPr sz="1100" b="0">
                <a:latin typeface="Arial" panose="020B0604020202020204" pitchFamily="34" charset="0"/>
                <a:cs typeface="Arial" panose="020B0604020202020204" pitchFamily="34" charset="0"/>
              </a:rPr>
              <a:t>, Broad Jump, Power Clean</a:t>
            </a:r>
            <a:r>
              <a:rPr lang="en-US" sz="1100" b="0">
                <a:latin typeface="Arial" panose="020B0604020202020204" pitchFamily="34" charset="0"/>
                <a:cs typeface="Arial" panose="020B0604020202020204" pitchFamily="34" charset="0"/>
              </a:rPr>
              <a:t>, Med Ball Throw, Anaerobic Threshold</a:t>
            </a:r>
            <a:endParaRPr sz="1100" b="0">
              <a:latin typeface="Arial" panose="020B0604020202020204" pitchFamily="34" charset="0"/>
              <a:cs typeface="Arial" panose="020B0604020202020204" pitchFamily="34" charset="0"/>
            </a:endParaRPr>
          </a:p>
          <a:p>
            <a:pPr marL="137160" lvl="1" algn="l">
              <a:spcBef>
                <a:spcPts val="1200"/>
              </a:spcBef>
              <a:spcAft>
                <a:spcPts val="0"/>
              </a:spcAft>
              <a:buSzPct val="100000"/>
            </a:pPr>
            <a:r>
              <a:rPr sz="1100" b="1">
                <a:latin typeface="Arial" panose="020B0604020202020204" pitchFamily="34" charset="0"/>
                <a:cs typeface="Arial" panose="020B0604020202020204" pitchFamily="34" charset="0"/>
              </a:rPr>
              <a:t>SPECIALIZED – Custom Needs:</a:t>
            </a:r>
            <a:r>
              <a:rPr sz="1100" b="0">
                <a:latin typeface="Arial" panose="020B0604020202020204" pitchFamily="34" charset="0"/>
                <a:cs typeface="Arial" panose="020B0604020202020204" pitchFamily="34" charset="0"/>
              </a:rPr>
              <a:t> </a:t>
            </a:r>
            <a:r>
              <a:rPr lang="en-US" sz="1100">
                <a:latin typeface="Arial" panose="020B0604020202020204" pitchFamily="34" charset="0"/>
                <a:cs typeface="Arial" panose="020B0604020202020204" pitchFamily="34" charset="0"/>
              </a:rPr>
              <a:t>Protect-Progress-Perform </a:t>
            </a:r>
            <a:r>
              <a:rPr sz="1100" b="0">
                <a:latin typeface="Arial" panose="020B0604020202020204" pitchFamily="34" charset="0"/>
                <a:cs typeface="Arial" panose="020B0604020202020204" pitchFamily="34" charset="0"/>
              </a:rPr>
              <a:t>: Program-specific prep. May include joint mobility, neuromuscular activation, sport prep drills.</a:t>
            </a:r>
          </a:p>
        </p:txBody>
      </p:sp>
      <p:sp>
        <p:nvSpPr>
          <p:cNvPr id="3" name="Rectangle 2">
            <a:extLst>
              <a:ext uri="{FF2B5EF4-FFF2-40B4-BE49-F238E27FC236}">
                <a16:creationId xmlns:a16="http://schemas.microsoft.com/office/drawing/2014/main" id="{16845915-AC85-53B8-13CB-9F9EE6F02899}"/>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92BC4A8-BC72-9061-CEEE-3E0852EF2072}"/>
              </a:ext>
            </a:extLst>
          </p:cNvPr>
          <p:cNvGrpSpPr/>
          <p:nvPr/>
        </p:nvGrpSpPr>
        <p:grpSpPr>
          <a:xfrm>
            <a:off x="8348871" y="4344849"/>
            <a:ext cx="795129" cy="798651"/>
            <a:chOff x="8348871" y="4344849"/>
            <a:chExt cx="795129" cy="798651"/>
          </a:xfrm>
        </p:grpSpPr>
        <p:sp>
          <p:nvSpPr>
            <p:cNvPr id="10" name="Rectangle 9">
              <a:extLst>
                <a:ext uri="{FF2B5EF4-FFF2-40B4-BE49-F238E27FC236}">
                  <a16:creationId xmlns:a16="http://schemas.microsoft.com/office/drawing/2014/main" id="{16CE4444-DE0C-CD5A-F0B6-BC1A2E22FFF1}"/>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Logo&#10;&#10;Description automatically generated">
              <a:extLst>
                <a:ext uri="{FF2B5EF4-FFF2-40B4-BE49-F238E27FC236}">
                  <a16:creationId xmlns:a16="http://schemas.microsoft.com/office/drawing/2014/main" id="{2895EE10-781D-6BC2-A318-AE1F49DCF944}"/>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12" name="TextBox 11">
            <a:extLst>
              <a:ext uri="{FF2B5EF4-FFF2-40B4-BE49-F238E27FC236}">
                <a16:creationId xmlns:a16="http://schemas.microsoft.com/office/drawing/2014/main" id="{7049208A-0E1E-8F14-F4CE-78356F294268}"/>
              </a:ext>
            </a:extLst>
          </p:cNvPr>
          <p:cNvSpPr txBox="1"/>
          <p:nvPr/>
        </p:nvSpPr>
        <p:spPr>
          <a:xfrm>
            <a:off x="623944" y="880983"/>
            <a:ext cx="7049844"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PROGRESS BY PROGRAM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24E263-A06B-1ECD-C66C-6AB94AFDE2A9}"/>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881D843-7D17-FF78-4A0A-791F026547B7}"/>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902DBBDD-3B58-97EC-2EF7-60CA00F62DB7}"/>
              </a:ext>
            </a:extLst>
          </p:cNvPr>
          <p:cNvSpPr>
            <a:spLocks noGrp="1"/>
          </p:cNvSpPr>
          <p:nvPr>
            <p:ph type="body" idx="1"/>
          </p:nvPr>
        </p:nvSpPr>
        <p:spPr>
          <a:xfrm>
            <a:off x="115015" y="1023346"/>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2F100A1E-A620-F415-AEF0-93B1301EE89D}"/>
              </a:ext>
            </a:extLst>
          </p:cNvPr>
          <p:cNvSpPr>
            <a:spLocks noGrp="1"/>
          </p:cNvSpPr>
          <p:nvPr>
            <p:ph sz="half" idx="2"/>
          </p:nvPr>
        </p:nvSpPr>
        <p:spPr>
          <a:xfrm>
            <a:off x="115015" y="1069434"/>
            <a:ext cx="8828960" cy="3556626"/>
          </a:xfrm>
        </p:spPr>
        <p:txBody>
          <a:bodyPr vert="horz" lIns="91440" tIns="45720" rIns="91440" bIns="45720" rtlCol="0" anchor="t">
            <a:normAutofit/>
          </a:bodyPr>
          <a:lstStyle/>
          <a:p>
            <a:pPr marL="0" indent="0">
              <a:buNone/>
            </a:pPr>
            <a:endParaRPr lang="en-US" sz="1200" b="1">
              <a:latin typeface="Arial" panose="020B0604020202020204" pitchFamily="34" charset="0"/>
              <a:cs typeface="Arial" panose="020B0604020202020204" pitchFamily="34" charset="0"/>
            </a:endParaRPr>
          </a:p>
          <a:p>
            <a:pPr marL="0" indent="0">
              <a:buNone/>
            </a:pPr>
            <a:r>
              <a:rPr lang="en-US" sz="1100">
                <a:latin typeface="Arial" panose="020B0604020202020204" pitchFamily="34" charset="0"/>
                <a:cs typeface="Arial" panose="020B0604020202020204" pitchFamily="34" charset="0"/>
              </a:rPr>
              <a:t>It is important to remember that most guests do not know much about our club or how we operate. Every step of their journey should be supported and guided by our team. </a:t>
            </a:r>
            <a:endParaRPr lang="en-US">
              <a:latin typeface="Arial" panose="020B0604020202020204" pitchFamily="34" charset="0"/>
              <a:cs typeface="Arial" panose="020B0604020202020204" pitchFamily="34" charset="0"/>
            </a:endParaRPr>
          </a:p>
          <a:p>
            <a:pPr marL="0" indent="0">
              <a:buNone/>
            </a:pPr>
            <a:r>
              <a:rPr lang="en-US" sz="1100" u="sng">
                <a:latin typeface="Arial" panose="020B0604020202020204" pitchFamily="34" charset="0"/>
                <a:cs typeface="Arial" panose="020B0604020202020204" pitchFamily="34" charset="0"/>
              </a:rPr>
              <a:t>How we do that</a:t>
            </a:r>
          </a:p>
          <a:p>
            <a:r>
              <a:rPr lang="en-US" sz="1100">
                <a:latin typeface="Arial" panose="020B0604020202020204" pitchFamily="34" charset="0"/>
                <a:cs typeface="Arial" panose="020B0604020202020204" pitchFamily="34" charset="0"/>
              </a:rPr>
              <a:t>Every guest gets a red-carpet experience provided by management.</a:t>
            </a:r>
          </a:p>
          <a:p>
            <a:r>
              <a:rPr lang="en-US" sz="1100">
                <a:latin typeface="Arial" panose="020B0604020202020204" pitchFamily="34" charset="0"/>
                <a:cs typeface="Arial" panose="020B0604020202020204" pitchFamily="34" charset="0"/>
              </a:rPr>
              <a:t>We use a 5-step process to seamlessly transition them to the manager. </a:t>
            </a:r>
          </a:p>
          <a:p>
            <a:endParaRPr lang="en-US"/>
          </a:p>
        </p:txBody>
      </p:sp>
      <p:grpSp>
        <p:nvGrpSpPr>
          <p:cNvPr id="2" name="Group 1">
            <a:extLst>
              <a:ext uri="{FF2B5EF4-FFF2-40B4-BE49-F238E27FC236}">
                <a16:creationId xmlns:a16="http://schemas.microsoft.com/office/drawing/2014/main" id="{9F5F46B6-45FC-F75E-143A-08286CEE7483}"/>
              </a:ext>
            </a:extLst>
          </p:cNvPr>
          <p:cNvGrpSpPr/>
          <p:nvPr/>
        </p:nvGrpSpPr>
        <p:grpSpPr>
          <a:xfrm>
            <a:off x="116220" y="2571398"/>
            <a:ext cx="2237439" cy="1541193"/>
            <a:chOff x="238426" y="148509"/>
            <a:chExt cx="1239433" cy="583346"/>
          </a:xfrm>
        </p:grpSpPr>
        <p:sp>
          <p:nvSpPr>
            <p:cNvPr id="3" name="Arrow: Chevron 2">
              <a:extLst>
                <a:ext uri="{FF2B5EF4-FFF2-40B4-BE49-F238E27FC236}">
                  <a16:creationId xmlns:a16="http://schemas.microsoft.com/office/drawing/2014/main" id="{703F268E-E806-57C3-A949-6ADED54AC416}"/>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7" name="Arrow: Chevron 4">
              <a:extLst>
                <a:ext uri="{FF2B5EF4-FFF2-40B4-BE49-F238E27FC236}">
                  <a16:creationId xmlns:a16="http://schemas.microsoft.com/office/drawing/2014/main" id="{63A48A7F-5BAD-97FA-E7CD-78AF27C1D237}"/>
                </a:ext>
              </a:extLst>
            </p:cNvPr>
            <p:cNvSpPr txBox="1"/>
            <p:nvPr/>
          </p:nvSpPr>
          <p:spPr>
            <a:xfrm>
              <a:off x="653621" y="148509"/>
              <a:ext cx="761520"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panose="020B0604020202020204" pitchFamily="34" charset="0"/>
                  <a:cs typeface="Arial" panose="020B0604020202020204" pitchFamily="34" charset="0"/>
                </a:rPr>
                <a:t> Greeting Process</a:t>
              </a:r>
            </a:p>
          </p:txBody>
        </p:sp>
      </p:grpSp>
      <p:grpSp>
        <p:nvGrpSpPr>
          <p:cNvPr id="25" name="Group 24">
            <a:extLst>
              <a:ext uri="{FF2B5EF4-FFF2-40B4-BE49-F238E27FC236}">
                <a16:creationId xmlns:a16="http://schemas.microsoft.com/office/drawing/2014/main" id="{4EEFB20B-7FA8-EE04-62A5-E8F7B3348407}"/>
              </a:ext>
            </a:extLst>
          </p:cNvPr>
          <p:cNvGrpSpPr/>
          <p:nvPr/>
        </p:nvGrpSpPr>
        <p:grpSpPr>
          <a:xfrm>
            <a:off x="1646223" y="2581366"/>
            <a:ext cx="2237439" cy="1541193"/>
            <a:chOff x="238426" y="148509"/>
            <a:chExt cx="1239433" cy="583346"/>
          </a:xfrm>
        </p:grpSpPr>
        <p:sp>
          <p:nvSpPr>
            <p:cNvPr id="26" name="Arrow: Chevron 25">
              <a:extLst>
                <a:ext uri="{FF2B5EF4-FFF2-40B4-BE49-F238E27FC236}">
                  <a16:creationId xmlns:a16="http://schemas.microsoft.com/office/drawing/2014/main" id="{CBE21FC2-D27A-A676-C221-884D163562A8}"/>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27" name="Arrow: Chevron 4">
              <a:extLst>
                <a:ext uri="{FF2B5EF4-FFF2-40B4-BE49-F238E27FC236}">
                  <a16:creationId xmlns:a16="http://schemas.microsoft.com/office/drawing/2014/main" id="{41C274B7-DF48-E3BC-48A0-A7E94167A283}"/>
                </a:ext>
              </a:extLst>
            </p:cNvPr>
            <p:cNvSpPr txBox="1"/>
            <p:nvPr/>
          </p:nvSpPr>
          <p:spPr>
            <a:xfrm>
              <a:off x="638545" y="148509"/>
              <a:ext cx="761520"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srgbClr val="595959"/>
                  </a:solidFill>
                  <a:latin typeface="Arial" panose="020B0604020202020204" pitchFamily="34" charset="0"/>
                  <a:cs typeface="Arial" panose="020B0604020202020204" pitchFamily="34" charset="0"/>
                </a:rPr>
                <a:t> </a:t>
              </a:r>
              <a:r>
                <a:rPr lang="en-US" sz="1100" b="1">
                  <a:solidFill>
                    <a:prstClr val="black"/>
                  </a:solidFill>
                  <a:latin typeface="Arial" panose="020B0604020202020204" pitchFamily="34" charset="0"/>
                  <a:cs typeface="Arial" panose="020B0604020202020204" pitchFamily="34" charset="0"/>
                </a:rPr>
                <a:t>Understand the guests needs</a:t>
              </a:r>
            </a:p>
          </p:txBody>
        </p:sp>
      </p:grpSp>
      <p:grpSp>
        <p:nvGrpSpPr>
          <p:cNvPr id="28" name="Group 27">
            <a:extLst>
              <a:ext uri="{FF2B5EF4-FFF2-40B4-BE49-F238E27FC236}">
                <a16:creationId xmlns:a16="http://schemas.microsoft.com/office/drawing/2014/main" id="{7F608696-872E-CA08-CD86-DA62665D90C3}"/>
              </a:ext>
            </a:extLst>
          </p:cNvPr>
          <p:cNvGrpSpPr/>
          <p:nvPr/>
        </p:nvGrpSpPr>
        <p:grpSpPr>
          <a:xfrm>
            <a:off x="3194925" y="2580250"/>
            <a:ext cx="2237439" cy="1541193"/>
            <a:chOff x="238426" y="148509"/>
            <a:chExt cx="1239433" cy="583346"/>
          </a:xfrm>
        </p:grpSpPr>
        <p:sp>
          <p:nvSpPr>
            <p:cNvPr id="29" name="Arrow: Chevron 28">
              <a:extLst>
                <a:ext uri="{FF2B5EF4-FFF2-40B4-BE49-F238E27FC236}">
                  <a16:creationId xmlns:a16="http://schemas.microsoft.com/office/drawing/2014/main" id="{7D5EAAE3-1105-AE8A-5B0E-21DCC960AD8A}"/>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0" name="Arrow: Chevron 4">
              <a:extLst>
                <a:ext uri="{FF2B5EF4-FFF2-40B4-BE49-F238E27FC236}">
                  <a16:creationId xmlns:a16="http://schemas.microsoft.com/office/drawing/2014/main" id="{74980C9E-30C0-FD59-431F-F367619A21B5}"/>
                </a:ext>
              </a:extLst>
            </p:cNvPr>
            <p:cNvSpPr txBox="1"/>
            <p:nvPr/>
          </p:nvSpPr>
          <p:spPr>
            <a:xfrm>
              <a:off x="599322" y="148509"/>
              <a:ext cx="800743"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panose="020B0604020202020204" pitchFamily="34" charset="0"/>
                  <a:cs typeface="Arial" panose="020B0604020202020204" pitchFamily="34" charset="0"/>
                </a:rPr>
                <a:t>Direct guest </a:t>
              </a:r>
            </a:p>
            <a:p>
              <a:pPr algn="ctr" defTabSz="300038">
                <a:lnSpc>
                  <a:spcPct val="90000"/>
                </a:lnSpc>
                <a:spcBef>
                  <a:spcPct val="0"/>
                </a:spcBef>
                <a:spcAft>
                  <a:spcPct val="35000"/>
                </a:spcAft>
                <a:defRPr/>
              </a:pPr>
              <a:r>
                <a:rPr lang="en-US" sz="1100" b="1">
                  <a:solidFill>
                    <a:prstClr val="black"/>
                  </a:solidFill>
                  <a:latin typeface="Arial" panose="020B0604020202020204" pitchFamily="34" charset="0"/>
                  <a:cs typeface="Arial" panose="020B0604020202020204" pitchFamily="34" charset="0"/>
                </a:rPr>
                <a:t>to kiosk</a:t>
              </a:r>
            </a:p>
          </p:txBody>
        </p:sp>
      </p:grpSp>
      <p:grpSp>
        <p:nvGrpSpPr>
          <p:cNvPr id="31" name="Group 30">
            <a:extLst>
              <a:ext uri="{FF2B5EF4-FFF2-40B4-BE49-F238E27FC236}">
                <a16:creationId xmlns:a16="http://schemas.microsoft.com/office/drawing/2014/main" id="{95EB4A47-4C78-7DF1-0FDF-504F0B69FBB5}"/>
              </a:ext>
            </a:extLst>
          </p:cNvPr>
          <p:cNvGrpSpPr/>
          <p:nvPr/>
        </p:nvGrpSpPr>
        <p:grpSpPr>
          <a:xfrm>
            <a:off x="4707342" y="2580250"/>
            <a:ext cx="2237439" cy="1541193"/>
            <a:chOff x="238426" y="148509"/>
            <a:chExt cx="1239433" cy="583346"/>
          </a:xfrm>
        </p:grpSpPr>
        <p:sp>
          <p:nvSpPr>
            <p:cNvPr id="32" name="Arrow: Chevron 31">
              <a:extLst>
                <a:ext uri="{FF2B5EF4-FFF2-40B4-BE49-F238E27FC236}">
                  <a16:creationId xmlns:a16="http://schemas.microsoft.com/office/drawing/2014/main" id="{8B2FD028-9258-2E2A-8F4C-64C32AA36141}"/>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3" name="Arrow: Chevron 4">
              <a:extLst>
                <a:ext uri="{FF2B5EF4-FFF2-40B4-BE49-F238E27FC236}">
                  <a16:creationId xmlns:a16="http://schemas.microsoft.com/office/drawing/2014/main" id="{298A7FE7-D871-0187-EFA6-3624C7261C25}"/>
                </a:ext>
              </a:extLst>
            </p:cNvPr>
            <p:cNvSpPr txBox="1"/>
            <p:nvPr/>
          </p:nvSpPr>
          <p:spPr>
            <a:xfrm>
              <a:off x="658482" y="148509"/>
              <a:ext cx="640530"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srgbClr val="595959"/>
                  </a:solidFill>
                  <a:latin typeface="Arial" panose="020B0604020202020204" pitchFamily="34" charset="0"/>
                  <a:cs typeface="Arial" panose="020B0604020202020204" pitchFamily="34" charset="0"/>
                </a:rPr>
                <a:t> </a:t>
              </a:r>
              <a:r>
                <a:rPr lang="en-US" sz="1100" b="1">
                  <a:solidFill>
                    <a:prstClr val="black"/>
                  </a:solidFill>
                  <a:latin typeface="Arial" panose="020B0604020202020204" pitchFamily="34" charset="0"/>
                  <a:cs typeface="Arial" panose="020B0604020202020204" pitchFamily="34" charset="0"/>
                </a:rPr>
                <a:t>Inform guest that a manager will assist them  </a:t>
              </a:r>
            </a:p>
          </p:txBody>
        </p:sp>
      </p:grpSp>
      <p:grpSp>
        <p:nvGrpSpPr>
          <p:cNvPr id="34" name="Group 33">
            <a:extLst>
              <a:ext uri="{FF2B5EF4-FFF2-40B4-BE49-F238E27FC236}">
                <a16:creationId xmlns:a16="http://schemas.microsoft.com/office/drawing/2014/main" id="{EE6D200A-7F67-EFA1-63BE-6AE12607E8B6}"/>
              </a:ext>
            </a:extLst>
          </p:cNvPr>
          <p:cNvGrpSpPr/>
          <p:nvPr/>
        </p:nvGrpSpPr>
        <p:grpSpPr>
          <a:xfrm>
            <a:off x="6228829" y="2571371"/>
            <a:ext cx="2237439" cy="1541193"/>
            <a:chOff x="238426" y="148509"/>
            <a:chExt cx="1239433" cy="583346"/>
          </a:xfrm>
        </p:grpSpPr>
        <p:sp>
          <p:nvSpPr>
            <p:cNvPr id="35" name="Arrow: Chevron 34">
              <a:extLst>
                <a:ext uri="{FF2B5EF4-FFF2-40B4-BE49-F238E27FC236}">
                  <a16:creationId xmlns:a16="http://schemas.microsoft.com/office/drawing/2014/main" id="{84B5C091-06B4-1126-99E8-F2265ADF677A}"/>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6" name="Arrow: Chevron 4">
              <a:extLst>
                <a:ext uri="{FF2B5EF4-FFF2-40B4-BE49-F238E27FC236}">
                  <a16:creationId xmlns:a16="http://schemas.microsoft.com/office/drawing/2014/main" id="{53322EB0-1C32-69FC-EC6B-12CB2E8DED94}"/>
                </a:ext>
              </a:extLst>
            </p:cNvPr>
            <p:cNvSpPr txBox="1"/>
            <p:nvPr/>
          </p:nvSpPr>
          <p:spPr>
            <a:xfrm>
              <a:off x="677115" y="148509"/>
              <a:ext cx="722950"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panose="020B0604020202020204" pitchFamily="34" charset="0"/>
                  <a:cs typeface="Arial" panose="020B0604020202020204" pitchFamily="34" charset="0"/>
                </a:rPr>
                <a:t>Introduce to the manager </a:t>
              </a:r>
            </a:p>
          </p:txBody>
        </p:sp>
      </p:grpSp>
      <p:sp>
        <p:nvSpPr>
          <p:cNvPr id="37" name="TextBox 36">
            <a:extLst>
              <a:ext uri="{FF2B5EF4-FFF2-40B4-BE49-F238E27FC236}">
                <a16:creationId xmlns:a16="http://schemas.microsoft.com/office/drawing/2014/main" id="{1EE93633-7DCF-6BA7-7D94-7C955F4C36DE}"/>
              </a:ext>
            </a:extLst>
          </p:cNvPr>
          <p:cNvSpPr txBox="1"/>
          <p:nvPr/>
        </p:nvSpPr>
        <p:spPr>
          <a:xfrm>
            <a:off x="586470" y="2571371"/>
            <a:ext cx="1164265" cy="261610"/>
          </a:xfrm>
          <a:prstGeom prst="rect">
            <a:avLst/>
          </a:prstGeom>
          <a:noFill/>
        </p:spPr>
        <p:txBody>
          <a:bodyPr wrap="square" rtlCol="0">
            <a:spAutoFit/>
          </a:bodyPr>
          <a:lstStyle/>
          <a:p>
            <a:pPr defTabSz="685800">
              <a:defRPr/>
            </a:pPr>
            <a:r>
              <a:rPr lang="en-US" sz="1100" b="1">
                <a:solidFill>
                  <a:prstClr val="black"/>
                </a:solidFill>
                <a:latin typeface="Arial" panose="020B0604020202020204" pitchFamily="34" charset="0"/>
                <a:cs typeface="Arial" panose="020B0604020202020204" pitchFamily="34" charset="0"/>
              </a:rPr>
              <a:t>STEP 1</a:t>
            </a:r>
          </a:p>
        </p:txBody>
      </p:sp>
      <p:sp>
        <p:nvSpPr>
          <p:cNvPr id="38" name="TextBox 37">
            <a:extLst>
              <a:ext uri="{FF2B5EF4-FFF2-40B4-BE49-F238E27FC236}">
                <a16:creationId xmlns:a16="http://schemas.microsoft.com/office/drawing/2014/main" id="{C4D8AF03-DFC5-405A-4B05-D81C4B935179}"/>
              </a:ext>
            </a:extLst>
          </p:cNvPr>
          <p:cNvSpPr txBox="1"/>
          <p:nvPr/>
        </p:nvSpPr>
        <p:spPr>
          <a:xfrm>
            <a:off x="2184456" y="2571371"/>
            <a:ext cx="1164265" cy="261610"/>
          </a:xfrm>
          <a:prstGeom prst="rect">
            <a:avLst/>
          </a:prstGeom>
          <a:noFill/>
        </p:spPr>
        <p:txBody>
          <a:bodyPr wrap="square" rtlCol="0">
            <a:spAutoFit/>
          </a:bodyPr>
          <a:lstStyle/>
          <a:p>
            <a:pPr defTabSz="685800">
              <a:defRPr/>
            </a:pPr>
            <a:r>
              <a:rPr lang="en-US" sz="1100" b="1">
                <a:solidFill>
                  <a:prstClr val="black"/>
                </a:solidFill>
                <a:latin typeface="Arial" panose="020B0604020202020204" pitchFamily="34" charset="0"/>
                <a:cs typeface="Arial" panose="020B0604020202020204" pitchFamily="34" charset="0"/>
              </a:rPr>
              <a:t>STEP 2</a:t>
            </a:r>
          </a:p>
        </p:txBody>
      </p:sp>
      <p:sp>
        <p:nvSpPr>
          <p:cNvPr id="39" name="TextBox 38">
            <a:extLst>
              <a:ext uri="{FF2B5EF4-FFF2-40B4-BE49-F238E27FC236}">
                <a16:creationId xmlns:a16="http://schemas.microsoft.com/office/drawing/2014/main" id="{D49B4FD7-B73F-871D-20C2-E7B34E67B667}"/>
              </a:ext>
            </a:extLst>
          </p:cNvPr>
          <p:cNvSpPr txBox="1"/>
          <p:nvPr/>
        </p:nvSpPr>
        <p:spPr>
          <a:xfrm>
            <a:off x="3733158" y="2580442"/>
            <a:ext cx="1164265" cy="261610"/>
          </a:xfrm>
          <a:prstGeom prst="rect">
            <a:avLst/>
          </a:prstGeom>
          <a:noFill/>
        </p:spPr>
        <p:txBody>
          <a:bodyPr wrap="square" rtlCol="0">
            <a:spAutoFit/>
          </a:bodyPr>
          <a:lstStyle/>
          <a:p>
            <a:pPr defTabSz="685800">
              <a:defRPr/>
            </a:pPr>
            <a:r>
              <a:rPr lang="en-US" sz="1100" b="1">
                <a:solidFill>
                  <a:prstClr val="black"/>
                </a:solidFill>
                <a:latin typeface="Arial" panose="020B0604020202020204" pitchFamily="34" charset="0"/>
                <a:cs typeface="Arial" panose="020B0604020202020204" pitchFamily="34" charset="0"/>
              </a:rPr>
              <a:t>STEP 3</a:t>
            </a:r>
          </a:p>
        </p:txBody>
      </p:sp>
      <p:sp>
        <p:nvSpPr>
          <p:cNvPr id="40" name="TextBox 39">
            <a:extLst>
              <a:ext uri="{FF2B5EF4-FFF2-40B4-BE49-F238E27FC236}">
                <a16:creationId xmlns:a16="http://schemas.microsoft.com/office/drawing/2014/main" id="{9569A3DF-1B62-A51A-002A-7ACFCDEF7DA4}"/>
              </a:ext>
            </a:extLst>
          </p:cNvPr>
          <p:cNvSpPr txBox="1"/>
          <p:nvPr/>
        </p:nvSpPr>
        <p:spPr>
          <a:xfrm>
            <a:off x="5249998" y="2580780"/>
            <a:ext cx="1164265" cy="261610"/>
          </a:xfrm>
          <a:prstGeom prst="rect">
            <a:avLst/>
          </a:prstGeom>
          <a:noFill/>
        </p:spPr>
        <p:txBody>
          <a:bodyPr wrap="square" rtlCol="0">
            <a:spAutoFit/>
          </a:bodyPr>
          <a:lstStyle/>
          <a:p>
            <a:pPr defTabSz="685800">
              <a:defRPr/>
            </a:pPr>
            <a:r>
              <a:rPr lang="en-US" sz="1100" b="1">
                <a:solidFill>
                  <a:prstClr val="black"/>
                </a:solidFill>
                <a:latin typeface="Arial" panose="020B0604020202020204" pitchFamily="34" charset="0"/>
                <a:cs typeface="Arial" panose="020B0604020202020204" pitchFamily="34" charset="0"/>
              </a:rPr>
              <a:t>STEP 4</a:t>
            </a:r>
          </a:p>
        </p:txBody>
      </p:sp>
      <p:sp>
        <p:nvSpPr>
          <p:cNvPr id="41" name="TextBox 40">
            <a:extLst>
              <a:ext uri="{FF2B5EF4-FFF2-40B4-BE49-F238E27FC236}">
                <a16:creationId xmlns:a16="http://schemas.microsoft.com/office/drawing/2014/main" id="{7C1FA576-F324-E4CB-784E-C7CABF6270D5}"/>
              </a:ext>
            </a:extLst>
          </p:cNvPr>
          <p:cNvSpPr txBox="1"/>
          <p:nvPr/>
        </p:nvSpPr>
        <p:spPr>
          <a:xfrm>
            <a:off x="6762358" y="2571709"/>
            <a:ext cx="1164265" cy="261610"/>
          </a:xfrm>
          <a:prstGeom prst="rect">
            <a:avLst/>
          </a:prstGeom>
          <a:noFill/>
        </p:spPr>
        <p:txBody>
          <a:bodyPr wrap="square" rtlCol="0">
            <a:spAutoFit/>
          </a:bodyPr>
          <a:lstStyle/>
          <a:p>
            <a:pPr defTabSz="685800">
              <a:defRPr/>
            </a:pPr>
            <a:r>
              <a:rPr lang="en-US" sz="1100" b="1">
                <a:solidFill>
                  <a:prstClr val="black"/>
                </a:solidFill>
                <a:latin typeface="Arial" panose="020B0604020202020204" pitchFamily="34" charset="0"/>
                <a:cs typeface="Arial" panose="020B0604020202020204" pitchFamily="34" charset="0"/>
              </a:rPr>
              <a:t>STEP 5</a:t>
            </a:r>
          </a:p>
        </p:txBody>
      </p:sp>
      <p:sp>
        <p:nvSpPr>
          <p:cNvPr id="9" name="TextBox 8">
            <a:extLst>
              <a:ext uri="{FF2B5EF4-FFF2-40B4-BE49-F238E27FC236}">
                <a16:creationId xmlns:a16="http://schemas.microsoft.com/office/drawing/2014/main" id="{B1321B16-C747-AF3D-A1A6-87B23A28D7CF}"/>
              </a:ext>
            </a:extLst>
          </p:cNvPr>
          <p:cNvSpPr txBox="1"/>
          <p:nvPr/>
        </p:nvSpPr>
        <p:spPr>
          <a:xfrm>
            <a:off x="265684" y="4252661"/>
            <a:ext cx="8091727" cy="261610"/>
          </a:xfrm>
          <a:prstGeom prst="rect">
            <a:avLst/>
          </a:prstGeom>
          <a:noFill/>
        </p:spPr>
        <p:txBody>
          <a:bodyPr wrap="square" lIns="91440" tIns="45720" rIns="91440" bIns="45720" rtlCol="0" anchor="t">
            <a:spAutoFit/>
          </a:bodyPr>
          <a:lstStyle/>
          <a:p>
            <a:pPr defTabSz="685800">
              <a:defRPr/>
            </a:pPr>
            <a:r>
              <a:rPr lang="en-US" sz="1100" b="1">
                <a:solidFill>
                  <a:prstClr val="black"/>
                </a:solidFill>
                <a:latin typeface="Arial"/>
                <a:cs typeface="Arial"/>
              </a:rPr>
              <a:t>*Only in the event that the manager is unavailable, front desk team member should schedule CPTS.</a:t>
            </a:r>
          </a:p>
        </p:txBody>
      </p:sp>
      <p:sp>
        <p:nvSpPr>
          <p:cNvPr id="12" name="Rectangle 11">
            <a:extLst>
              <a:ext uri="{FF2B5EF4-FFF2-40B4-BE49-F238E27FC236}">
                <a16:creationId xmlns:a16="http://schemas.microsoft.com/office/drawing/2014/main" id="{95D92CEB-F92E-8395-C2E1-6BE5AE820FD4}"/>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D97978C-0ABF-9494-D219-440AAD2C7260}"/>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Logo&#10;&#10;Description automatically generated">
            <a:extLst>
              <a:ext uri="{FF2B5EF4-FFF2-40B4-BE49-F238E27FC236}">
                <a16:creationId xmlns:a16="http://schemas.microsoft.com/office/drawing/2014/main" id="{F8DBC3C3-5E4A-FE6F-ECD2-409C5348A4F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sp>
        <p:nvSpPr>
          <p:cNvPr id="4" name="TextBox 3">
            <a:extLst>
              <a:ext uri="{FF2B5EF4-FFF2-40B4-BE49-F238E27FC236}">
                <a16:creationId xmlns:a16="http://schemas.microsoft.com/office/drawing/2014/main" id="{18BA6630-E4C6-9511-6271-10E09CA98514}"/>
              </a:ext>
            </a:extLst>
          </p:cNvPr>
          <p:cNvSpPr txBox="1"/>
          <p:nvPr/>
        </p:nvSpPr>
        <p:spPr>
          <a:xfrm>
            <a:off x="537561" y="820128"/>
            <a:ext cx="7547972" cy="461665"/>
          </a:xfrm>
          <a:prstGeom prst="rect">
            <a:avLst/>
          </a:prstGeom>
          <a:noFill/>
        </p:spPr>
        <p:txBody>
          <a:bodyPr wrap="square" lIns="91440" tIns="45720" rIns="91440" bIns="45720" anchor="t">
            <a:spAutoFit/>
          </a:bodyPr>
          <a:lstStyle/>
          <a:p>
            <a:r>
              <a:rPr lang="en-US" sz="2400" b="1">
                <a:latin typeface="Arial"/>
                <a:cs typeface="Arial"/>
              </a:rPr>
              <a:t>OUR SERVICE: TRANSITION TO TOUR </a:t>
            </a:r>
          </a:p>
        </p:txBody>
      </p:sp>
    </p:spTree>
    <p:extLst>
      <p:ext uri="{BB962C8B-B14F-4D97-AF65-F5344CB8AC3E}">
        <p14:creationId xmlns:p14="http://schemas.microsoft.com/office/powerpoint/2010/main" val="332003532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9917C-4ED4-8473-439B-C290C1767FC6}"/>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D7A975F0-95F5-5B9A-03C1-30AB0B2E57D3}"/>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D20BE4C6-23DA-B09B-146F-D6376DCEFEE9}"/>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648988CA-B2EA-F982-9890-0916052D145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5D31B181-4151-ACE5-8DE1-323CAACBA16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7" name="TextBox 6">
            <a:extLst>
              <a:ext uri="{FF2B5EF4-FFF2-40B4-BE49-F238E27FC236}">
                <a16:creationId xmlns:a16="http://schemas.microsoft.com/office/drawing/2014/main" id="{38DBB26F-2F4F-697D-925F-0FCD26942F46}"/>
              </a:ext>
            </a:extLst>
          </p:cNvPr>
          <p:cNvSpPr txBox="1"/>
          <p:nvPr/>
        </p:nvSpPr>
        <p:spPr>
          <a:xfrm>
            <a:off x="739423" y="781364"/>
            <a:ext cx="7808585"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ASSESSMENT CADENCE  </a:t>
            </a:r>
          </a:p>
        </p:txBody>
      </p:sp>
      <p:sp>
        <p:nvSpPr>
          <p:cNvPr id="8" name="Rectangle: Rounded Corners 7">
            <a:extLst>
              <a:ext uri="{FF2B5EF4-FFF2-40B4-BE49-F238E27FC236}">
                <a16:creationId xmlns:a16="http://schemas.microsoft.com/office/drawing/2014/main" id="{B570E3C6-1379-3055-05FF-421BC180B699}"/>
              </a:ext>
            </a:extLst>
          </p:cNvPr>
          <p:cNvSpPr/>
          <p:nvPr/>
        </p:nvSpPr>
        <p:spPr>
          <a:xfrm>
            <a:off x="985962" y="2907100"/>
            <a:ext cx="1644595" cy="1125111"/>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CPTS</a:t>
            </a:r>
          </a:p>
          <a:p>
            <a:pPr algn="ctr"/>
            <a:r>
              <a:rPr lang="en-US" sz="1000">
                <a:solidFill>
                  <a:schemeClr val="tx1"/>
                </a:solidFill>
              </a:rPr>
              <a:t>All prospective clients get initial assessment </a:t>
            </a:r>
          </a:p>
        </p:txBody>
      </p:sp>
      <p:sp>
        <p:nvSpPr>
          <p:cNvPr id="9" name="Rectangle: Rounded Corners 8">
            <a:extLst>
              <a:ext uri="{FF2B5EF4-FFF2-40B4-BE49-F238E27FC236}">
                <a16:creationId xmlns:a16="http://schemas.microsoft.com/office/drawing/2014/main" id="{B07C10C0-5757-FE85-28BE-FAF8CEB0E3F9}"/>
              </a:ext>
            </a:extLst>
          </p:cNvPr>
          <p:cNvSpPr/>
          <p:nvPr/>
        </p:nvSpPr>
        <p:spPr>
          <a:xfrm>
            <a:off x="3161484" y="3706662"/>
            <a:ext cx="1644595" cy="1125111"/>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CLIENT</a:t>
            </a:r>
          </a:p>
          <a:p>
            <a:pPr algn="ctr"/>
            <a:r>
              <a:rPr lang="en-US" sz="1000">
                <a:solidFill>
                  <a:schemeClr val="tx1"/>
                </a:solidFill>
              </a:rPr>
              <a:t>Every 8 – 12 sessions depending on frequency</a:t>
            </a:r>
          </a:p>
        </p:txBody>
      </p:sp>
      <p:sp>
        <p:nvSpPr>
          <p:cNvPr id="13" name="Rectangle: Rounded Corners 12">
            <a:extLst>
              <a:ext uri="{FF2B5EF4-FFF2-40B4-BE49-F238E27FC236}">
                <a16:creationId xmlns:a16="http://schemas.microsoft.com/office/drawing/2014/main" id="{2A76E280-3F57-D643-C576-665598EB6EB5}"/>
              </a:ext>
            </a:extLst>
          </p:cNvPr>
          <p:cNvSpPr/>
          <p:nvPr/>
        </p:nvSpPr>
        <p:spPr>
          <a:xfrm>
            <a:off x="5337006" y="3690624"/>
            <a:ext cx="1644595" cy="1125111"/>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EXITING CLIENT</a:t>
            </a:r>
          </a:p>
          <a:p>
            <a:pPr algn="ctr"/>
            <a:r>
              <a:rPr lang="en-US" sz="1000">
                <a:solidFill>
                  <a:schemeClr val="tx1"/>
                </a:solidFill>
              </a:rPr>
              <a:t>Clients get exit scans to allow proper follow up later</a:t>
            </a:r>
          </a:p>
        </p:txBody>
      </p:sp>
      <p:sp>
        <p:nvSpPr>
          <p:cNvPr id="14" name="Rectangle: Rounded Corners 13">
            <a:extLst>
              <a:ext uri="{FF2B5EF4-FFF2-40B4-BE49-F238E27FC236}">
                <a16:creationId xmlns:a16="http://schemas.microsoft.com/office/drawing/2014/main" id="{C4F32688-079D-F31A-E802-12D865C7BB05}"/>
              </a:ext>
            </a:extLst>
          </p:cNvPr>
          <p:cNvSpPr/>
          <p:nvPr/>
        </p:nvSpPr>
        <p:spPr>
          <a:xfrm>
            <a:off x="3161484" y="2080754"/>
            <a:ext cx="1644595" cy="1125111"/>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CPTS FOLLOW UP</a:t>
            </a:r>
          </a:p>
          <a:p>
            <a:pPr algn="ctr"/>
            <a:r>
              <a:rPr lang="en-US" sz="1000">
                <a:solidFill>
                  <a:schemeClr val="tx1"/>
                </a:solidFill>
              </a:rPr>
              <a:t>Follow ups get reassessed and new performance evaluation 30 days later</a:t>
            </a:r>
          </a:p>
        </p:txBody>
      </p:sp>
      <p:sp>
        <p:nvSpPr>
          <p:cNvPr id="15" name="Rectangle: Rounded Corners 14">
            <a:extLst>
              <a:ext uri="{FF2B5EF4-FFF2-40B4-BE49-F238E27FC236}">
                <a16:creationId xmlns:a16="http://schemas.microsoft.com/office/drawing/2014/main" id="{06B24AC9-1863-90D8-8CCC-DDBC9A907B69}"/>
              </a:ext>
            </a:extLst>
          </p:cNvPr>
          <p:cNvSpPr/>
          <p:nvPr/>
        </p:nvSpPr>
        <p:spPr>
          <a:xfrm>
            <a:off x="5337005" y="2080754"/>
            <a:ext cx="1644595" cy="1125111"/>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2ND CPTS FOLLOW UP</a:t>
            </a:r>
          </a:p>
          <a:p>
            <a:pPr algn="ctr"/>
            <a:r>
              <a:rPr lang="en-US" sz="1000">
                <a:solidFill>
                  <a:schemeClr val="tx1"/>
                </a:solidFill>
              </a:rPr>
              <a:t>Conduct 2</a:t>
            </a:r>
            <a:r>
              <a:rPr lang="en-US" sz="1000" baseline="30000">
                <a:solidFill>
                  <a:schemeClr val="tx1"/>
                </a:solidFill>
              </a:rPr>
              <a:t>nd</a:t>
            </a:r>
            <a:r>
              <a:rPr lang="en-US" sz="1000">
                <a:solidFill>
                  <a:schemeClr val="tx1"/>
                </a:solidFill>
              </a:rPr>
              <a:t> follow up to establish assessment trend and reevaluate performance another 30 days later</a:t>
            </a:r>
          </a:p>
        </p:txBody>
      </p:sp>
      <p:sp>
        <p:nvSpPr>
          <p:cNvPr id="16" name="TextBox 15">
            <a:extLst>
              <a:ext uri="{FF2B5EF4-FFF2-40B4-BE49-F238E27FC236}">
                <a16:creationId xmlns:a16="http://schemas.microsoft.com/office/drawing/2014/main" id="{BCBFF158-171A-C8BE-07DF-DD50FF2B8937}"/>
              </a:ext>
            </a:extLst>
          </p:cNvPr>
          <p:cNvSpPr txBox="1"/>
          <p:nvPr/>
        </p:nvSpPr>
        <p:spPr>
          <a:xfrm>
            <a:off x="774033" y="1176254"/>
            <a:ext cx="6823687" cy="60016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Our assessment cadence is in an important part of client acquisition and retention. Prospective clients may need multiple meaningful interactions to see value in our services. Prospect conversion is increased through this continued follow up. </a:t>
            </a:r>
          </a:p>
        </p:txBody>
      </p:sp>
      <p:sp>
        <p:nvSpPr>
          <p:cNvPr id="19" name="Arrow: Bent 18">
            <a:extLst>
              <a:ext uri="{FF2B5EF4-FFF2-40B4-BE49-F238E27FC236}">
                <a16:creationId xmlns:a16="http://schemas.microsoft.com/office/drawing/2014/main" id="{035EE97C-4085-4E54-4204-5371452BE471}"/>
              </a:ext>
            </a:extLst>
          </p:cNvPr>
          <p:cNvSpPr/>
          <p:nvPr/>
        </p:nvSpPr>
        <p:spPr>
          <a:xfrm>
            <a:off x="2059387" y="2595024"/>
            <a:ext cx="1027489" cy="235591"/>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Bent 19">
            <a:extLst>
              <a:ext uri="{FF2B5EF4-FFF2-40B4-BE49-F238E27FC236}">
                <a16:creationId xmlns:a16="http://schemas.microsoft.com/office/drawing/2014/main" id="{D965ED2A-93A0-2E45-AC41-F78B1F14F275}"/>
              </a:ext>
            </a:extLst>
          </p:cNvPr>
          <p:cNvSpPr/>
          <p:nvPr/>
        </p:nvSpPr>
        <p:spPr>
          <a:xfrm flipV="1">
            <a:off x="2059387" y="4108696"/>
            <a:ext cx="1027489" cy="235591"/>
          </a:xfrm>
          <a:prstGeom prst="ben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Right 23">
            <a:extLst>
              <a:ext uri="{FF2B5EF4-FFF2-40B4-BE49-F238E27FC236}">
                <a16:creationId xmlns:a16="http://schemas.microsoft.com/office/drawing/2014/main" id="{E0BF28BD-572E-6EF9-F055-F4C702962023}"/>
              </a:ext>
            </a:extLst>
          </p:cNvPr>
          <p:cNvSpPr/>
          <p:nvPr/>
        </p:nvSpPr>
        <p:spPr>
          <a:xfrm>
            <a:off x="4880687" y="4222558"/>
            <a:ext cx="381711" cy="1135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ACC5159-C6B5-B519-9F5A-584CCD52B33D}"/>
              </a:ext>
            </a:extLst>
          </p:cNvPr>
          <p:cNvSpPr/>
          <p:nvPr/>
        </p:nvSpPr>
        <p:spPr>
          <a:xfrm>
            <a:off x="4880686" y="2601599"/>
            <a:ext cx="381711" cy="11358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88767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68E92-9D10-5AF4-C539-7F680D73D5B6}"/>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D4822DA4-06B9-7EFA-C7F6-1F5F83150A71}"/>
              </a:ext>
            </a:extLst>
          </p:cNvPr>
          <p:cNvSpPr/>
          <p:nvPr/>
        </p:nvSpPr>
        <p:spPr>
          <a:xfrm>
            <a:off x="2150245" y="2663479"/>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TextBox 7">
            <a:extLst>
              <a:ext uri="{FF2B5EF4-FFF2-40B4-BE49-F238E27FC236}">
                <a16:creationId xmlns:a16="http://schemas.microsoft.com/office/drawing/2014/main" id="{F211E47C-1E94-39D1-F6DD-F76407D2AA4A}"/>
              </a:ext>
            </a:extLst>
          </p:cNvPr>
          <p:cNvSpPr txBox="1"/>
          <p:nvPr/>
        </p:nvSpPr>
        <p:spPr>
          <a:xfrm>
            <a:off x="457200" y="2693554"/>
            <a:ext cx="8686800" cy="2080057"/>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r>
              <a:rPr lang="en-US" sz="1100" b="1">
                <a:latin typeface="Arial" panose="020B0604020202020204" pitchFamily="34" charset="0"/>
                <a:cs typeface="Arial" panose="020B0604020202020204" pitchFamily="34" charset="0"/>
              </a:rPr>
              <a:t>Review Client Goals</a:t>
            </a:r>
            <a:r>
              <a:rPr lang="en-US" sz="1100" b="1" i="0">
                <a:latin typeface="Arial" panose="020B0604020202020204" pitchFamily="34" charset="0"/>
                <a:cs typeface="Arial" panose="020B0604020202020204" pitchFamily="34" charset="0"/>
              </a:rPr>
              <a:t>: </a:t>
            </a:r>
            <a:r>
              <a:rPr lang="en-US" sz="1100" i="0">
                <a:latin typeface="Arial" panose="020B0604020202020204" pitchFamily="34" charset="0"/>
                <a:cs typeface="Arial" panose="020B0604020202020204" pitchFamily="34" charset="0"/>
              </a:rPr>
              <a:t>Review client's </a:t>
            </a:r>
            <a:r>
              <a:rPr lang="en-US" sz="1100">
                <a:latin typeface="Arial" panose="020B0604020202020204" pitchFamily="34" charset="0"/>
                <a:cs typeface="Arial" panose="020B0604020202020204" pitchFamily="34" charset="0"/>
              </a:rPr>
              <a:t>goals discussed in the CPTS (Are they on track, have they changed?)</a:t>
            </a:r>
            <a:endParaRPr sz="1100" b="0" i="0">
              <a:latin typeface="Arial" panose="020B0604020202020204" pitchFamily="34" charset="0"/>
              <a:cs typeface="Arial" panose="020B0604020202020204" pitchFamily="34" charset="0"/>
            </a:endParaRP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InBody Composition Assessment:</a:t>
            </a:r>
            <a:r>
              <a:rPr sz="1100" b="0" i="0">
                <a:latin typeface="Arial" panose="020B0604020202020204" pitchFamily="34" charset="0"/>
                <a:cs typeface="Arial" panose="020B0604020202020204" pitchFamily="34" charset="0"/>
              </a:rPr>
              <a:t> </a:t>
            </a:r>
            <a:r>
              <a:rPr lang="en-US" sz="1100" b="0" i="0">
                <a:latin typeface="Arial" panose="020B0604020202020204" pitchFamily="34" charset="0"/>
                <a:cs typeface="Arial" panose="020B0604020202020204" pitchFamily="34" charset="0"/>
              </a:rPr>
              <a:t>Compare previous scan results and discuss progress made.</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AI Movement Screening:</a:t>
            </a:r>
            <a:r>
              <a:rPr lang="en-US" sz="1100" b="1">
                <a:latin typeface="Arial" panose="020B0604020202020204" pitchFamily="34" charset="0"/>
                <a:cs typeface="Arial" panose="020B0604020202020204" pitchFamily="34" charset="0"/>
              </a:rPr>
              <a:t> </a:t>
            </a:r>
            <a:r>
              <a:rPr lang="en-US" sz="1100">
                <a:latin typeface="Arial" panose="020B0604020202020204" pitchFamily="34" charset="0"/>
                <a:cs typeface="Arial" panose="020B0604020202020204" pitchFamily="34" charset="0"/>
              </a:rPr>
              <a:t>Compare previous screening results and discuss variances.</a:t>
            </a:r>
          </a:p>
          <a:p>
            <a:pPr marL="137160" lvl="1" algn="l">
              <a:spcBef>
                <a:spcPts val="1200"/>
              </a:spcBef>
              <a:spcAft>
                <a:spcPts val="0"/>
              </a:spcAft>
              <a:buSzPct val="100000"/>
            </a:pPr>
            <a:r>
              <a:rPr lang="en-US" sz="1100" b="1">
                <a:latin typeface="Arial" panose="020B0604020202020204" pitchFamily="34" charset="0"/>
                <a:cs typeface="Arial" panose="020B0604020202020204" pitchFamily="34" charset="0"/>
              </a:rPr>
              <a:t>Performance Evaluation</a:t>
            </a:r>
            <a:r>
              <a:rPr lang="en-US" sz="1100" b="1" i="0">
                <a:latin typeface="Arial" panose="020B0604020202020204" pitchFamily="34" charset="0"/>
                <a:cs typeface="Arial" panose="020B0604020202020204" pitchFamily="34" charset="0"/>
              </a:rPr>
              <a:t>:</a:t>
            </a:r>
            <a:r>
              <a:rPr lang="en-US" sz="1100" b="0" i="0">
                <a:latin typeface="Arial" panose="020B0604020202020204" pitchFamily="34" charset="0"/>
                <a:cs typeface="Arial" panose="020B0604020202020204" pitchFamily="34" charset="0"/>
              </a:rPr>
              <a:t> Conduct performance evolution that aligns with the client's program recommendation.</a:t>
            </a:r>
            <a:endParaRPr sz="1100" b="0" i="0">
              <a:latin typeface="Arial" panose="020B0604020202020204" pitchFamily="34" charset="0"/>
              <a:cs typeface="Arial" panose="020B0604020202020204" pitchFamily="34" charset="0"/>
            </a:endParaRPr>
          </a:p>
          <a:p>
            <a:pPr marL="137160" lvl="1" algn="l">
              <a:spcBef>
                <a:spcPts val="1200"/>
              </a:spcBef>
              <a:spcAft>
                <a:spcPts val="0"/>
              </a:spcAft>
              <a:buSzPct val="100000"/>
            </a:pPr>
            <a:r>
              <a:rPr lang="en-US" sz="1100" b="1">
                <a:latin typeface="Arial" panose="020B0604020202020204" pitchFamily="34" charset="0"/>
                <a:cs typeface="Arial" panose="020B0604020202020204" pitchFamily="34" charset="0"/>
              </a:rPr>
              <a:t>Reintroduce</a:t>
            </a:r>
            <a:r>
              <a:rPr sz="1100" b="1" i="0">
                <a:latin typeface="Arial" panose="020B0604020202020204" pitchFamily="34" charset="0"/>
                <a:cs typeface="Arial" panose="020B0604020202020204" pitchFamily="34" charset="0"/>
              </a:rPr>
              <a:t> Program Recommendation:</a:t>
            </a:r>
            <a:r>
              <a:rPr sz="1100" b="0" i="0">
                <a:latin typeface="Arial" panose="020B0604020202020204" pitchFamily="34" charset="0"/>
                <a:cs typeface="Arial" panose="020B0604020202020204" pitchFamily="34" charset="0"/>
              </a:rPr>
              <a:t> </a:t>
            </a:r>
            <a:r>
              <a:rPr lang="en-US" sz="1100" b="0" i="0">
                <a:latin typeface="Arial" panose="020B0604020202020204" pitchFamily="34" charset="0"/>
                <a:cs typeface="Arial" panose="020B0604020202020204" pitchFamily="34" charset="0"/>
              </a:rPr>
              <a:t>Present a programmed solution to the opportunities discovered during follow-up. </a:t>
            </a:r>
            <a:endParaRPr sz="1100" b="0" i="0">
              <a:latin typeface="Arial" panose="020B0604020202020204" pitchFamily="34" charset="0"/>
              <a:cs typeface="Arial" panose="020B0604020202020204" pitchFamily="34" charset="0"/>
            </a:endParaRPr>
          </a:p>
          <a:p>
            <a:pPr marL="137160" lvl="1" algn="l">
              <a:spcBef>
                <a:spcPts val="1200"/>
              </a:spcBef>
              <a:spcAft>
                <a:spcPts val="0"/>
              </a:spcAft>
              <a:buSzPct val="100000"/>
            </a:pPr>
            <a:r>
              <a:rPr sz="1100" b="0" i="0">
                <a:latin typeface="Arial" panose="020B0604020202020204" pitchFamily="34" charset="0"/>
                <a:cs typeface="Arial" panose="020B0604020202020204" pitchFamily="34" charset="0"/>
              </a:rPr>
              <a:t>.</a:t>
            </a:r>
          </a:p>
        </p:txBody>
      </p:sp>
      <p:sp>
        <p:nvSpPr>
          <p:cNvPr id="3" name="Rectangle 2">
            <a:extLst>
              <a:ext uri="{FF2B5EF4-FFF2-40B4-BE49-F238E27FC236}">
                <a16:creationId xmlns:a16="http://schemas.microsoft.com/office/drawing/2014/main" id="{797039A8-00FE-C7E7-18E7-E0A388066697}"/>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EA09C5B3-9C37-00ED-4037-9E618FAE8016}"/>
              </a:ext>
            </a:extLst>
          </p:cNvPr>
          <p:cNvSpPr txBox="1">
            <a:spLocks/>
          </p:cNvSpPr>
          <p:nvPr/>
        </p:nvSpPr>
        <p:spPr>
          <a:xfrm>
            <a:off x="631050" y="1685472"/>
            <a:ext cx="7789381" cy="358601"/>
          </a:xfrm>
          <a:prstGeom prst="rect">
            <a:avLst/>
          </a:prstGeom>
        </p:spPr>
        <p:txBody>
          <a:bodyPr spcFirstLastPara="1" vert="horz" wrap="square" lIns="91425" tIns="91425" rIns="91425" bIns="91425" rtlCol="0" anchor="ctr" anchorCtr="0">
            <a:noAutofit/>
          </a:bodyPr>
          <a:lstStyle>
            <a:lvl1pPr lvl="0" algn="l" defTabSz="685800" rtl="0" eaLnBrk="1" latinLnBrk="0" hangingPunct="1">
              <a:lnSpc>
                <a:spcPct val="90000"/>
              </a:lnSpc>
              <a:spcBef>
                <a:spcPts val="0"/>
              </a:spcBef>
              <a:spcAft>
                <a:spcPts val="0"/>
              </a:spcAft>
              <a:buSzPts val="2200"/>
              <a:buNone/>
              <a:defRPr sz="22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sz="1100">
                <a:latin typeface="Arial" panose="020B0604020202020204" pitchFamily="34" charset="0"/>
                <a:cs typeface="Arial" panose="020B0604020202020204" pitchFamily="34" charset="0"/>
              </a:rPr>
              <a:t>When members do not transition into PT clients during the CPTS, we still provide support and engagement that will potentially gain a client later. </a:t>
            </a:r>
            <a:r>
              <a:rPr lang="en-US" sz="1100" b="1">
                <a:latin typeface="Arial" panose="020B0604020202020204" pitchFamily="34" charset="0"/>
                <a:cs typeface="Arial" panose="020B0604020202020204" pitchFamily="34" charset="0"/>
              </a:rPr>
              <a:t>EVERY </a:t>
            </a:r>
            <a:r>
              <a:rPr lang="en-US" sz="1100">
                <a:latin typeface="Arial" panose="020B0604020202020204" pitchFamily="34" charset="0"/>
                <a:cs typeface="Arial" panose="020B0604020202020204" pitchFamily="34" charset="0"/>
              </a:rPr>
              <a:t>member should be scheduled for the CPTS Follow-Up. </a:t>
            </a:r>
          </a:p>
          <a:p>
            <a:endParaRPr lang="en-US" sz="1100">
              <a:latin typeface="Arial" panose="020B0604020202020204" pitchFamily="34" charset="0"/>
              <a:cs typeface="Arial" panose="020B0604020202020204" pitchFamily="34" charset="0"/>
            </a:endParaRPr>
          </a:p>
          <a:p>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The Follow-Up is designed to provide additional support for prospective clients to encourage members to participate in them. </a:t>
            </a:r>
          </a:p>
        </p:txBody>
      </p:sp>
      <p:sp>
        <p:nvSpPr>
          <p:cNvPr id="6" name="TextBox 5">
            <a:extLst>
              <a:ext uri="{FF2B5EF4-FFF2-40B4-BE49-F238E27FC236}">
                <a16:creationId xmlns:a16="http://schemas.microsoft.com/office/drawing/2014/main" id="{B1E7D9B1-0D5F-CDE5-9C61-DAC479F3DCF9}"/>
              </a:ext>
            </a:extLst>
          </p:cNvPr>
          <p:cNvSpPr txBox="1"/>
          <p:nvPr/>
        </p:nvSpPr>
        <p:spPr>
          <a:xfrm>
            <a:off x="631050" y="889263"/>
            <a:ext cx="7471329"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CPTS FOLLOW UP </a:t>
            </a:r>
          </a:p>
        </p:txBody>
      </p:sp>
    </p:spTree>
    <p:extLst>
      <p:ext uri="{BB962C8B-B14F-4D97-AF65-F5344CB8AC3E}">
        <p14:creationId xmlns:p14="http://schemas.microsoft.com/office/powerpoint/2010/main" val="14202658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08609C-78C1-FAF6-64A9-111D3A8F29A2}"/>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FA842BF5-2FC6-F9C2-5726-24B33C82EF53}"/>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BF8D269-51E7-417D-ED35-18D620C027FD}"/>
              </a:ext>
            </a:extLst>
          </p:cNvPr>
          <p:cNvSpPr txBox="1">
            <a:spLocks/>
          </p:cNvSpPr>
          <p:nvPr/>
        </p:nvSpPr>
        <p:spPr>
          <a:xfrm>
            <a:off x="631050" y="1381003"/>
            <a:ext cx="7789381" cy="358601"/>
          </a:xfrm>
          <a:prstGeom prst="rect">
            <a:avLst/>
          </a:prstGeom>
        </p:spPr>
        <p:txBody>
          <a:bodyPr spcFirstLastPara="1" vert="horz" wrap="square" lIns="91425" tIns="91425" rIns="91425" bIns="91425" rtlCol="0" anchor="ctr" anchorCtr="0">
            <a:noAutofit/>
          </a:bodyPr>
          <a:lstStyle>
            <a:lvl1pPr lvl="0" algn="l" defTabSz="685800" rtl="0" eaLnBrk="1" latinLnBrk="0" hangingPunct="1">
              <a:lnSpc>
                <a:spcPct val="90000"/>
              </a:lnSpc>
              <a:spcBef>
                <a:spcPts val="0"/>
              </a:spcBef>
              <a:spcAft>
                <a:spcPts val="0"/>
              </a:spcAft>
              <a:buSzPts val="2200"/>
              <a:buNone/>
              <a:defRPr sz="22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sz="1100">
                <a:latin typeface="Arial" panose="020B0604020202020204" pitchFamily="34" charset="0"/>
                <a:cs typeface="Arial" panose="020B0604020202020204" pitchFamily="34" charset="0"/>
              </a:rPr>
              <a:t>Completing reassessments allows the PT to demonstrate to the prospective client what their progress looks like through their last 30 days and give an effective follow up recommendation.  </a:t>
            </a:r>
          </a:p>
        </p:txBody>
      </p:sp>
      <p:sp>
        <p:nvSpPr>
          <p:cNvPr id="6" name="TextBox 5">
            <a:extLst>
              <a:ext uri="{FF2B5EF4-FFF2-40B4-BE49-F238E27FC236}">
                <a16:creationId xmlns:a16="http://schemas.microsoft.com/office/drawing/2014/main" id="{26297C26-6589-3765-1192-A40E6FB93596}"/>
              </a:ext>
            </a:extLst>
          </p:cNvPr>
          <p:cNvSpPr txBox="1"/>
          <p:nvPr/>
        </p:nvSpPr>
        <p:spPr>
          <a:xfrm>
            <a:off x="631050" y="889263"/>
            <a:ext cx="6310439"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REASSESSMENT</a:t>
            </a:r>
          </a:p>
        </p:txBody>
      </p:sp>
      <p:sp>
        <p:nvSpPr>
          <p:cNvPr id="9" name="TextBox 8">
            <a:extLst>
              <a:ext uri="{FF2B5EF4-FFF2-40B4-BE49-F238E27FC236}">
                <a16:creationId xmlns:a16="http://schemas.microsoft.com/office/drawing/2014/main" id="{0C287DCC-F499-C7C4-CA92-C4B59A0AACC9}"/>
              </a:ext>
            </a:extLst>
          </p:cNvPr>
          <p:cNvSpPr txBox="1"/>
          <p:nvPr/>
        </p:nvSpPr>
        <p:spPr>
          <a:xfrm>
            <a:off x="365760" y="2008021"/>
            <a:ext cx="7084612" cy="2970044"/>
          </a:xfrm>
          <a:prstGeom prst="rect">
            <a:avLst/>
          </a:prstGeom>
          <a:noFill/>
        </p:spPr>
        <p:txBody>
          <a:bodyPr wrap="square" rtlCol="0">
            <a:spAutoFit/>
          </a:bodyPr>
          <a:lstStyle/>
          <a:p>
            <a:r>
              <a:rPr lang="en-US" sz="1100" u="sng">
                <a:latin typeface="Arial" panose="020B0604020202020204" pitchFamily="34" charset="0"/>
                <a:cs typeface="Arial" panose="020B0604020202020204" pitchFamily="34" charset="0"/>
              </a:rPr>
              <a:t>Assessment Review Discussion Points</a:t>
            </a:r>
          </a:p>
          <a:p>
            <a:endParaRPr lang="en-US" sz="1100" u="sng">
              <a:latin typeface="Arial" panose="020B0604020202020204" pitchFamily="34" charset="0"/>
              <a:cs typeface="Arial" panose="020B0604020202020204" pitchFamily="34" charset="0"/>
            </a:endParaRPr>
          </a:p>
          <a:p>
            <a:r>
              <a:rPr lang="en-US" sz="1100" b="1">
                <a:latin typeface="Arial" panose="020B0604020202020204" pitchFamily="34" charset="0"/>
                <a:cs typeface="Arial" panose="020B0604020202020204" pitchFamily="34" charset="0"/>
              </a:rPr>
              <a:t>Progress made</a:t>
            </a: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Highlight specific progress made, Weight loss, muscle growth joint stability, ETC.</a:t>
            </a: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Highlighting progress made keeps members excited about their fitness journey</a:t>
            </a: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If they have been following PT’s recommendations it encourages trust in their programs</a:t>
            </a:r>
          </a:p>
          <a:p>
            <a:pPr marL="171450"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r>
              <a:rPr lang="en-US" sz="1100" b="1">
                <a:latin typeface="Arial" panose="020B0604020202020204" pitchFamily="34" charset="0"/>
                <a:cs typeface="Arial" panose="020B0604020202020204" pitchFamily="34" charset="0"/>
              </a:rPr>
              <a:t>Progress not made</a:t>
            </a: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Discuss areas where changes should have occurred over the last 30 days </a:t>
            </a: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Understand reasons these may not have occurred (Ask questions) </a:t>
            </a: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This should not be a negative conversation, this should help adjust goals and keep client motivated. </a:t>
            </a:r>
          </a:p>
          <a:p>
            <a:pPr marL="171450"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pPr marL="171450"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endParaRPr lang="en-US" sz="1100">
              <a:latin typeface="Arial" panose="020B0604020202020204" pitchFamily="34" charset="0"/>
              <a:cs typeface="Arial" panose="020B0604020202020204" pitchFamily="34" charset="0"/>
            </a:endParaRPr>
          </a:p>
          <a:p>
            <a:pPr marL="171450"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2271406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18F8A-8A8D-5884-7D44-0605084F3844}"/>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B70C5E14-FE27-7E8F-889F-55EE8DA0907E}"/>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C859623-4144-97F7-1DCB-E8BE462F7DCC}"/>
              </a:ext>
            </a:extLst>
          </p:cNvPr>
          <p:cNvSpPr txBox="1">
            <a:spLocks/>
          </p:cNvSpPr>
          <p:nvPr/>
        </p:nvSpPr>
        <p:spPr>
          <a:xfrm>
            <a:off x="677309" y="1389518"/>
            <a:ext cx="7789381" cy="358601"/>
          </a:xfrm>
          <a:prstGeom prst="rect">
            <a:avLst/>
          </a:prstGeom>
        </p:spPr>
        <p:txBody>
          <a:bodyPr spcFirstLastPara="1" vert="horz" wrap="square" lIns="91425" tIns="91425" rIns="91425" bIns="91425" rtlCol="0" anchor="ctr" anchorCtr="0">
            <a:noAutofit/>
          </a:bodyPr>
          <a:lstStyle>
            <a:lvl1pPr lvl="0" algn="l" defTabSz="685800" rtl="0" eaLnBrk="1" latinLnBrk="0" hangingPunct="1">
              <a:lnSpc>
                <a:spcPct val="90000"/>
              </a:lnSpc>
              <a:spcBef>
                <a:spcPts val="0"/>
              </a:spcBef>
              <a:spcAft>
                <a:spcPts val="0"/>
              </a:spcAft>
              <a:buSzPts val="2200"/>
              <a:buNone/>
              <a:defRPr sz="2200" kern="1200">
                <a:solidFill>
                  <a:schemeClr val="tx1"/>
                </a:solidFill>
                <a:latin typeface="+mj-lt"/>
                <a:ea typeface="+mj-ea"/>
                <a:cs typeface="+mj-c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r>
              <a:rPr lang="en-US" sz="1100">
                <a:latin typeface="Arial" panose="020B0604020202020204" pitchFamily="34" charset="0"/>
                <a:cs typeface="Arial" panose="020B0604020202020204" pitchFamily="34" charset="0"/>
              </a:rPr>
              <a:t>The performance evaluation is a goal specific assessment that gives prospective clients a more comprehensive understanding of their fitness status as it relates to their person program. It also gives members a reason to come back for a second follow up outside of body composition assessments.     </a:t>
            </a:r>
          </a:p>
        </p:txBody>
      </p:sp>
      <p:sp>
        <p:nvSpPr>
          <p:cNvPr id="9" name="TextBox 8">
            <a:extLst>
              <a:ext uri="{FF2B5EF4-FFF2-40B4-BE49-F238E27FC236}">
                <a16:creationId xmlns:a16="http://schemas.microsoft.com/office/drawing/2014/main" id="{9DDDB4F3-6A83-B35B-41C3-CB4B9E899DFA}"/>
              </a:ext>
            </a:extLst>
          </p:cNvPr>
          <p:cNvSpPr txBox="1"/>
          <p:nvPr/>
        </p:nvSpPr>
        <p:spPr>
          <a:xfrm>
            <a:off x="365759" y="2008021"/>
            <a:ext cx="7736619" cy="3647152"/>
          </a:xfrm>
          <a:prstGeom prst="rect">
            <a:avLst/>
          </a:prstGeom>
          <a:noFill/>
        </p:spPr>
        <p:txBody>
          <a:bodyPr wrap="square" rtlCol="0">
            <a:spAutoFit/>
          </a:bodyPr>
          <a:lstStyle/>
          <a:p>
            <a:r>
              <a:rPr lang="en-US" sz="1100" u="sng">
                <a:latin typeface="Arial" panose="020B0604020202020204" pitchFamily="34" charset="0"/>
                <a:cs typeface="Arial" panose="020B0604020202020204" pitchFamily="34" charset="0"/>
              </a:rPr>
              <a:t>Assessment Review Discussion Points</a:t>
            </a:r>
          </a:p>
          <a:p>
            <a:endParaRPr lang="en-US" sz="1100" u="sng">
              <a:latin typeface="Arial" panose="020B0604020202020204" pitchFamily="34" charset="0"/>
              <a:cs typeface="Arial" panose="020B0604020202020204" pitchFamily="34" charset="0"/>
            </a:endParaRP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After completing the performance assessment that aligns with the client’s goals, discuses areas of opportunity.</a:t>
            </a: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Set specific focuses based on results. </a:t>
            </a: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Project progressions for these focuses.</a:t>
            </a:r>
          </a:p>
          <a:p>
            <a:pPr marL="171450" indent="-171450">
              <a:buFont typeface="Courier New" panose="02070309020205020404" pitchFamily="49" charset="0"/>
              <a:buChar char="o"/>
            </a:pPr>
            <a:r>
              <a:rPr lang="en-US" sz="1100">
                <a:latin typeface="Arial" panose="020B0604020202020204" pitchFamily="34" charset="0"/>
                <a:cs typeface="Arial" panose="020B0604020202020204" pitchFamily="34" charset="0"/>
              </a:rPr>
              <a:t>Highlight why these metrics relate to achieving client’s goals. </a:t>
            </a:r>
          </a:p>
          <a:p>
            <a:pPr marL="171450"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pPr marL="171450"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After completing this step in the follow up, PT’s will make a program recommendation that address all assessment results. Taking the times to walk them through these before hand will allow them to fully understand how PT’s can support them.</a:t>
            </a:r>
          </a:p>
          <a:p>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If the member is still not ready to become a client, PT’s schedule another follow up for 30 days later. They should close it with what they would like to see when they do this additional follow-up. </a:t>
            </a:r>
          </a:p>
          <a:p>
            <a:endParaRPr lang="en-US" sz="1100">
              <a:latin typeface="Arial" panose="020B0604020202020204" pitchFamily="34" charset="0"/>
              <a:cs typeface="Arial" panose="020B0604020202020204" pitchFamily="34" charset="0"/>
            </a:endParaRPr>
          </a:p>
          <a:p>
            <a:endParaRPr lang="en-US" sz="1100">
              <a:latin typeface="Arial" panose="020B0604020202020204" pitchFamily="34" charset="0"/>
              <a:cs typeface="Arial" panose="020B0604020202020204" pitchFamily="34" charset="0"/>
            </a:endParaRPr>
          </a:p>
          <a:p>
            <a:pPr marL="171450"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pPr marL="171450"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endParaRPr lang="en-US" sz="1100">
              <a:latin typeface="Arial" panose="020B0604020202020204" pitchFamily="34" charset="0"/>
              <a:cs typeface="Arial" panose="020B0604020202020204" pitchFamily="34" charset="0"/>
            </a:endParaRPr>
          </a:p>
          <a:p>
            <a:pPr marL="171450" indent="-171450">
              <a:buFont typeface="Courier New" panose="02070309020205020404" pitchFamily="49" charset="0"/>
              <a:buChar char="o"/>
            </a:pPr>
            <a:endParaRPr lang="en-US" sz="1100">
              <a:latin typeface="Arial" panose="020B0604020202020204" pitchFamily="34" charset="0"/>
              <a:cs typeface="Arial" panose="020B0604020202020204" pitchFamily="34" charset="0"/>
            </a:endParaRPr>
          </a:p>
          <a:p>
            <a:endParaRPr lang="en-US" sz="1100">
              <a:latin typeface="Arial" panose="020B0604020202020204" pitchFamily="34" charset="0"/>
              <a:cs typeface="Arial" panose="020B0604020202020204" pitchFamily="34" charset="0"/>
            </a:endParaRPr>
          </a:p>
          <a:p>
            <a:r>
              <a:rPr lang="en-US" sz="1100">
                <a:latin typeface="Arial" panose="020B0604020202020204" pitchFamily="34" charset="0"/>
                <a:cs typeface="Arial" panose="020B0604020202020204" pitchFamily="34" charset="0"/>
              </a:rPr>
              <a:t> </a:t>
            </a:r>
          </a:p>
        </p:txBody>
      </p:sp>
      <p:sp>
        <p:nvSpPr>
          <p:cNvPr id="2" name="TextBox 1">
            <a:extLst>
              <a:ext uri="{FF2B5EF4-FFF2-40B4-BE49-F238E27FC236}">
                <a16:creationId xmlns:a16="http://schemas.microsoft.com/office/drawing/2014/main" id="{468D6B15-0583-736F-5EDE-7FA665FC0899}"/>
              </a:ext>
            </a:extLst>
          </p:cNvPr>
          <p:cNvSpPr txBox="1"/>
          <p:nvPr/>
        </p:nvSpPr>
        <p:spPr>
          <a:xfrm>
            <a:off x="631050" y="919338"/>
            <a:ext cx="7471329"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PERFORMANCE EVALUATION</a:t>
            </a:r>
          </a:p>
        </p:txBody>
      </p:sp>
    </p:spTree>
    <p:extLst>
      <p:ext uri="{BB962C8B-B14F-4D97-AF65-F5344CB8AC3E}">
        <p14:creationId xmlns:p14="http://schemas.microsoft.com/office/powerpoint/2010/main" val="191754959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7B88E7-0056-BBD6-6EBF-0DD4C60C9415}"/>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BE7B6530-B307-471E-6FEB-BFE7090500F2}"/>
              </a:ext>
            </a:extLst>
          </p:cNvPr>
          <p:cNvSpPr/>
          <p:nvPr/>
        </p:nvSpPr>
        <p:spPr>
          <a:xfrm>
            <a:off x="2402367" y="1897290"/>
            <a:ext cx="6100417" cy="540942"/>
          </a:xfrm>
          <a:prstGeom prst="rect">
            <a:avLst/>
          </a:prstGeom>
          <a:solidFill>
            <a:srgbClr val="FFE600"/>
          </a:solidFill>
          <a:ln w="28575">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endParaRPr lang="en-US" sz="1350" b="1">
              <a:solidFill>
                <a:schemeClr val="tx1"/>
              </a:solidFill>
            </a:endParaRPr>
          </a:p>
          <a:p>
            <a:r>
              <a:rPr lang="en-US" sz="1350" b="1">
                <a:solidFill>
                  <a:schemeClr val="tx1"/>
                </a:solidFill>
              </a:rPr>
              <a:t>  </a:t>
            </a:r>
          </a:p>
          <a:p>
            <a:pPr algn="ctr">
              <a:lnSpc>
                <a:spcPct val="300000"/>
              </a:lnSpc>
            </a:pPr>
            <a:r>
              <a:rPr lang="en-US" sz="1350" b="1">
                <a:solidFill>
                  <a:schemeClr val="tx1"/>
                </a:solidFill>
              </a:rPr>
              <a:t>Schedule the follow-up 30 days after completing the CPTS.</a:t>
            </a:r>
          </a:p>
          <a:p>
            <a:endParaRPr lang="en-US" sz="1350" b="1">
              <a:solidFill>
                <a:schemeClr val="tx1"/>
              </a:solidFill>
            </a:endParaRPr>
          </a:p>
          <a:p>
            <a:pPr marL="214313" indent="-214313">
              <a:buFont typeface="Arial" panose="020B0604020202020204" pitchFamily="34" charset="0"/>
              <a:buChar char="•"/>
            </a:pPr>
            <a:endParaRPr lang="en-US" sz="1350" b="1">
              <a:solidFill>
                <a:schemeClr val="tx1"/>
              </a:solidFill>
            </a:endParaRPr>
          </a:p>
          <a:p>
            <a:endParaRPr lang="en-US" sz="1350" b="1">
              <a:solidFill>
                <a:schemeClr val="tx1"/>
              </a:solidFill>
            </a:endParaRPr>
          </a:p>
        </p:txBody>
      </p:sp>
      <p:sp>
        <p:nvSpPr>
          <p:cNvPr id="21" name="Rectangle 20">
            <a:extLst>
              <a:ext uri="{FF2B5EF4-FFF2-40B4-BE49-F238E27FC236}">
                <a16:creationId xmlns:a16="http://schemas.microsoft.com/office/drawing/2014/main" id="{15C23CFB-7AF8-D15E-F1C1-5CCF38281F3D}"/>
              </a:ext>
            </a:extLst>
          </p:cNvPr>
          <p:cNvSpPr/>
          <p:nvPr/>
        </p:nvSpPr>
        <p:spPr>
          <a:xfrm>
            <a:off x="2410090" y="3359529"/>
            <a:ext cx="5048545" cy="540942"/>
          </a:xfrm>
          <a:prstGeom prst="rect">
            <a:avLst/>
          </a:prstGeom>
          <a:solidFill>
            <a:srgbClr val="FFE600"/>
          </a:solidFill>
          <a:ln w="28575">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sz="1350" b="1">
              <a:solidFill>
                <a:schemeClr val="tx1"/>
              </a:solidFill>
            </a:endParaRPr>
          </a:p>
          <a:p>
            <a:pPr algn="ctr"/>
            <a:endParaRPr lang="en-US" sz="1350" b="1">
              <a:solidFill>
                <a:schemeClr val="tx1"/>
              </a:solidFill>
            </a:endParaRPr>
          </a:p>
          <a:p>
            <a:pPr algn="ctr">
              <a:lnSpc>
                <a:spcPct val="200000"/>
              </a:lnSpc>
            </a:pPr>
            <a:r>
              <a:rPr lang="en-US" sz="1350" b="1">
                <a:solidFill>
                  <a:schemeClr val="tx1"/>
                </a:solidFill>
              </a:rPr>
              <a:t>Identify strengths &amp; areas of improvement</a:t>
            </a:r>
          </a:p>
          <a:p>
            <a:pPr>
              <a:lnSpc>
                <a:spcPct val="300000"/>
              </a:lnSpc>
            </a:pPr>
            <a:endParaRPr lang="en-US" sz="1350" b="1">
              <a:solidFill>
                <a:schemeClr val="tx1"/>
              </a:solidFill>
            </a:endParaRPr>
          </a:p>
        </p:txBody>
      </p:sp>
      <p:sp>
        <p:nvSpPr>
          <p:cNvPr id="22" name="Rectangle 21">
            <a:extLst>
              <a:ext uri="{FF2B5EF4-FFF2-40B4-BE49-F238E27FC236}">
                <a16:creationId xmlns:a16="http://schemas.microsoft.com/office/drawing/2014/main" id="{6772FE4F-82CD-00A7-DF67-8CEB706C77D0}"/>
              </a:ext>
            </a:extLst>
          </p:cNvPr>
          <p:cNvSpPr/>
          <p:nvPr/>
        </p:nvSpPr>
        <p:spPr>
          <a:xfrm>
            <a:off x="2402368" y="4085849"/>
            <a:ext cx="4491492" cy="540941"/>
          </a:xfrm>
          <a:prstGeom prst="rect">
            <a:avLst/>
          </a:prstGeom>
          <a:solidFill>
            <a:srgbClr val="FFE600"/>
          </a:solidFill>
          <a:ln w="28575">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350" b="1">
                <a:solidFill>
                  <a:schemeClr val="tx1"/>
                </a:solidFill>
                <a:latin typeface="Aptos"/>
                <a:ea typeface="Aptos"/>
                <a:cs typeface="Aptos"/>
              </a:rPr>
              <a:t>Present Solution</a:t>
            </a:r>
            <a:endParaRPr lang="en-US" sz="1350" b="1">
              <a:solidFill>
                <a:schemeClr val="tx1"/>
              </a:solidFill>
            </a:endParaRPr>
          </a:p>
        </p:txBody>
      </p:sp>
      <p:sp>
        <p:nvSpPr>
          <p:cNvPr id="28" name="Subtitle 2">
            <a:extLst>
              <a:ext uri="{FF2B5EF4-FFF2-40B4-BE49-F238E27FC236}">
                <a16:creationId xmlns:a16="http://schemas.microsoft.com/office/drawing/2014/main" id="{9839EFD1-BE5F-1905-3C0F-3AF959FB1627}"/>
              </a:ext>
            </a:extLst>
          </p:cNvPr>
          <p:cNvSpPr txBox="1">
            <a:spLocks/>
          </p:cNvSpPr>
          <p:nvPr/>
        </p:nvSpPr>
        <p:spPr>
          <a:xfrm>
            <a:off x="654810" y="3404414"/>
            <a:ext cx="1639327" cy="397974"/>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a:latin typeface="Impact"/>
              </a:rPr>
              <a:t>PERFORMANCE EVALUATION </a:t>
            </a:r>
          </a:p>
        </p:txBody>
      </p:sp>
      <p:sp>
        <p:nvSpPr>
          <p:cNvPr id="29" name="Subtitle 2">
            <a:extLst>
              <a:ext uri="{FF2B5EF4-FFF2-40B4-BE49-F238E27FC236}">
                <a16:creationId xmlns:a16="http://schemas.microsoft.com/office/drawing/2014/main" id="{F6CC9D55-168F-FA3D-1BFB-15C0E3241E0C}"/>
              </a:ext>
            </a:extLst>
          </p:cNvPr>
          <p:cNvSpPr txBox="1">
            <a:spLocks/>
          </p:cNvSpPr>
          <p:nvPr/>
        </p:nvSpPr>
        <p:spPr>
          <a:xfrm>
            <a:off x="654810" y="2663696"/>
            <a:ext cx="1291793" cy="397974"/>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a:latin typeface="Impact"/>
              </a:rPr>
              <a:t>RE-ASSESSMENT</a:t>
            </a:r>
          </a:p>
        </p:txBody>
      </p:sp>
      <p:sp>
        <p:nvSpPr>
          <p:cNvPr id="30" name="Subtitle 2">
            <a:extLst>
              <a:ext uri="{FF2B5EF4-FFF2-40B4-BE49-F238E27FC236}">
                <a16:creationId xmlns:a16="http://schemas.microsoft.com/office/drawing/2014/main" id="{63DC8BB0-FA01-8385-6C03-E265DD8D1EC3}"/>
              </a:ext>
            </a:extLst>
          </p:cNvPr>
          <p:cNvSpPr txBox="1">
            <a:spLocks/>
          </p:cNvSpPr>
          <p:nvPr/>
        </p:nvSpPr>
        <p:spPr>
          <a:xfrm>
            <a:off x="658351" y="1936320"/>
            <a:ext cx="1305929" cy="431925"/>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a:latin typeface="Impact"/>
              </a:rPr>
              <a:t>RE-ENGAGEMENT</a:t>
            </a:r>
          </a:p>
        </p:txBody>
      </p:sp>
      <p:sp>
        <p:nvSpPr>
          <p:cNvPr id="31" name="Subtitle 2">
            <a:extLst>
              <a:ext uri="{FF2B5EF4-FFF2-40B4-BE49-F238E27FC236}">
                <a16:creationId xmlns:a16="http://schemas.microsoft.com/office/drawing/2014/main" id="{FB3013C3-B7AF-FA6A-BEA0-540895D0EB0D}"/>
              </a:ext>
            </a:extLst>
          </p:cNvPr>
          <p:cNvSpPr txBox="1">
            <a:spLocks/>
          </p:cNvSpPr>
          <p:nvPr/>
        </p:nvSpPr>
        <p:spPr>
          <a:xfrm>
            <a:off x="654808" y="4085849"/>
            <a:ext cx="1628467" cy="497889"/>
          </a:xfrm>
          <a:prstGeom prst="rect">
            <a:avLst/>
          </a:prstGeom>
        </p:spPr>
        <p:txBody>
          <a:bodyPr vert="horz" lIns="68580" tIns="34290" rIns="68580" bIns="34290" rtlCol="0" anchor="t">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1500">
                <a:latin typeface="Impact"/>
              </a:rPr>
              <a:t>PROGRAM RECOMMENDATION</a:t>
            </a:r>
          </a:p>
        </p:txBody>
      </p:sp>
      <p:sp>
        <p:nvSpPr>
          <p:cNvPr id="32" name="Rectangle 31">
            <a:extLst>
              <a:ext uri="{FF2B5EF4-FFF2-40B4-BE49-F238E27FC236}">
                <a16:creationId xmlns:a16="http://schemas.microsoft.com/office/drawing/2014/main" id="{32D0E410-3E3E-BD42-5ADA-FE727018B30F}"/>
              </a:ext>
            </a:extLst>
          </p:cNvPr>
          <p:cNvSpPr/>
          <p:nvPr/>
        </p:nvSpPr>
        <p:spPr>
          <a:xfrm>
            <a:off x="2410091" y="2623610"/>
            <a:ext cx="5586428" cy="540942"/>
          </a:xfrm>
          <a:prstGeom prst="rect">
            <a:avLst/>
          </a:prstGeom>
          <a:solidFill>
            <a:srgbClr val="FFE600"/>
          </a:solidFill>
          <a:ln w="28575">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lIns="68580" tIns="34290" rIns="68580" bIns="34290" rtlCol="0" anchor="ctr"/>
          <a:lstStyle/>
          <a:p>
            <a:endParaRPr lang="en-US" sz="1350" b="1">
              <a:solidFill>
                <a:schemeClr val="tx1"/>
              </a:solidFill>
            </a:endParaRPr>
          </a:p>
          <a:p>
            <a:pPr algn="ctr"/>
            <a:r>
              <a:rPr lang="en-US" sz="1350" b="1">
                <a:solidFill>
                  <a:schemeClr val="tx1"/>
                </a:solidFill>
              </a:rPr>
              <a:t>Compare the results</a:t>
            </a:r>
          </a:p>
          <a:p>
            <a:pPr marL="214313" indent="-214313">
              <a:buFont typeface="Arial" panose="020B0604020202020204" pitchFamily="34" charset="0"/>
              <a:buChar char="•"/>
            </a:pPr>
            <a:endParaRPr lang="en-US" sz="1350" b="1">
              <a:solidFill>
                <a:schemeClr val="tx1"/>
              </a:solidFill>
            </a:endParaRPr>
          </a:p>
        </p:txBody>
      </p:sp>
      <p:sp>
        <p:nvSpPr>
          <p:cNvPr id="3" name="Rectangle 2">
            <a:extLst>
              <a:ext uri="{FF2B5EF4-FFF2-40B4-BE49-F238E27FC236}">
                <a16:creationId xmlns:a16="http://schemas.microsoft.com/office/drawing/2014/main" id="{4B2F84C8-87CB-720E-DF90-94C4BC01396C}"/>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E62BE007-6430-2D1C-75E4-F9274611B73E}"/>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656BFCFF-6D1D-53C7-4E10-EED51820966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CA35E42A-12B9-4368-C5CC-3176089BB6C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7" name="TextBox 6">
            <a:extLst>
              <a:ext uri="{FF2B5EF4-FFF2-40B4-BE49-F238E27FC236}">
                <a16:creationId xmlns:a16="http://schemas.microsoft.com/office/drawing/2014/main" id="{257269FC-566A-5243-BBA8-3E325BAA4FBB}"/>
              </a:ext>
            </a:extLst>
          </p:cNvPr>
          <p:cNvSpPr txBox="1"/>
          <p:nvPr/>
        </p:nvSpPr>
        <p:spPr>
          <a:xfrm>
            <a:off x="739423" y="781364"/>
            <a:ext cx="7808585"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CPTS FOLLOW-UP</a:t>
            </a:r>
          </a:p>
        </p:txBody>
      </p:sp>
    </p:spTree>
    <p:extLst>
      <p:ext uri="{BB962C8B-B14F-4D97-AF65-F5344CB8AC3E}">
        <p14:creationId xmlns:p14="http://schemas.microsoft.com/office/powerpoint/2010/main" val="396166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552451" y="1556084"/>
            <a:ext cx="2852841" cy="481810"/>
          </a:xfrm>
        </p:spPr>
        <p:txBody>
          <a:bodyPr>
            <a:normAutofit/>
          </a:bodyPr>
          <a:lstStyle/>
          <a:p>
            <a:r>
              <a:t>Path → Program → Progress</a:t>
            </a:r>
          </a:p>
        </p:txBody>
      </p:sp>
      <p:sp>
        <p:nvSpPr>
          <p:cNvPr id="5" name="Rectangle 4"/>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67948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342900" y="2296411"/>
            <a:ext cx="4190999" cy="1618392"/>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r>
              <a:rPr sz="1100" b="1" i="0">
                <a:latin typeface="Arial" panose="020B0604020202020204" pitchFamily="34" charset="0"/>
                <a:cs typeface="Arial" panose="020B0604020202020204" pitchFamily="34" charset="0"/>
              </a:rPr>
              <a:t>Path – Assessment &amp; Orientation:</a:t>
            </a:r>
            <a:r>
              <a:rPr sz="1100" b="0" i="0">
                <a:latin typeface="Arial" panose="020B0604020202020204" pitchFamily="34" charset="0"/>
                <a:cs typeface="Arial" panose="020B0604020202020204" pitchFamily="34" charset="0"/>
              </a:rPr>
              <a:t> Personalized onboarding using InBody, DEMOTU, and structured consultations.</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Program – Delivery &amp; Coaching:</a:t>
            </a:r>
            <a:r>
              <a:rPr sz="1100" b="0" i="0">
                <a:latin typeface="Arial" panose="020B0604020202020204" pitchFamily="34" charset="0"/>
                <a:cs typeface="Arial" panose="020B0604020202020204" pitchFamily="34" charset="0"/>
              </a:rPr>
              <a:t> Unified session framework tailored to five goal-specific training tracks.</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Progress – Evaluation &amp; Reengagement:</a:t>
            </a:r>
            <a:r>
              <a:rPr sz="1100" b="0" i="0">
                <a:latin typeface="Arial" panose="020B0604020202020204" pitchFamily="34" charset="0"/>
                <a:cs typeface="Arial" panose="020B0604020202020204" pitchFamily="34" charset="0"/>
              </a:rPr>
              <a:t> Regular checkpoints to reassess, celebrate, and realign goals.</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Close-up of woman doing push-ups in gym"/>
          <p:cNvPicPr>
            <a:picLocks noChangeAspect="1"/>
          </p:cNvPicPr>
          <p:nvPr/>
        </p:nvPicPr>
        <p:blipFill>
          <a:blip r:embed="rId3"/>
          <a:srcRect/>
          <a:stretch/>
        </p:blipFill>
        <p:spPr>
          <a:xfrm>
            <a:off x="5048249" y="1508670"/>
            <a:ext cx="3543300"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B04FB84C-1637-4A64-CE58-DA575EAAB687}"/>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719BA630-7C60-1C2C-B552-B35DA468F473}"/>
              </a:ext>
            </a:extLst>
          </p:cNvPr>
          <p:cNvGrpSpPr/>
          <p:nvPr/>
        </p:nvGrpSpPr>
        <p:grpSpPr>
          <a:xfrm>
            <a:off x="8348871" y="4344849"/>
            <a:ext cx="795129" cy="798651"/>
            <a:chOff x="8348871" y="4344849"/>
            <a:chExt cx="795129" cy="798651"/>
          </a:xfrm>
        </p:grpSpPr>
        <p:sp>
          <p:nvSpPr>
            <p:cNvPr id="16" name="Rectangle 15">
              <a:extLst>
                <a:ext uri="{FF2B5EF4-FFF2-40B4-BE49-F238E27FC236}">
                  <a16:creationId xmlns:a16="http://schemas.microsoft.com/office/drawing/2014/main" id="{9CB0BAFA-DDC8-B1C8-676D-C47108D88E99}"/>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10;&#10;Description automatically generated">
              <a:extLst>
                <a:ext uri="{FF2B5EF4-FFF2-40B4-BE49-F238E27FC236}">
                  <a16:creationId xmlns:a16="http://schemas.microsoft.com/office/drawing/2014/main" id="{95511C70-6CD2-B527-BF5B-CBE0C9FA867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14" name="TextBox 13">
            <a:extLst>
              <a:ext uri="{FF2B5EF4-FFF2-40B4-BE49-F238E27FC236}">
                <a16:creationId xmlns:a16="http://schemas.microsoft.com/office/drawing/2014/main" id="{669DA38E-DA88-44CF-9986-DAFAC47338EB}"/>
              </a:ext>
            </a:extLst>
          </p:cNvPr>
          <p:cNvSpPr txBox="1"/>
          <p:nvPr/>
        </p:nvSpPr>
        <p:spPr>
          <a:xfrm>
            <a:off x="552451" y="919215"/>
            <a:ext cx="6843655"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GP3 SYSTEM SUMMARY</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3"/>
          </p:nvPr>
        </p:nvSpPr>
        <p:spPr>
          <a:xfrm>
            <a:off x="498168" y="1383829"/>
            <a:ext cx="4107898" cy="481810"/>
          </a:xfrm>
        </p:spPr>
        <p:txBody>
          <a:bodyPr>
            <a:normAutofit/>
          </a:bodyPr>
          <a:lstStyle/>
          <a:p>
            <a:r>
              <a:t>Delivering GP3 with Confidence and Purpose</a:t>
            </a:r>
          </a:p>
        </p:txBody>
      </p:sp>
      <p:sp>
        <p:nvSpPr>
          <p:cNvPr id="7" name="Rectangle 6"/>
          <p:cNvSpPr/>
          <p:nvPr/>
        </p:nvSpPr>
        <p:spPr>
          <a:xfrm>
            <a:off x="228600" y="1508670"/>
            <a:ext cx="8686800"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8" name="Rectangle 7"/>
          <p:cNvSpPr/>
          <p:nvPr/>
        </p:nvSpPr>
        <p:spPr>
          <a:xfrm>
            <a:off x="2286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228599" y="2172059"/>
            <a:ext cx="4190999" cy="1618392"/>
          </a:xfrm>
          <a:prstGeom prst="rect">
            <a:avLst/>
          </a:prstGeom>
          <a:noFill/>
          <a:ln>
            <a:noFill/>
          </a:ln>
        </p:spPr>
        <p:txBody>
          <a:bodyPr wrap="square" lIns="190500" tIns="0" rIns="0" bIns="190500" anchor="t">
            <a:spAutoFit/>
          </a:bodyPr>
          <a:lstStyle/>
          <a:p>
            <a:pPr marL="137160" algn="l">
              <a:spcBef>
                <a:spcPts val="0"/>
              </a:spcBef>
              <a:spcAft>
                <a:spcPts val="800"/>
              </a:spcAft>
              <a:buSzPct val="100000"/>
            </a:pPr>
            <a:r>
              <a:rPr sz="1100" b="1" i="0">
                <a:latin typeface="Arial" panose="020B0604020202020204" pitchFamily="34" charset="0"/>
                <a:cs typeface="Arial" panose="020B0604020202020204" pitchFamily="34" charset="0"/>
              </a:rPr>
              <a:t>Every Client Matters:</a:t>
            </a:r>
            <a:r>
              <a:rPr sz="1100" b="0" i="0">
                <a:latin typeface="Arial" panose="020B0604020202020204" pitchFamily="34" charset="0"/>
                <a:cs typeface="Arial" panose="020B0604020202020204" pitchFamily="34" charset="0"/>
              </a:rPr>
              <a:t> Build trust through personalized onboarding, coaching, and follow-ups.</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Consistency Creates Impact:</a:t>
            </a:r>
            <a:r>
              <a:rPr sz="1100" b="0" i="0">
                <a:latin typeface="Arial" panose="020B0604020202020204" pitchFamily="34" charset="0"/>
                <a:cs typeface="Arial" panose="020B0604020202020204" pitchFamily="34" charset="0"/>
              </a:rPr>
              <a:t> Apply the GP3 framework with precision across all sessions and tracks.</a:t>
            </a:r>
          </a:p>
          <a:p>
            <a:pPr marL="137160" lvl="1" algn="l">
              <a:spcBef>
                <a:spcPts val="1200"/>
              </a:spcBef>
              <a:spcAft>
                <a:spcPts val="0"/>
              </a:spcAft>
              <a:buSzPct val="100000"/>
            </a:pPr>
            <a:r>
              <a:rPr sz="1100" b="1" i="0">
                <a:latin typeface="Arial" panose="020B0604020202020204" pitchFamily="34" charset="0"/>
                <a:cs typeface="Arial" panose="020B0604020202020204" pitchFamily="34" charset="0"/>
              </a:rPr>
              <a:t>Sell with Belief:</a:t>
            </a:r>
            <a:r>
              <a:rPr sz="1100" b="0" i="0">
                <a:latin typeface="Arial" panose="020B0604020202020204" pitchFamily="34" charset="0"/>
                <a:cs typeface="Arial" panose="020B0604020202020204" pitchFamily="34" charset="0"/>
              </a:rPr>
              <a:t> Communicate the proven value of our system with conviction and clarity.</a:t>
            </a:r>
          </a:p>
        </p:txBody>
      </p:sp>
      <p:sp>
        <p:nvSpPr>
          <p:cNvPr id="10" name="Rectangle 9"/>
          <p:cNvSpPr/>
          <p:nvPr/>
        </p:nvSpPr>
        <p:spPr>
          <a:xfrm>
            <a:off x="4724400" y="1508670"/>
            <a:ext cx="4190999" cy="25908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TextBox 10"/>
          <p:cNvSpPr txBox="1"/>
          <p:nvPr/>
        </p:nvSpPr>
        <p:spPr>
          <a:xfrm>
            <a:off x="4724400" y="1508670"/>
            <a:ext cx="4190999" cy="2362200"/>
          </a:xfrm>
          <a:prstGeom prst="rect">
            <a:avLst/>
          </a:prstGeom>
          <a:noFill/>
          <a:ln>
            <a:noFill/>
          </a:ln>
        </p:spPr>
        <p:txBody>
          <a:bodyPr wrap="square" lIns="0" tIns="0" rIns="0" bIns="0" anchor="t">
            <a:spAutoFit/>
          </a:bodyPr>
          <a:lstStyle/>
          <a:p>
            <a:pPr algn="l"/>
            <a:endParaRPr/>
          </a:p>
        </p:txBody>
      </p:sp>
      <p:pic>
        <p:nvPicPr>
          <p:cNvPr id="12" name="Picture 11" descr="Two people putting on shoes"/>
          <p:cNvPicPr>
            <a:picLocks noChangeAspect="1"/>
          </p:cNvPicPr>
          <p:nvPr/>
        </p:nvPicPr>
        <p:blipFill>
          <a:blip r:embed="rId3"/>
          <a:srcRect/>
          <a:stretch/>
        </p:blipFill>
        <p:spPr>
          <a:xfrm>
            <a:off x="4920605" y="1508670"/>
            <a:ext cx="3798588" cy="2362200"/>
          </a:xfrm>
          <a:prstGeom prst="rect">
            <a:avLst/>
          </a:prstGeom>
        </p:spPr>
      </p:pic>
      <p:sp>
        <p:nvSpPr>
          <p:cNvPr id="13" name="Rectangle 12"/>
          <p:cNvSpPr/>
          <p:nvPr/>
        </p:nvSpPr>
        <p:spPr>
          <a:xfrm>
            <a:off x="4724400" y="3947070"/>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3" name="Rectangle 2">
            <a:extLst>
              <a:ext uri="{FF2B5EF4-FFF2-40B4-BE49-F238E27FC236}">
                <a16:creationId xmlns:a16="http://schemas.microsoft.com/office/drawing/2014/main" id="{EFC854AA-F1C3-3B1C-2A5E-0835F496FEAC}"/>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1226334-5ED6-D846-E424-D7F23B2542BE}"/>
              </a:ext>
            </a:extLst>
          </p:cNvPr>
          <p:cNvGrpSpPr/>
          <p:nvPr/>
        </p:nvGrpSpPr>
        <p:grpSpPr>
          <a:xfrm>
            <a:off x="8348871" y="4344849"/>
            <a:ext cx="795129" cy="798651"/>
            <a:chOff x="8348871" y="4344849"/>
            <a:chExt cx="795129" cy="798651"/>
          </a:xfrm>
        </p:grpSpPr>
        <p:sp>
          <p:nvSpPr>
            <p:cNvPr id="16" name="Rectangle 15">
              <a:extLst>
                <a:ext uri="{FF2B5EF4-FFF2-40B4-BE49-F238E27FC236}">
                  <a16:creationId xmlns:a16="http://schemas.microsoft.com/office/drawing/2014/main" id="{F20D82EB-68E2-B57C-AA05-2BD928AF08AF}"/>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Logo&#10;&#10;Description automatically generated">
              <a:extLst>
                <a:ext uri="{FF2B5EF4-FFF2-40B4-BE49-F238E27FC236}">
                  <a16:creationId xmlns:a16="http://schemas.microsoft.com/office/drawing/2014/main" id="{AFCC65A9-D5A8-1844-547F-549D5DCB4703}"/>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14" name="TextBox 13">
            <a:extLst>
              <a:ext uri="{FF2B5EF4-FFF2-40B4-BE49-F238E27FC236}">
                <a16:creationId xmlns:a16="http://schemas.microsoft.com/office/drawing/2014/main" id="{6A95D865-B4D1-3378-E5BD-F095A48E6864}"/>
              </a:ext>
            </a:extLst>
          </p:cNvPr>
          <p:cNvSpPr txBox="1"/>
          <p:nvPr/>
        </p:nvSpPr>
        <p:spPr>
          <a:xfrm>
            <a:off x="580911" y="884064"/>
            <a:ext cx="7677374"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INSPIRE, GUIDE, TRANSFORM</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A2594-8F08-2A52-AFAF-7A3CA683BE0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0B6849A-73B3-AA91-430F-2DF45FA2587D}"/>
              </a:ext>
            </a:extLst>
          </p:cNvPr>
          <p:cNvSpPr/>
          <p:nvPr/>
        </p:nvSpPr>
        <p:spPr>
          <a:xfrm>
            <a:off x="0" y="-75730"/>
            <a:ext cx="9144000" cy="52192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C1396060-27FD-FF78-9ED6-6EC8A6F65885}"/>
              </a:ext>
            </a:extLst>
          </p:cNvPr>
          <p:cNvSpPr txBox="1"/>
          <p:nvPr/>
        </p:nvSpPr>
        <p:spPr>
          <a:xfrm>
            <a:off x="646725" y="2248584"/>
            <a:ext cx="7850550" cy="1200329"/>
          </a:xfrm>
          <a:prstGeom prst="rect">
            <a:avLst/>
          </a:prstGeom>
          <a:noFill/>
        </p:spPr>
        <p:txBody>
          <a:bodyPr wrap="square" rtlCol="0">
            <a:spAutoFit/>
          </a:bodyPr>
          <a:lstStyle/>
          <a:p>
            <a:pPr algn="ctr"/>
            <a:r>
              <a:rPr lang="en-US" sz="3600" b="1">
                <a:solidFill>
                  <a:schemeClr val="bg1"/>
                </a:solidFill>
                <a:latin typeface="Arial Black" panose="020B0604020202020204" pitchFamily="34" charset="0"/>
                <a:cs typeface="Arial Black" panose="020B0604020202020204" pitchFamily="34" charset="0"/>
              </a:rPr>
              <a:t> OUR SERVICE</a:t>
            </a:r>
            <a:endParaRPr lang="en-US" sz="3600" b="1">
              <a:solidFill>
                <a:schemeClr val="bg1"/>
              </a:solidFill>
              <a:latin typeface="Arial" panose="020B0604020202020204" pitchFamily="34" charset="0"/>
              <a:cs typeface="Arial" panose="020B0604020202020204" pitchFamily="34" charset="0"/>
            </a:endParaRPr>
          </a:p>
          <a:p>
            <a:pPr algn="ctr"/>
            <a:endParaRPr lang="en-US" sz="3600" b="1">
              <a:solidFill>
                <a:schemeClr val="bg1"/>
              </a:solidFill>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E3F9058F-881B-AA30-5A6C-2CD69EE29DCD}"/>
              </a:ext>
            </a:extLst>
          </p:cNvPr>
          <p:cNvSpPr txBox="1"/>
          <p:nvPr/>
        </p:nvSpPr>
        <p:spPr>
          <a:xfrm>
            <a:off x="3196354" y="-445062"/>
            <a:ext cx="184731" cy="369332"/>
          </a:xfrm>
          <a:prstGeom prst="rect">
            <a:avLst/>
          </a:prstGeom>
          <a:noFill/>
        </p:spPr>
        <p:txBody>
          <a:bodyPr wrap="none" rtlCol="0">
            <a:spAutoFit/>
          </a:bodyPr>
          <a:lstStyle/>
          <a:p>
            <a:endParaRPr lang="en-US"/>
          </a:p>
        </p:txBody>
      </p:sp>
      <p:pic>
        <p:nvPicPr>
          <p:cNvPr id="2" name="Picture 1" descr="Logo&#10;&#10;Description automatically generated">
            <a:extLst>
              <a:ext uri="{FF2B5EF4-FFF2-40B4-BE49-F238E27FC236}">
                <a16:creationId xmlns:a16="http://schemas.microsoft.com/office/drawing/2014/main" id="{89E363C2-76CF-7A34-655B-27494ADE0AF1}"/>
              </a:ext>
            </a:extLst>
          </p:cNvPr>
          <p:cNvPicPr>
            <a:picLocks noChangeAspect="1"/>
          </p:cNvPicPr>
          <p:nvPr/>
        </p:nvPicPr>
        <p:blipFill>
          <a:blip r:embed="rId2"/>
          <a:stretch>
            <a:fillRect/>
          </a:stretch>
        </p:blipFill>
        <p:spPr>
          <a:xfrm>
            <a:off x="8424447" y="4459863"/>
            <a:ext cx="530669" cy="530669"/>
          </a:xfrm>
          <a:prstGeom prst="rect">
            <a:avLst/>
          </a:prstGeom>
        </p:spPr>
      </p:pic>
      <p:sp>
        <p:nvSpPr>
          <p:cNvPr id="4" name="TextBox 3">
            <a:extLst>
              <a:ext uri="{FF2B5EF4-FFF2-40B4-BE49-F238E27FC236}">
                <a16:creationId xmlns:a16="http://schemas.microsoft.com/office/drawing/2014/main" id="{4A8965B8-5911-FACB-2328-E622A324FF24}"/>
              </a:ext>
            </a:extLst>
          </p:cNvPr>
          <p:cNvSpPr txBox="1"/>
          <p:nvPr/>
        </p:nvSpPr>
        <p:spPr>
          <a:xfrm>
            <a:off x="2352093" y="2848748"/>
            <a:ext cx="3536927" cy="1754326"/>
          </a:xfrm>
          <a:prstGeom prst="rect">
            <a:avLst/>
          </a:prstGeom>
          <a:noFill/>
        </p:spPr>
        <p:txBody>
          <a:bodyPr wrap="square" rtlCol="0">
            <a:spAutoFit/>
          </a:bodyPr>
          <a:lstStyle/>
          <a:p>
            <a:pPr algn="ctr"/>
            <a:r>
              <a:rPr lang="en-US" sz="3600">
                <a:solidFill>
                  <a:srgbClr val="FFE600"/>
                </a:solidFill>
                <a:latin typeface="Arial" panose="020B0604020202020204" pitchFamily="34" charset="0"/>
                <a:cs typeface="Arial" panose="020B0604020202020204" pitchFamily="34" charset="0"/>
              </a:rPr>
              <a:t>^</a:t>
            </a:r>
            <a:r>
              <a:rPr lang="en-US" sz="3600" b="1">
                <a:solidFill>
                  <a:schemeClr val="bg1"/>
                </a:solidFill>
                <a:latin typeface="Arial" panose="020B0604020202020204" pitchFamily="34" charset="0"/>
                <a:cs typeface="Arial" panose="020B0604020202020204" pitchFamily="34" charset="0"/>
              </a:rPr>
              <a:t> </a:t>
            </a:r>
          </a:p>
          <a:p>
            <a:pPr algn="ctr"/>
            <a:r>
              <a:rPr lang="en-US" sz="3600">
                <a:solidFill>
                  <a:srgbClr val="FFE600"/>
                </a:solidFill>
                <a:latin typeface="Arial" panose="020B0604020202020204" pitchFamily="34" charset="0"/>
                <a:cs typeface="Arial" panose="020B0604020202020204" pitchFamily="34" charset="0"/>
              </a:rPr>
              <a:t>FITNESS</a:t>
            </a:r>
          </a:p>
          <a:p>
            <a:pPr algn="ctr"/>
            <a:endParaRPr lang="en-US" sz="3600" b="1">
              <a:solidFill>
                <a:schemeClr val="bg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983454814"/>
      </p:ext>
    </p:extLst>
  </p:cSld>
  <p:clrMapOvr>
    <a:masterClrMapping/>
  </p:clrMapOvr>
  <p:transition spd="slow">
    <p:push dir="u"/>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2DB24B-DE79-A45A-E923-20B732FC6907}"/>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457F10DB-36AA-501F-FF67-4A58D5F15444}"/>
              </a:ext>
            </a:extLst>
          </p:cNvPr>
          <p:cNvSpPr txBox="1"/>
          <p:nvPr/>
        </p:nvSpPr>
        <p:spPr>
          <a:xfrm>
            <a:off x="961104" y="1386811"/>
            <a:ext cx="6823687" cy="66428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We all understand what good service looks like, it is up to us as leaders to ensure our service standards are being met. Standards without oversight can lead to an erosion in product quality over time.</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FE54188F-1441-6D63-487D-7D9406DBB47F}"/>
              </a:ext>
            </a:extLst>
          </p:cNvPr>
          <p:cNvSpPr txBox="1"/>
          <p:nvPr/>
        </p:nvSpPr>
        <p:spPr>
          <a:xfrm>
            <a:off x="848510" y="1920290"/>
            <a:ext cx="3156816" cy="261610"/>
          </a:xfrm>
          <a:prstGeom prst="rect">
            <a:avLst/>
          </a:prstGeom>
          <a:noFill/>
        </p:spPr>
        <p:txBody>
          <a:bodyPr wrap="square">
            <a:spAutoFit/>
          </a:bodyPr>
          <a:lstStyle/>
          <a:p>
            <a:pPr>
              <a:spcAft>
                <a:spcPts val="600"/>
              </a:spcAft>
            </a:pPr>
            <a:r>
              <a:rPr lang="en-US" sz="1100" b="1" u="sng">
                <a:latin typeface="Arial" panose="020B0604020202020204" pitchFamily="34" charset="0"/>
                <a:cs typeface="Arial" panose="020B0604020202020204" pitchFamily="34" charset="0"/>
              </a:rPr>
              <a:t>HOW WE DO THAT </a:t>
            </a:r>
          </a:p>
        </p:txBody>
      </p:sp>
      <p:grpSp>
        <p:nvGrpSpPr>
          <p:cNvPr id="7" name="Group 6">
            <a:extLst>
              <a:ext uri="{FF2B5EF4-FFF2-40B4-BE49-F238E27FC236}">
                <a16:creationId xmlns:a16="http://schemas.microsoft.com/office/drawing/2014/main" id="{D8842772-8CD7-0DC9-A0DE-99C124C366AF}"/>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FAEAED4A-44E5-2EAF-35C4-55D342A5DF85}"/>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737E25F3-DF92-D7F7-A2C6-E1CC1072460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81F4471F-820C-FA0B-9BBE-3B63B31545D2}"/>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C17E921-EF41-4F24-54C8-FEB9A415247B}"/>
              </a:ext>
            </a:extLst>
          </p:cNvPr>
          <p:cNvSpPr txBox="1"/>
          <p:nvPr/>
        </p:nvSpPr>
        <p:spPr>
          <a:xfrm>
            <a:off x="377686" y="2238343"/>
            <a:ext cx="8388627" cy="2970044"/>
          </a:xfrm>
          <a:prstGeom prst="rect">
            <a:avLst/>
          </a:prstGeom>
          <a:noFill/>
        </p:spPr>
        <p:txBody>
          <a:bodyPr wrap="square" rtlCol="0">
            <a:spAutoFit/>
          </a:bodyPr>
          <a:lstStyle/>
          <a:p>
            <a:pPr marL="800100" lvl="1" indent="-342900">
              <a:spcAft>
                <a:spcPts val="600"/>
              </a:spcAft>
              <a:buFont typeface="System Font Regular"/>
              <a:buChar char="◎"/>
            </a:pPr>
            <a:r>
              <a:rPr lang="en-US" sz="1100" b="1">
                <a:latin typeface="Arial" panose="020B0604020202020204" pitchFamily="34" charset="0"/>
                <a:cs typeface="Arial" panose="020B0604020202020204" pitchFamily="34" charset="0"/>
              </a:rPr>
              <a:t>PT session observations</a:t>
            </a:r>
          </a:p>
          <a:p>
            <a:pPr marL="1257300" lvl="2" indent="-342900">
              <a:spcAft>
                <a:spcPts val="600"/>
              </a:spcAft>
              <a:buFont typeface="Wingdings" panose="05000000000000000000" pitchFamily="2" charset="2"/>
              <a:buChar char="Ø"/>
            </a:pPr>
            <a:r>
              <a:rPr lang="en-US" sz="1100">
                <a:latin typeface="Arial" panose="020B0604020202020204" pitchFamily="34" charset="0"/>
                <a:cs typeface="Arial" panose="020B0604020202020204" pitchFamily="34" charset="0"/>
              </a:rPr>
              <a:t>Are our clients receiving the quality product we promise them? </a:t>
            </a:r>
          </a:p>
          <a:p>
            <a:pPr marL="1257300" lvl="2" indent="-342900">
              <a:spcAft>
                <a:spcPts val="600"/>
              </a:spcAft>
              <a:buFont typeface="Wingdings" panose="05000000000000000000" pitchFamily="2" charset="2"/>
              <a:buChar char="Ø"/>
            </a:pPr>
            <a:r>
              <a:rPr lang="en-US" sz="1100">
                <a:latin typeface="Arial" panose="020B0604020202020204" pitchFamily="34" charset="0"/>
                <a:cs typeface="Arial" panose="020B0604020202020204" pitchFamily="34" charset="0"/>
              </a:rPr>
              <a:t>Are our trainers upholding the standards of a Gold’s Gym fitness professional? </a:t>
            </a:r>
          </a:p>
          <a:p>
            <a:pPr marL="800100" lvl="1" indent="-342900">
              <a:spcAft>
                <a:spcPts val="600"/>
              </a:spcAft>
              <a:buFont typeface="System Font Regular"/>
              <a:buChar char="◎"/>
            </a:pPr>
            <a:r>
              <a:rPr lang="en-US" sz="1100" b="1">
                <a:latin typeface="Arial" panose="020B0604020202020204" pitchFamily="34" charset="0"/>
                <a:cs typeface="Arial" panose="020B0604020202020204" pitchFamily="34" charset="0"/>
              </a:rPr>
              <a:t>Client exit interview</a:t>
            </a:r>
          </a:p>
          <a:p>
            <a:pPr marL="1257300" lvl="2" indent="-342900">
              <a:spcAft>
                <a:spcPts val="600"/>
              </a:spcAft>
              <a:buFont typeface="Wingdings" panose="05000000000000000000" pitchFamily="2" charset="2"/>
              <a:buChar char="Ø"/>
            </a:pPr>
            <a:r>
              <a:rPr lang="en-US" sz="1100">
                <a:latin typeface="Arial" panose="020B0604020202020204" pitchFamily="34" charset="0"/>
                <a:cs typeface="Arial" panose="020B0604020202020204" pitchFamily="34" charset="0"/>
              </a:rPr>
              <a:t>Did the client reach their fitness goals?</a:t>
            </a:r>
          </a:p>
          <a:p>
            <a:pPr marL="1257300" lvl="2" indent="-342900">
              <a:spcAft>
                <a:spcPts val="600"/>
              </a:spcAft>
              <a:buFont typeface="Wingdings" panose="05000000000000000000" pitchFamily="2" charset="2"/>
              <a:buChar char="Ø"/>
            </a:pPr>
            <a:r>
              <a:rPr lang="en-US" sz="1100">
                <a:latin typeface="Arial" panose="020B0604020202020204" pitchFamily="34" charset="0"/>
                <a:cs typeface="Arial" panose="020B0604020202020204" pitchFamily="34" charset="0"/>
              </a:rPr>
              <a:t>Could we have done something better? </a:t>
            </a:r>
          </a:p>
          <a:p>
            <a:pPr marL="1257300" lvl="2" indent="-342900">
              <a:spcAft>
                <a:spcPts val="600"/>
              </a:spcAft>
              <a:buFont typeface="Wingdings" panose="05000000000000000000" pitchFamily="2" charset="2"/>
              <a:buChar char="Ø"/>
            </a:pPr>
            <a:r>
              <a:rPr lang="en-US" sz="1100">
                <a:latin typeface="Arial" panose="020B0604020202020204" pitchFamily="34" charset="0"/>
                <a:cs typeface="Arial" panose="020B0604020202020204" pitchFamily="34" charset="0"/>
              </a:rPr>
              <a:t>Can we reengage the client in PT?</a:t>
            </a:r>
          </a:p>
          <a:p>
            <a:pPr marL="800100" lvl="1" indent="-342900">
              <a:spcAft>
                <a:spcPts val="600"/>
              </a:spcAft>
              <a:buFont typeface="System Font Regular"/>
              <a:buChar char="◎"/>
            </a:pPr>
            <a:r>
              <a:rPr lang="en-US" sz="1100" b="1">
                <a:latin typeface="Arial" panose="020B0604020202020204" pitchFamily="34" charset="0"/>
                <a:cs typeface="Arial" panose="020B0604020202020204" pitchFamily="34" charset="0"/>
              </a:rPr>
              <a:t>Client file reviews </a:t>
            </a:r>
          </a:p>
          <a:p>
            <a:pPr marL="1085850" lvl="2" indent="-171450">
              <a:spcAft>
                <a:spcPts val="600"/>
              </a:spcAft>
              <a:buFont typeface="Wingdings" panose="05000000000000000000" pitchFamily="2" charset="2"/>
              <a:buChar char="Ø"/>
            </a:pPr>
            <a:r>
              <a:rPr lang="en-US" sz="1100">
                <a:latin typeface="Arial" panose="020B0604020202020204" pitchFamily="34" charset="0"/>
                <a:cs typeface="Arial" panose="020B0604020202020204" pitchFamily="34" charset="0"/>
              </a:rPr>
              <a:t>Are our clients receiving workouts that have been properly programmed to reach their goals?</a:t>
            </a:r>
          </a:p>
          <a:p>
            <a:pPr marL="1085850" lvl="2" indent="-171450">
              <a:spcAft>
                <a:spcPts val="600"/>
              </a:spcAft>
              <a:buFont typeface="Wingdings" panose="05000000000000000000" pitchFamily="2" charset="2"/>
              <a:buChar char="Ø"/>
            </a:pPr>
            <a:r>
              <a:rPr lang="en-US" sz="1100">
                <a:latin typeface="Arial" panose="020B0604020202020204" pitchFamily="34" charset="0"/>
                <a:cs typeface="Arial" panose="020B0604020202020204" pitchFamily="34" charset="0"/>
              </a:rPr>
              <a:t>Are we updating client progress and communicating these results to clients? </a:t>
            </a:r>
          </a:p>
          <a:p>
            <a:pPr marL="1085850" lvl="2" indent="-171450">
              <a:spcAft>
                <a:spcPts val="600"/>
              </a:spcAft>
              <a:buFont typeface="Wingdings" panose="05000000000000000000" pitchFamily="2" charset="2"/>
              <a:buChar char="Ø"/>
            </a:pPr>
            <a:r>
              <a:rPr lang="en-US" sz="1100">
                <a:latin typeface="Arial" panose="020B0604020202020204" pitchFamily="34" charset="0"/>
                <a:cs typeface="Arial" panose="020B0604020202020204" pitchFamily="34" charset="0"/>
              </a:rPr>
              <a:t>Are our client files complete and adhering to company compliance standards? </a:t>
            </a:r>
          </a:p>
          <a:p>
            <a:pPr marL="1085850" lvl="2" indent="-171450">
              <a:spcAft>
                <a:spcPts val="600"/>
              </a:spcAft>
              <a:buFont typeface="Wingdings" panose="05000000000000000000" pitchFamily="2" charset="2"/>
              <a:buChar char="Ø"/>
            </a:pPr>
            <a:endParaRPr lang="en-US" sz="110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98859E6-9228-F58D-3C96-573F22CCEA22}"/>
              </a:ext>
            </a:extLst>
          </p:cNvPr>
          <p:cNvSpPr txBox="1"/>
          <p:nvPr/>
        </p:nvSpPr>
        <p:spPr>
          <a:xfrm>
            <a:off x="848510" y="898701"/>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SERVICE</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48644394"/>
      </p:ext>
    </p:extLst>
  </p:cSld>
  <p:clrMapOvr>
    <a:masterClrMapping/>
  </p:clrMapOvr>
  <p:transition spd="slow">
    <p:push/>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70B46-6F01-84F5-0024-8209D70E4E2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560A7C09-051D-161D-0761-0EB2889EE5A3}"/>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46FC5A5F-B2B9-C0FF-A92D-7B7ECC978E78}"/>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27AF3C58-75FA-504C-7E19-E51A29BCB57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5FE270F8-19C3-E6F7-8840-EA0817EC811D}"/>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AB545D20-0F7D-B2E3-C43C-01B6311061BF}"/>
              </a:ext>
            </a:extLst>
          </p:cNvPr>
          <p:cNvGrpSpPr/>
          <p:nvPr/>
        </p:nvGrpSpPr>
        <p:grpSpPr>
          <a:xfrm>
            <a:off x="2889699" y="2848011"/>
            <a:ext cx="182880" cy="261610"/>
            <a:chOff x="730636" y="2609486"/>
            <a:chExt cx="182880" cy="261610"/>
          </a:xfrm>
        </p:grpSpPr>
        <p:sp>
          <p:nvSpPr>
            <p:cNvPr id="33" name="Oval 32">
              <a:extLst>
                <a:ext uri="{FF2B5EF4-FFF2-40B4-BE49-F238E27FC236}">
                  <a16:creationId xmlns:a16="http://schemas.microsoft.com/office/drawing/2014/main" id="{F369DA0C-0EFE-F824-DC32-285A9DD0DEE3}"/>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8586582-858E-C61F-E6B7-EA0D1C13AFB7}"/>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94C137D0-1794-A5F9-3187-C4B137E5E7D5}"/>
              </a:ext>
            </a:extLst>
          </p:cNvPr>
          <p:cNvSpPr txBox="1"/>
          <p:nvPr/>
        </p:nvSpPr>
        <p:spPr>
          <a:xfrm>
            <a:off x="2627869" y="1629191"/>
            <a:ext cx="5470290" cy="769441"/>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All clients that do not renew should receive an exit interview.</a:t>
            </a:r>
          </a:p>
          <a:p>
            <a:pPr marL="742950" lvl="1" indent="-285750">
              <a:buFont typeface="System Font Regular"/>
              <a:buChar char="◉"/>
            </a:pPr>
            <a:r>
              <a:rPr lang="en-US" sz="1100">
                <a:latin typeface="Arial" panose="020B0604020202020204" pitchFamily="34" charset="0"/>
                <a:cs typeface="Arial" panose="020B0604020202020204" pitchFamily="34" charset="0"/>
              </a:rPr>
              <a:t>These should be conducted within 1 week of not renewing.</a:t>
            </a:r>
          </a:p>
          <a:p>
            <a:pPr marL="742950" lvl="1" indent="-285750">
              <a:buFont typeface="System Font Regular"/>
              <a:buChar char="◉"/>
            </a:pPr>
            <a:r>
              <a:rPr lang="en-US" sz="1100">
                <a:latin typeface="Arial" panose="020B0604020202020204" pitchFamily="34" charset="0"/>
                <a:cs typeface="Arial" panose="020B0604020202020204" pitchFamily="34" charset="0"/>
              </a:rPr>
              <a:t>These are completed by management (Not the personal trainer). </a:t>
            </a:r>
          </a:p>
          <a:p>
            <a:pPr marL="742950" lvl="1" indent="-285750">
              <a:buFont typeface="System Font Regular"/>
              <a:buChar char="◉"/>
            </a:pPr>
            <a:r>
              <a:rPr lang="en-US" sz="1100">
                <a:latin typeface="Arial" panose="020B0604020202020204" pitchFamily="34" charset="0"/>
                <a:cs typeface="Arial" panose="020B0604020202020204" pitchFamily="34" charset="0"/>
              </a:rPr>
              <a:t>Interviews should be stored in client folders.</a:t>
            </a:r>
          </a:p>
        </p:txBody>
      </p:sp>
      <p:sp>
        <p:nvSpPr>
          <p:cNvPr id="43" name="TextBox 42">
            <a:extLst>
              <a:ext uri="{FF2B5EF4-FFF2-40B4-BE49-F238E27FC236}">
                <a16:creationId xmlns:a16="http://schemas.microsoft.com/office/drawing/2014/main" id="{811EFC8E-4FEE-D050-734F-DC105F764A2A}"/>
              </a:ext>
            </a:extLst>
          </p:cNvPr>
          <p:cNvSpPr txBox="1"/>
          <p:nvPr/>
        </p:nvSpPr>
        <p:spPr>
          <a:xfrm>
            <a:off x="3072579" y="2824928"/>
            <a:ext cx="2639833" cy="307777"/>
          </a:xfrm>
          <a:prstGeom prst="rect">
            <a:avLst/>
          </a:prstGeom>
          <a:noFill/>
        </p:spPr>
        <p:txBody>
          <a:bodyPr wrap="square" rtlCol="0">
            <a:spAutoFit/>
          </a:bodyPr>
          <a:lstStyle/>
          <a:p>
            <a:r>
              <a:rPr lang="en-US" sz="1400" b="1"/>
              <a:t>HOW TO CONDUCT</a:t>
            </a:r>
          </a:p>
        </p:txBody>
      </p:sp>
      <p:sp>
        <p:nvSpPr>
          <p:cNvPr id="4" name="TextBox 3">
            <a:extLst>
              <a:ext uri="{FF2B5EF4-FFF2-40B4-BE49-F238E27FC236}">
                <a16:creationId xmlns:a16="http://schemas.microsoft.com/office/drawing/2014/main" id="{0431A3FD-6439-2CF3-80E3-37FD71A2FB6A}"/>
              </a:ext>
            </a:extLst>
          </p:cNvPr>
          <p:cNvSpPr txBox="1"/>
          <p:nvPr/>
        </p:nvSpPr>
        <p:spPr>
          <a:xfrm>
            <a:off x="3077326" y="1399958"/>
            <a:ext cx="2639833" cy="307777"/>
          </a:xfrm>
          <a:prstGeom prst="rect">
            <a:avLst/>
          </a:prstGeom>
          <a:noFill/>
        </p:spPr>
        <p:txBody>
          <a:bodyPr wrap="square" rtlCol="0">
            <a:spAutoFit/>
          </a:bodyPr>
          <a:lstStyle/>
          <a:p>
            <a:r>
              <a:rPr lang="en-US" sz="1400" b="1"/>
              <a:t>OVERVIEW</a:t>
            </a:r>
          </a:p>
        </p:txBody>
      </p:sp>
      <p:grpSp>
        <p:nvGrpSpPr>
          <p:cNvPr id="5" name="Group 4">
            <a:extLst>
              <a:ext uri="{FF2B5EF4-FFF2-40B4-BE49-F238E27FC236}">
                <a16:creationId xmlns:a16="http://schemas.microsoft.com/office/drawing/2014/main" id="{29BE17F8-BC7A-061E-25BF-676035FB6A10}"/>
              </a:ext>
            </a:extLst>
          </p:cNvPr>
          <p:cNvGrpSpPr/>
          <p:nvPr/>
        </p:nvGrpSpPr>
        <p:grpSpPr>
          <a:xfrm>
            <a:off x="2894838" y="1422002"/>
            <a:ext cx="182880" cy="261610"/>
            <a:chOff x="730636" y="2609486"/>
            <a:chExt cx="182880" cy="261610"/>
          </a:xfrm>
        </p:grpSpPr>
        <p:sp>
          <p:nvSpPr>
            <p:cNvPr id="6" name="Oval 5">
              <a:extLst>
                <a:ext uri="{FF2B5EF4-FFF2-40B4-BE49-F238E27FC236}">
                  <a16:creationId xmlns:a16="http://schemas.microsoft.com/office/drawing/2014/main" id="{7123AE2A-4291-CD61-573D-005F2800E23E}"/>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D612029-154C-A9C2-B7C9-C7B11347D80B}"/>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pic>
        <p:nvPicPr>
          <p:cNvPr id="8" name="Picture 7" descr="A close-up of a form&#10;&#10;AI-generated content may be incorrect.">
            <a:extLst>
              <a:ext uri="{FF2B5EF4-FFF2-40B4-BE49-F238E27FC236}">
                <a16:creationId xmlns:a16="http://schemas.microsoft.com/office/drawing/2014/main" id="{BCF96916-C5A9-E071-AA1F-99B494F8A9CE}"/>
              </a:ext>
            </a:extLst>
          </p:cNvPr>
          <p:cNvPicPr>
            <a:picLocks noChangeAspect="1"/>
          </p:cNvPicPr>
          <p:nvPr/>
        </p:nvPicPr>
        <p:blipFill>
          <a:blip r:embed="rId4"/>
          <a:stretch>
            <a:fillRect/>
          </a:stretch>
        </p:blipFill>
        <p:spPr>
          <a:xfrm>
            <a:off x="135676" y="1521877"/>
            <a:ext cx="2582295" cy="3325432"/>
          </a:xfrm>
          <a:prstGeom prst="rect">
            <a:avLst/>
          </a:prstGeom>
        </p:spPr>
      </p:pic>
      <p:sp>
        <p:nvSpPr>
          <p:cNvPr id="9" name="TextBox 8">
            <a:extLst>
              <a:ext uri="{FF2B5EF4-FFF2-40B4-BE49-F238E27FC236}">
                <a16:creationId xmlns:a16="http://schemas.microsoft.com/office/drawing/2014/main" id="{51CD834A-D6EA-0F96-2395-8AC668EA179A}"/>
              </a:ext>
            </a:extLst>
          </p:cNvPr>
          <p:cNvSpPr txBox="1"/>
          <p:nvPr/>
        </p:nvSpPr>
        <p:spPr>
          <a:xfrm>
            <a:off x="848510" y="898701"/>
            <a:ext cx="6625716"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SERVICE: EXIT INTERVIEWS</a:t>
            </a:r>
            <a:endParaRPr lang="en-US" sz="24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1FF49C4-4737-F264-942B-F7B60666521D}"/>
              </a:ext>
            </a:extLst>
          </p:cNvPr>
          <p:cNvSpPr txBox="1"/>
          <p:nvPr/>
        </p:nvSpPr>
        <p:spPr>
          <a:xfrm>
            <a:off x="2627868" y="3093112"/>
            <a:ext cx="5856173" cy="1277273"/>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Exit interviews can be done over the phone or in person.</a:t>
            </a:r>
          </a:p>
          <a:p>
            <a:pPr marL="742950" lvl="1" indent="-285750">
              <a:buFont typeface="System Font Regular"/>
              <a:buChar char="◉"/>
            </a:pPr>
            <a:r>
              <a:rPr lang="en-US" sz="1100">
                <a:latin typeface="Arial" panose="020B0604020202020204" pitchFamily="34" charset="0"/>
                <a:cs typeface="Arial" panose="020B0604020202020204" pitchFamily="34" charset="0"/>
              </a:rPr>
              <a:t>Let the client know that you would like feedback about their time with your PT.</a:t>
            </a:r>
          </a:p>
          <a:p>
            <a:pPr marL="742950" lvl="1" indent="-285750">
              <a:buFont typeface="System Font Regular"/>
              <a:buChar char="◉"/>
            </a:pPr>
            <a:r>
              <a:rPr lang="en-US" sz="1100">
                <a:latin typeface="Arial" panose="020B0604020202020204" pitchFamily="34" charset="0"/>
                <a:cs typeface="Arial" panose="020B0604020202020204" pitchFamily="34" charset="0"/>
              </a:rPr>
              <a:t>These questions should be conversational, not a checklist. Their honest feedback is important to identifying opportunities.</a:t>
            </a:r>
          </a:p>
          <a:p>
            <a:pPr marL="742950" lvl="1" indent="-285750">
              <a:buFont typeface="System Font Regular"/>
              <a:buChar char="◉"/>
            </a:pPr>
            <a:r>
              <a:rPr lang="en-US" sz="1100">
                <a:latin typeface="Arial" panose="020B0604020202020204" pitchFamily="34" charset="0"/>
                <a:cs typeface="Arial" panose="020B0604020202020204" pitchFamily="34" charset="0"/>
              </a:rPr>
              <a:t>If there are areas the client felt we could have done better, offer the client a corrective solution (Example: Trainer didn’t accommodate schedule, offer a comp session at the clients desired time with a new trainer).</a:t>
            </a:r>
          </a:p>
        </p:txBody>
      </p:sp>
    </p:spTree>
    <p:extLst>
      <p:ext uri="{BB962C8B-B14F-4D97-AF65-F5344CB8AC3E}">
        <p14:creationId xmlns:p14="http://schemas.microsoft.com/office/powerpoint/2010/main" val="264676916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FB2FEA-FAFC-A32C-CD01-92CB031AFE1F}"/>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66934CA8-30BD-0442-73A1-65304C290053}"/>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054E8E49-7229-B928-6BE8-DD7AF47D03C5}"/>
              </a:ext>
            </a:extLst>
          </p:cNvPr>
          <p:cNvSpPr>
            <a:spLocks noGrp="1"/>
          </p:cNvSpPr>
          <p:nvPr>
            <p:ph type="body" idx="1"/>
          </p:nvPr>
        </p:nvSpPr>
        <p:spPr>
          <a:xfrm>
            <a:off x="115015" y="1023346"/>
            <a:ext cx="4980857" cy="617934"/>
          </a:xfrm>
        </p:spPr>
        <p:txBody>
          <a:bodyPr>
            <a:noAutofit/>
          </a:bodyPr>
          <a:lstStyle/>
          <a:p>
            <a:r>
              <a:rPr lang="en-US" sz="2100"/>
              <a:t> </a:t>
            </a:r>
          </a:p>
        </p:txBody>
      </p:sp>
      <p:sp>
        <p:nvSpPr>
          <p:cNvPr id="8" name="Content Placeholder 7">
            <a:extLst>
              <a:ext uri="{FF2B5EF4-FFF2-40B4-BE49-F238E27FC236}">
                <a16:creationId xmlns:a16="http://schemas.microsoft.com/office/drawing/2014/main" id="{2B14CB7D-F571-2FDE-4CAF-D1CAF398E932}"/>
              </a:ext>
            </a:extLst>
          </p:cNvPr>
          <p:cNvSpPr>
            <a:spLocks noGrp="1"/>
          </p:cNvSpPr>
          <p:nvPr>
            <p:ph sz="half" idx="2"/>
          </p:nvPr>
        </p:nvSpPr>
        <p:spPr>
          <a:xfrm>
            <a:off x="115015" y="1164800"/>
            <a:ext cx="8828960" cy="3477447"/>
          </a:xfrm>
        </p:spPr>
        <p:txBody>
          <a:bodyPr/>
          <a:lstStyle/>
          <a:p>
            <a:pPr marL="0" indent="0">
              <a:buNone/>
            </a:pPr>
            <a:endParaRPr lang="en-US"/>
          </a:p>
          <a:p>
            <a:endParaRPr lang="en-US"/>
          </a:p>
          <a:p>
            <a:endParaRPr lang="en-US"/>
          </a:p>
        </p:txBody>
      </p:sp>
      <p:grpSp>
        <p:nvGrpSpPr>
          <p:cNvPr id="25" name="Group 24">
            <a:extLst>
              <a:ext uri="{FF2B5EF4-FFF2-40B4-BE49-F238E27FC236}">
                <a16:creationId xmlns:a16="http://schemas.microsoft.com/office/drawing/2014/main" id="{A5D1B87C-03D3-6449-C53F-840E07DD5C0A}"/>
              </a:ext>
            </a:extLst>
          </p:cNvPr>
          <p:cNvGrpSpPr/>
          <p:nvPr/>
        </p:nvGrpSpPr>
        <p:grpSpPr>
          <a:xfrm>
            <a:off x="1750982" y="1275749"/>
            <a:ext cx="2237439" cy="1098507"/>
            <a:chOff x="238426" y="148509"/>
            <a:chExt cx="1239433" cy="583346"/>
          </a:xfrm>
        </p:grpSpPr>
        <p:sp>
          <p:nvSpPr>
            <p:cNvPr id="26" name="Arrow: Chevron 25">
              <a:extLst>
                <a:ext uri="{FF2B5EF4-FFF2-40B4-BE49-F238E27FC236}">
                  <a16:creationId xmlns:a16="http://schemas.microsoft.com/office/drawing/2014/main" id="{A3EB4355-4680-C800-47C1-640BAE59B9A6}"/>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27" name="Arrow: Chevron 4">
              <a:extLst>
                <a:ext uri="{FF2B5EF4-FFF2-40B4-BE49-F238E27FC236}">
                  <a16:creationId xmlns:a16="http://schemas.microsoft.com/office/drawing/2014/main" id="{B4C499A3-DF75-2CDB-5FAB-07455FE5958C}"/>
                </a:ext>
              </a:extLst>
            </p:cNvPr>
            <p:cNvSpPr txBox="1"/>
            <p:nvPr/>
          </p:nvSpPr>
          <p:spPr>
            <a:xfrm>
              <a:off x="495739" y="148509"/>
              <a:ext cx="904326"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srgbClr val="595959"/>
                  </a:solidFill>
                  <a:latin typeface="Arial"/>
                  <a:cs typeface="Arial"/>
                </a:rPr>
                <a:t> </a:t>
              </a:r>
              <a:r>
                <a:rPr lang="en-US" sz="1100" b="1">
                  <a:solidFill>
                    <a:prstClr val="black"/>
                  </a:solidFill>
                  <a:latin typeface="Arial"/>
                  <a:cs typeface="Arial"/>
                </a:rPr>
                <a:t>Understand the guests needs</a:t>
              </a:r>
            </a:p>
          </p:txBody>
        </p:sp>
      </p:grpSp>
      <p:grpSp>
        <p:nvGrpSpPr>
          <p:cNvPr id="28" name="Group 27">
            <a:extLst>
              <a:ext uri="{FF2B5EF4-FFF2-40B4-BE49-F238E27FC236}">
                <a16:creationId xmlns:a16="http://schemas.microsoft.com/office/drawing/2014/main" id="{02AB57D7-1263-8EBF-33FB-FA9E79DEE69C}"/>
              </a:ext>
            </a:extLst>
          </p:cNvPr>
          <p:cNvGrpSpPr/>
          <p:nvPr/>
        </p:nvGrpSpPr>
        <p:grpSpPr>
          <a:xfrm>
            <a:off x="3473534" y="1275749"/>
            <a:ext cx="2237439" cy="1098507"/>
            <a:chOff x="238426" y="148509"/>
            <a:chExt cx="1239433" cy="583346"/>
          </a:xfrm>
        </p:grpSpPr>
        <p:sp>
          <p:nvSpPr>
            <p:cNvPr id="29" name="Arrow: Chevron 28">
              <a:extLst>
                <a:ext uri="{FF2B5EF4-FFF2-40B4-BE49-F238E27FC236}">
                  <a16:creationId xmlns:a16="http://schemas.microsoft.com/office/drawing/2014/main" id="{99E987F9-A971-236A-00E1-5E3449F39185}"/>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0" name="Arrow: Chevron 4">
              <a:extLst>
                <a:ext uri="{FF2B5EF4-FFF2-40B4-BE49-F238E27FC236}">
                  <a16:creationId xmlns:a16="http://schemas.microsoft.com/office/drawing/2014/main" id="{EC5757AB-4595-9E56-03E9-3E9FBA30B5E5}"/>
                </a:ext>
              </a:extLst>
            </p:cNvPr>
            <p:cNvSpPr txBox="1"/>
            <p:nvPr/>
          </p:nvSpPr>
          <p:spPr>
            <a:xfrm>
              <a:off x="559663" y="148509"/>
              <a:ext cx="840403"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Direct guest to kiosk</a:t>
              </a:r>
            </a:p>
          </p:txBody>
        </p:sp>
      </p:grpSp>
      <p:grpSp>
        <p:nvGrpSpPr>
          <p:cNvPr id="31" name="Group 30">
            <a:extLst>
              <a:ext uri="{FF2B5EF4-FFF2-40B4-BE49-F238E27FC236}">
                <a16:creationId xmlns:a16="http://schemas.microsoft.com/office/drawing/2014/main" id="{4AE14210-6891-7F50-8EB6-F21B600FE419}"/>
              </a:ext>
            </a:extLst>
          </p:cNvPr>
          <p:cNvGrpSpPr/>
          <p:nvPr/>
        </p:nvGrpSpPr>
        <p:grpSpPr>
          <a:xfrm>
            <a:off x="5183957" y="1275749"/>
            <a:ext cx="2237439" cy="1098507"/>
            <a:chOff x="238426" y="148509"/>
            <a:chExt cx="1239433" cy="583346"/>
          </a:xfrm>
        </p:grpSpPr>
        <p:sp>
          <p:nvSpPr>
            <p:cNvPr id="32" name="Arrow: Chevron 31">
              <a:extLst>
                <a:ext uri="{FF2B5EF4-FFF2-40B4-BE49-F238E27FC236}">
                  <a16:creationId xmlns:a16="http://schemas.microsoft.com/office/drawing/2014/main" id="{503FA0F2-6BD9-3C63-A45C-18AF8FD80403}"/>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3" name="Arrow: Chevron 4">
              <a:extLst>
                <a:ext uri="{FF2B5EF4-FFF2-40B4-BE49-F238E27FC236}">
                  <a16:creationId xmlns:a16="http://schemas.microsoft.com/office/drawing/2014/main" id="{6D4AE851-3DCF-3083-DB68-BE245ACF2DC0}"/>
                </a:ext>
              </a:extLst>
            </p:cNvPr>
            <p:cNvSpPr txBox="1"/>
            <p:nvPr/>
          </p:nvSpPr>
          <p:spPr>
            <a:xfrm>
              <a:off x="577242" y="148509"/>
              <a:ext cx="734800"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 Inform guest that a manager will assist them  </a:t>
              </a:r>
            </a:p>
          </p:txBody>
        </p:sp>
      </p:grpSp>
      <p:grpSp>
        <p:nvGrpSpPr>
          <p:cNvPr id="34" name="Group 33">
            <a:extLst>
              <a:ext uri="{FF2B5EF4-FFF2-40B4-BE49-F238E27FC236}">
                <a16:creationId xmlns:a16="http://schemas.microsoft.com/office/drawing/2014/main" id="{762F8911-3354-D2D7-8345-31B317DA9B87}"/>
              </a:ext>
            </a:extLst>
          </p:cNvPr>
          <p:cNvGrpSpPr/>
          <p:nvPr/>
        </p:nvGrpSpPr>
        <p:grpSpPr>
          <a:xfrm>
            <a:off x="6906561" y="1275749"/>
            <a:ext cx="2237439" cy="1098507"/>
            <a:chOff x="238426" y="148509"/>
            <a:chExt cx="1239433" cy="583346"/>
          </a:xfrm>
        </p:grpSpPr>
        <p:sp>
          <p:nvSpPr>
            <p:cNvPr id="35" name="Arrow: Chevron 34">
              <a:extLst>
                <a:ext uri="{FF2B5EF4-FFF2-40B4-BE49-F238E27FC236}">
                  <a16:creationId xmlns:a16="http://schemas.microsoft.com/office/drawing/2014/main" id="{62FF075E-BE98-2DFF-CDB2-0420F07EC3EA}"/>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36" name="Arrow: Chevron 4">
              <a:extLst>
                <a:ext uri="{FF2B5EF4-FFF2-40B4-BE49-F238E27FC236}">
                  <a16:creationId xmlns:a16="http://schemas.microsoft.com/office/drawing/2014/main" id="{FD59D8C6-8D32-D586-E25C-C0F31F9E5E67}"/>
                </a:ext>
              </a:extLst>
            </p:cNvPr>
            <p:cNvSpPr txBox="1"/>
            <p:nvPr/>
          </p:nvSpPr>
          <p:spPr>
            <a:xfrm>
              <a:off x="523620" y="148509"/>
              <a:ext cx="876445"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prstClr val="black"/>
                  </a:solidFill>
                  <a:latin typeface="Arial"/>
                  <a:cs typeface="Arial"/>
                </a:rPr>
                <a:t>Get the manager</a:t>
              </a:r>
            </a:p>
          </p:txBody>
        </p:sp>
      </p:grpSp>
      <p:sp>
        <p:nvSpPr>
          <p:cNvPr id="11" name="Rectangle 10">
            <a:extLst>
              <a:ext uri="{FF2B5EF4-FFF2-40B4-BE49-F238E27FC236}">
                <a16:creationId xmlns:a16="http://schemas.microsoft.com/office/drawing/2014/main" id="{28554393-86EC-2EF2-1D52-96C9D71BBD28}"/>
              </a:ext>
            </a:extLst>
          </p:cNvPr>
          <p:cNvSpPr/>
          <p:nvPr/>
        </p:nvSpPr>
        <p:spPr>
          <a:xfrm>
            <a:off x="51116" y="2401808"/>
            <a:ext cx="1640091" cy="2653689"/>
          </a:xfrm>
          <a:prstGeom prst="rect">
            <a:avLst/>
          </a:prstGeom>
          <a:noFill/>
          <a:ln w="28575">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r>
              <a:rPr lang="en-US" sz="1100">
                <a:solidFill>
                  <a:prstClr val="black"/>
                </a:solidFill>
                <a:latin typeface="Arial"/>
                <a:cs typeface="Arial"/>
              </a:rPr>
              <a:t>This is the same process we use to greet our members.</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Acknowledge them entering.</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Welcome them to the gym.</a:t>
            </a:r>
          </a:p>
          <a:p>
            <a:pPr algn="ctr" defTabSz="685800">
              <a:defRPr/>
            </a:pPr>
            <a:endParaRPr lang="en-US" sz="1350">
              <a:solidFill>
                <a:prstClr val="black"/>
              </a:solidFill>
              <a:latin typeface="Calibri" panose="020F0502020204030204"/>
            </a:endParaRPr>
          </a:p>
          <a:p>
            <a:pPr algn="ctr" defTabSz="685800">
              <a:defRPr/>
            </a:pPr>
            <a:endParaRPr lang="en-US" sz="1350">
              <a:solidFill>
                <a:prstClr val="black"/>
              </a:solidFill>
              <a:latin typeface="Calibri" panose="020F0502020204030204"/>
            </a:endParaRPr>
          </a:p>
        </p:txBody>
      </p:sp>
      <p:sp>
        <p:nvSpPr>
          <p:cNvPr id="13" name="Rectangle 12">
            <a:extLst>
              <a:ext uri="{FF2B5EF4-FFF2-40B4-BE49-F238E27FC236}">
                <a16:creationId xmlns:a16="http://schemas.microsoft.com/office/drawing/2014/main" id="{57449300-7CB2-87B2-9FAD-08C832557881}"/>
              </a:ext>
            </a:extLst>
          </p:cNvPr>
          <p:cNvSpPr/>
          <p:nvPr/>
        </p:nvSpPr>
        <p:spPr>
          <a:xfrm>
            <a:off x="1776011" y="2401808"/>
            <a:ext cx="1640091" cy="2653689"/>
          </a:xfrm>
          <a:prstGeom prst="rect">
            <a:avLst/>
          </a:prstGeom>
          <a:noFill/>
          <a:ln w="28575">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r>
              <a:rPr lang="en-US" sz="1100">
                <a:solidFill>
                  <a:prstClr val="black"/>
                </a:solidFill>
                <a:latin typeface="Arial"/>
                <a:cs typeface="Arial"/>
              </a:rPr>
              <a:t>Ask how we can help them.</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Ask if they have ever been here before.</a:t>
            </a:r>
          </a:p>
          <a:p>
            <a:pPr defTabSz="685800">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Introduce yourself</a:t>
            </a: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p:txBody>
      </p:sp>
      <p:sp>
        <p:nvSpPr>
          <p:cNvPr id="14" name="Rectangle 13">
            <a:extLst>
              <a:ext uri="{FF2B5EF4-FFF2-40B4-BE49-F238E27FC236}">
                <a16:creationId xmlns:a16="http://schemas.microsoft.com/office/drawing/2014/main" id="{48261AE0-0FF9-3E6D-B53B-961D7065F4F9}"/>
              </a:ext>
            </a:extLst>
          </p:cNvPr>
          <p:cNvSpPr/>
          <p:nvPr/>
        </p:nvSpPr>
        <p:spPr>
          <a:xfrm>
            <a:off x="3477850" y="2401808"/>
            <a:ext cx="1640091" cy="2653689"/>
          </a:xfrm>
          <a:prstGeom prst="rect">
            <a:avLst/>
          </a:prstGeom>
          <a:noFill/>
          <a:ln w="28575">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r>
              <a:rPr lang="en-US" sz="1100">
                <a:solidFill>
                  <a:prstClr val="black"/>
                </a:solidFill>
                <a:latin typeface="Arial"/>
                <a:cs typeface="Arial"/>
              </a:rPr>
              <a:t>Ask them to complete our guest check-in so we can show them around the gym.</a:t>
            </a:r>
          </a:p>
          <a:p>
            <a:pPr defTabSz="685800">
              <a:defRPr/>
            </a:pPr>
            <a:r>
              <a:rPr lang="en-US" sz="1100">
                <a:solidFill>
                  <a:prstClr val="black"/>
                </a:solidFill>
                <a:latin typeface="Arial"/>
                <a:cs typeface="Arial"/>
              </a:rPr>
              <a:t>       </a:t>
            </a:r>
          </a:p>
          <a:p>
            <a:pPr marL="213995" indent="-213995" defTabSz="685800">
              <a:buFont typeface="Arial" panose="020B0604020202020204" pitchFamily="34" charset="0"/>
              <a:buChar char="•"/>
              <a:defRPr/>
            </a:pPr>
            <a:r>
              <a:rPr lang="en-US" sz="1100">
                <a:solidFill>
                  <a:prstClr val="black"/>
                </a:solidFill>
                <a:latin typeface="Arial"/>
                <a:cs typeface="Arial"/>
              </a:rPr>
              <a:t>Show them how to complete the waiver.</a:t>
            </a:r>
          </a:p>
          <a:p>
            <a:pPr defTabSz="685800">
              <a:defRPr/>
            </a:pPr>
            <a:endParaRPr lang="en-US" sz="1350">
              <a:solidFill>
                <a:prstClr val="black"/>
              </a:solidFill>
              <a:latin typeface="Calibri" panose="020F0502020204030204"/>
            </a:endParaRPr>
          </a:p>
          <a:p>
            <a:pPr marL="213995" indent="-213995" defTabSz="685800">
              <a:buFont typeface="Arial" panose="020B0604020202020204" pitchFamily="34" charset="0"/>
              <a:buChar char="•"/>
              <a:defRPr/>
            </a:pPr>
            <a:endParaRPr lang="en-US" sz="1350">
              <a:solidFill>
                <a:prstClr val="black"/>
              </a:solidFill>
              <a:latin typeface="Calibri" panose="020F0502020204030204"/>
              <a:ea typeface="Calibri" panose="020F0502020204030204"/>
              <a:cs typeface="Calibri" panose="020F0502020204030204"/>
            </a:endParaRPr>
          </a:p>
        </p:txBody>
      </p:sp>
      <p:sp>
        <p:nvSpPr>
          <p:cNvPr id="15" name="Rectangle 14">
            <a:extLst>
              <a:ext uri="{FF2B5EF4-FFF2-40B4-BE49-F238E27FC236}">
                <a16:creationId xmlns:a16="http://schemas.microsoft.com/office/drawing/2014/main" id="{AD39C517-520F-3C36-D6E5-8A0B04633D96}"/>
              </a:ext>
            </a:extLst>
          </p:cNvPr>
          <p:cNvSpPr/>
          <p:nvPr/>
        </p:nvSpPr>
        <p:spPr>
          <a:xfrm>
            <a:off x="5203641" y="2401808"/>
            <a:ext cx="1640091" cy="2653689"/>
          </a:xfrm>
          <a:prstGeom prst="rect">
            <a:avLst/>
          </a:prstGeom>
          <a:noFill/>
          <a:ln w="28575">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r>
              <a:rPr lang="en-US" sz="1100">
                <a:solidFill>
                  <a:prstClr val="black"/>
                </a:solidFill>
                <a:latin typeface="Arial"/>
                <a:cs typeface="Arial"/>
              </a:rPr>
              <a:t>Let them know that while they complete the waiver, we will get a manager to show them around and answer any questions they may have.</a:t>
            </a:r>
          </a:p>
          <a:p>
            <a:pPr marL="213995" indent="-213995" defTabSz="685800">
              <a:buFont typeface="Arial" panose="020B0604020202020204" pitchFamily="34" charset="0"/>
              <a:buChar char="•"/>
              <a:defRPr/>
            </a:pPr>
            <a:endParaRPr lang="en-US" sz="1350">
              <a:solidFill>
                <a:prstClr val="black"/>
              </a:solidFill>
              <a:latin typeface="Calibri" panose="020F0502020204030204"/>
              <a:ea typeface="Calibri" panose="020F0502020204030204"/>
              <a:cs typeface="Calibri" panose="020F0502020204030204"/>
            </a:endParaRPr>
          </a:p>
          <a:p>
            <a:pPr marL="213995" indent="-213995" algn="ctr" defTabSz="685800">
              <a:buFont typeface="Arial" panose="020B0604020202020204" pitchFamily="34" charset="0"/>
              <a:buChar char="•"/>
              <a:defRPr/>
            </a:pPr>
            <a:endParaRPr lang="en-US" sz="1200">
              <a:solidFill>
                <a:prstClr val="black"/>
              </a:solidFill>
              <a:latin typeface="Calibri" panose="020F0502020204030204"/>
              <a:ea typeface="Calibri" panose="020F0502020204030204"/>
              <a:cs typeface="Calibri" panose="020F0502020204030204"/>
            </a:endParaRPr>
          </a:p>
        </p:txBody>
      </p:sp>
      <p:sp>
        <p:nvSpPr>
          <p:cNvPr id="16" name="Rectangle 15">
            <a:extLst>
              <a:ext uri="{FF2B5EF4-FFF2-40B4-BE49-F238E27FC236}">
                <a16:creationId xmlns:a16="http://schemas.microsoft.com/office/drawing/2014/main" id="{20BF2299-0B68-590F-4F03-444E467D77FD}"/>
              </a:ext>
            </a:extLst>
          </p:cNvPr>
          <p:cNvSpPr/>
          <p:nvPr/>
        </p:nvSpPr>
        <p:spPr>
          <a:xfrm>
            <a:off x="6928352" y="2401808"/>
            <a:ext cx="1640091" cy="2653689"/>
          </a:xfrm>
          <a:prstGeom prst="rect">
            <a:avLst/>
          </a:prstGeom>
          <a:noFill/>
          <a:ln w="28575">
            <a:solidFill>
              <a:schemeClr val="tx1"/>
            </a:solidFill>
          </a:ln>
          <a:scene3d>
            <a:camera prst="orthographicFront"/>
            <a:lightRig rig="threePt" dir="t"/>
          </a:scene3d>
          <a:sp3d>
            <a:bevelT w="114300" prst="artDeco"/>
          </a:sp3d>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marL="213995" indent="-213995" defTabSz="685800">
              <a:buFont typeface="Arial" panose="020B0604020202020204" pitchFamily="34" charset="0"/>
              <a:buChar char="•"/>
              <a:defRPr/>
            </a:pPr>
            <a:r>
              <a:rPr lang="en-US" sz="1100">
                <a:solidFill>
                  <a:prstClr val="black"/>
                </a:solidFill>
                <a:latin typeface="Arial"/>
                <a:cs typeface="Arial"/>
              </a:rPr>
              <a:t>Inform the manager there is a guest wanting to see the gym.</a:t>
            </a:r>
          </a:p>
          <a:p>
            <a:pPr defTabSz="685800">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Give the manager the members name.</a:t>
            </a:r>
          </a:p>
          <a:p>
            <a:pPr marL="213995" indent="-213995" defTabSz="685800">
              <a:buFont typeface="Arial" panose="020B0604020202020204" pitchFamily="34" charset="0"/>
              <a:buChar char="•"/>
              <a:defRPr/>
            </a:pPr>
            <a:endParaRPr lang="en-US" sz="1100">
              <a:solidFill>
                <a:prstClr val="black"/>
              </a:solidFill>
              <a:latin typeface="Arial"/>
              <a:cs typeface="Arial"/>
            </a:endParaRPr>
          </a:p>
          <a:p>
            <a:pPr marL="213995" indent="-213995" defTabSz="685800">
              <a:buFont typeface="Arial" panose="020B0604020202020204" pitchFamily="34" charset="0"/>
              <a:buChar char="•"/>
              <a:defRPr/>
            </a:pPr>
            <a:r>
              <a:rPr lang="en-US" sz="1100">
                <a:solidFill>
                  <a:prstClr val="black"/>
                </a:solidFill>
                <a:latin typeface="Arial"/>
                <a:cs typeface="Arial"/>
              </a:rPr>
              <a:t>Introduce the manager to the guest.</a:t>
            </a:r>
          </a:p>
        </p:txBody>
      </p:sp>
      <p:sp>
        <p:nvSpPr>
          <p:cNvPr id="12" name="Rectangle 11">
            <a:extLst>
              <a:ext uri="{FF2B5EF4-FFF2-40B4-BE49-F238E27FC236}">
                <a16:creationId xmlns:a16="http://schemas.microsoft.com/office/drawing/2014/main" id="{4D02C11B-D2B6-0FCD-BBC1-D395B520BF86}"/>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4A75327-BCE3-9AD2-ABF8-431605A03A18}"/>
              </a:ext>
            </a:extLst>
          </p:cNvPr>
          <p:cNvGrpSpPr/>
          <p:nvPr/>
        </p:nvGrpSpPr>
        <p:grpSpPr>
          <a:xfrm>
            <a:off x="5307" y="1272959"/>
            <a:ext cx="2237439" cy="1098507"/>
            <a:chOff x="238426" y="148509"/>
            <a:chExt cx="1239433" cy="583346"/>
          </a:xfrm>
        </p:grpSpPr>
        <p:sp>
          <p:nvSpPr>
            <p:cNvPr id="3" name="Arrow: Chevron 2">
              <a:extLst>
                <a:ext uri="{FF2B5EF4-FFF2-40B4-BE49-F238E27FC236}">
                  <a16:creationId xmlns:a16="http://schemas.microsoft.com/office/drawing/2014/main" id="{77B2B90A-463C-4360-122D-D84D7C0EC71E}"/>
                </a:ext>
              </a:extLst>
            </p:cNvPr>
            <p:cNvSpPr/>
            <p:nvPr/>
          </p:nvSpPr>
          <p:spPr>
            <a:xfrm>
              <a:off x="238426" y="148509"/>
              <a:ext cx="1239433" cy="583346"/>
            </a:xfrm>
            <a:prstGeom prst="chevron">
              <a:avLst/>
            </a:prstGeom>
            <a:solidFill>
              <a:srgbClr val="F9E300"/>
            </a:solidFill>
            <a:ln>
              <a:noFill/>
            </a:ln>
            <a:effectLst>
              <a:outerShdw blurRad="57785" dist="33020" dir="3180000" algn="ctr">
                <a:srgbClr val="000000">
                  <a:alpha val="30000"/>
                </a:srgbClr>
              </a:outerShdw>
            </a:effectLst>
          </p:spPr>
          <p:style>
            <a:lnRef idx="2">
              <a:scrgbClr r="0" g="0" b="0"/>
            </a:lnRef>
            <a:fillRef idx="1">
              <a:scrgbClr r="0" g="0" b="0"/>
            </a:fillRef>
            <a:effectRef idx="0">
              <a:scrgbClr r="0" g="0" b="0"/>
            </a:effectRef>
            <a:fontRef idx="minor">
              <a:schemeClr val="lt1"/>
            </a:fontRef>
          </p:style>
          <p:txBody>
            <a:bodyPr/>
            <a:lstStyle/>
            <a:p>
              <a:pPr defTabSz="685800">
                <a:defRPr/>
              </a:pPr>
              <a:endParaRPr lang="en-US" sz="1350">
                <a:solidFill>
                  <a:prstClr val="white"/>
                </a:solidFill>
                <a:latin typeface="Calibri" panose="020F0502020204030204"/>
              </a:endParaRPr>
            </a:p>
          </p:txBody>
        </p:sp>
        <p:sp>
          <p:nvSpPr>
            <p:cNvPr id="4" name="Arrow: Chevron 4">
              <a:extLst>
                <a:ext uri="{FF2B5EF4-FFF2-40B4-BE49-F238E27FC236}">
                  <a16:creationId xmlns:a16="http://schemas.microsoft.com/office/drawing/2014/main" id="{0FFDCEC4-7D32-EE60-1A1C-454D611C0C8E}"/>
                </a:ext>
              </a:extLst>
            </p:cNvPr>
            <p:cNvSpPr txBox="1"/>
            <p:nvPr/>
          </p:nvSpPr>
          <p:spPr>
            <a:xfrm>
              <a:off x="495739" y="148509"/>
              <a:ext cx="904326" cy="58334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7004" tIns="9002" rIns="9002" bIns="9002" numCol="1" spcCol="1270" anchor="ctr" anchorCtr="0">
              <a:noAutofit/>
            </a:bodyPr>
            <a:lstStyle/>
            <a:p>
              <a:pPr algn="ctr" defTabSz="300038">
                <a:lnSpc>
                  <a:spcPct val="90000"/>
                </a:lnSpc>
                <a:spcBef>
                  <a:spcPct val="0"/>
                </a:spcBef>
                <a:spcAft>
                  <a:spcPct val="35000"/>
                </a:spcAft>
                <a:defRPr/>
              </a:pPr>
              <a:r>
                <a:rPr lang="en-US" sz="1100" b="1">
                  <a:solidFill>
                    <a:srgbClr val="595959"/>
                  </a:solidFill>
                  <a:latin typeface="Arial"/>
                  <a:cs typeface="Arial"/>
                </a:rPr>
                <a:t> </a:t>
              </a:r>
              <a:r>
                <a:rPr lang="en-US" sz="1100" b="1">
                  <a:solidFill>
                    <a:prstClr val="black"/>
                  </a:solidFill>
                  <a:latin typeface="Arial"/>
                  <a:cs typeface="Arial"/>
                </a:rPr>
                <a:t>GREETING PROCESS</a:t>
              </a:r>
            </a:p>
          </p:txBody>
        </p:sp>
      </p:grpSp>
      <p:sp>
        <p:nvSpPr>
          <p:cNvPr id="7" name="TextBox 6">
            <a:extLst>
              <a:ext uri="{FF2B5EF4-FFF2-40B4-BE49-F238E27FC236}">
                <a16:creationId xmlns:a16="http://schemas.microsoft.com/office/drawing/2014/main" id="{4579CD61-31A5-86E8-E1DA-D0B8FCA87A50}"/>
              </a:ext>
            </a:extLst>
          </p:cNvPr>
          <p:cNvSpPr txBox="1"/>
          <p:nvPr/>
        </p:nvSpPr>
        <p:spPr>
          <a:xfrm>
            <a:off x="523909" y="717329"/>
            <a:ext cx="7547972" cy="461665"/>
          </a:xfrm>
          <a:prstGeom prst="rect">
            <a:avLst/>
          </a:prstGeom>
          <a:noFill/>
        </p:spPr>
        <p:txBody>
          <a:bodyPr wrap="square" lIns="91440" tIns="45720" rIns="91440" bIns="45720" anchor="t">
            <a:spAutoFit/>
          </a:bodyPr>
          <a:lstStyle/>
          <a:p>
            <a:r>
              <a:rPr lang="en-US" sz="2400" b="1">
                <a:latin typeface="Arial"/>
                <a:cs typeface="Arial"/>
              </a:rPr>
              <a:t>OUR SERVICE: TRANSITION STEPS </a:t>
            </a:r>
          </a:p>
        </p:txBody>
      </p:sp>
    </p:spTree>
    <p:extLst>
      <p:ext uri="{BB962C8B-B14F-4D97-AF65-F5344CB8AC3E}">
        <p14:creationId xmlns:p14="http://schemas.microsoft.com/office/powerpoint/2010/main" val="323358071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5D6EE-0D4F-AE86-3DF6-9CEE30E9ED6E}"/>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B8FDA7C0-76DC-C527-E54C-C797E81F07DD}"/>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AC8589B3-56D9-2300-AFBE-C49141C3D1E2}"/>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2BE23DB2-C54F-EC4A-6C8F-0F7A98311AB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D7A56AFA-541E-FAAE-B1B5-60A6E47BD062}"/>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E4645A50-74FE-4059-ECCC-9B4AA27A26EE}"/>
              </a:ext>
            </a:extLst>
          </p:cNvPr>
          <p:cNvGrpSpPr/>
          <p:nvPr/>
        </p:nvGrpSpPr>
        <p:grpSpPr>
          <a:xfrm>
            <a:off x="2953310" y="2888159"/>
            <a:ext cx="182880" cy="261610"/>
            <a:chOff x="730636" y="2609486"/>
            <a:chExt cx="182880" cy="261610"/>
          </a:xfrm>
        </p:grpSpPr>
        <p:sp>
          <p:nvSpPr>
            <p:cNvPr id="33" name="Oval 32">
              <a:extLst>
                <a:ext uri="{FF2B5EF4-FFF2-40B4-BE49-F238E27FC236}">
                  <a16:creationId xmlns:a16="http://schemas.microsoft.com/office/drawing/2014/main" id="{9E330BA4-1699-FD82-F325-72450E240C9E}"/>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A7033399-D9FF-5642-1E23-FAE9D9888D48}"/>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D3FB0A87-96D9-C43C-EBC0-E2DCA3852614}"/>
              </a:ext>
            </a:extLst>
          </p:cNvPr>
          <p:cNvSpPr txBox="1"/>
          <p:nvPr/>
        </p:nvSpPr>
        <p:spPr>
          <a:xfrm>
            <a:off x="2726150" y="1704161"/>
            <a:ext cx="5470290" cy="938719"/>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Session observations should be conducted weekly.</a:t>
            </a:r>
          </a:p>
          <a:p>
            <a:pPr marL="742950" lvl="1" indent="-285750">
              <a:buFont typeface="System Font Regular"/>
              <a:buChar char="◉"/>
            </a:pPr>
            <a:r>
              <a:rPr lang="en-US" sz="1100">
                <a:latin typeface="Arial" panose="020B0604020202020204" pitchFamily="34" charset="0"/>
                <a:cs typeface="Arial" panose="020B0604020202020204" pitchFamily="34" charset="0"/>
              </a:rPr>
              <a:t>Attention should be paid to clients that have not committed to renewing (Is there a service quality opportunity).</a:t>
            </a:r>
          </a:p>
          <a:p>
            <a:pPr marL="742950" lvl="1" indent="-285750">
              <a:buFont typeface="System Font Regular"/>
              <a:buChar char="◉"/>
            </a:pPr>
            <a:r>
              <a:rPr lang="en-US" sz="1100">
                <a:latin typeface="Arial" panose="020B0604020202020204" pitchFamily="34" charset="0"/>
                <a:cs typeface="Arial" panose="020B0604020202020204" pitchFamily="34" charset="0"/>
              </a:rPr>
              <a:t>Observations should be stored in PT development binder. </a:t>
            </a:r>
          </a:p>
          <a:p>
            <a:pPr marL="742950" lvl="1" indent="-285750">
              <a:buFont typeface="System Font Regular"/>
              <a:buChar char="◉"/>
            </a:pPr>
            <a:r>
              <a:rPr lang="en-US" sz="1100">
                <a:latin typeface="Arial" panose="020B0604020202020204" pitchFamily="34" charset="0"/>
                <a:cs typeface="Arial" panose="020B0604020202020204" pitchFamily="34" charset="0"/>
              </a:rPr>
              <a:t>Session observations should be discussed during PT 1 on 1s.</a:t>
            </a:r>
          </a:p>
        </p:txBody>
      </p:sp>
      <p:sp>
        <p:nvSpPr>
          <p:cNvPr id="43" name="TextBox 42">
            <a:extLst>
              <a:ext uri="{FF2B5EF4-FFF2-40B4-BE49-F238E27FC236}">
                <a16:creationId xmlns:a16="http://schemas.microsoft.com/office/drawing/2014/main" id="{CC47B192-BA4E-0E7B-82C6-05AE43550544}"/>
              </a:ext>
            </a:extLst>
          </p:cNvPr>
          <p:cNvSpPr txBox="1"/>
          <p:nvPr/>
        </p:nvSpPr>
        <p:spPr>
          <a:xfrm>
            <a:off x="3136190" y="2865076"/>
            <a:ext cx="2639833" cy="307777"/>
          </a:xfrm>
          <a:prstGeom prst="rect">
            <a:avLst/>
          </a:prstGeom>
          <a:noFill/>
        </p:spPr>
        <p:txBody>
          <a:bodyPr wrap="square" rtlCol="0">
            <a:spAutoFit/>
          </a:bodyPr>
          <a:lstStyle/>
          <a:p>
            <a:r>
              <a:rPr lang="en-US" sz="1400" b="1"/>
              <a:t>HOW TO CONDUCT</a:t>
            </a:r>
          </a:p>
        </p:txBody>
      </p:sp>
      <p:sp>
        <p:nvSpPr>
          <p:cNvPr id="44" name="TextBox 43">
            <a:extLst>
              <a:ext uri="{FF2B5EF4-FFF2-40B4-BE49-F238E27FC236}">
                <a16:creationId xmlns:a16="http://schemas.microsoft.com/office/drawing/2014/main" id="{7BAD8562-8920-B26C-D3E9-E423785DA2A6}"/>
              </a:ext>
            </a:extLst>
          </p:cNvPr>
          <p:cNvSpPr txBox="1"/>
          <p:nvPr/>
        </p:nvSpPr>
        <p:spPr>
          <a:xfrm>
            <a:off x="2716110" y="3118099"/>
            <a:ext cx="5732329" cy="1615827"/>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Schedule the observation with PT </a:t>
            </a:r>
            <a:r>
              <a:rPr lang="en-US" sz="1100" b="1">
                <a:latin typeface="Arial" panose="020B0604020202020204" pitchFamily="34" charset="0"/>
                <a:cs typeface="Arial" panose="020B0604020202020204" pitchFamily="34" charset="0"/>
              </a:rPr>
              <a:t>PRIOR</a:t>
            </a:r>
            <a:r>
              <a:rPr lang="en-US" sz="1100">
                <a:latin typeface="Arial" panose="020B0604020202020204" pitchFamily="34" charset="0"/>
                <a:cs typeface="Arial" panose="020B0604020202020204" pitchFamily="34" charset="0"/>
              </a:rPr>
              <a:t> to the session date.</a:t>
            </a:r>
          </a:p>
          <a:p>
            <a:pPr marL="742950" lvl="1" indent="-285750">
              <a:buFont typeface="System Font Regular"/>
              <a:buChar char="◉"/>
            </a:pPr>
            <a:r>
              <a:rPr lang="en-US" sz="1100">
                <a:latin typeface="Arial" panose="020B0604020202020204" pitchFamily="34" charset="0"/>
                <a:cs typeface="Arial" panose="020B0604020202020204" pitchFamily="34" charset="0"/>
              </a:rPr>
              <a:t>Introduce yourself to the client (if not already known).</a:t>
            </a:r>
          </a:p>
          <a:p>
            <a:pPr marL="742950" lvl="1" indent="-285750">
              <a:buFont typeface="System Font Regular"/>
              <a:buChar char="◉"/>
            </a:pPr>
            <a:r>
              <a:rPr lang="en-US" sz="1100">
                <a:latin typeface="Arial" panose="020B0604020202020204" pitchFamily="34" charset="0"/>
                <a:cs typeface="Arial" panose="020B0604020202020204" pitchFamily="34" charset="0"/>
              </a:rPr>
              <a:t>Inform the client “as the leader of fitness for the gym, you would like to observe their session today to ensure we continue to provide the best possible service”.</a:t>
            </a:r>
          </a:p>
          <a:p>
            <a:pPr marL="742950" lvl="1" indent="-285750">
              <a:buFont typeface="System Font Regular"/>
              <a:buChar char="◉"/>
            </a:pPr>
            <a:r>
              <a:rPr lang="en-US" sz="1100">
                <a:latin typeface="Arial" panose="020B0604020202020204" pitchFamily="34" charset="0"/>
                <a:cs typeface="Arial" panose="020B0604020202020204" pitchFamily="34" charset="0"/>
              </a:rPr>
              <a:t>Ensure the client is comfortable with the observation (ask them if they mind?)</a:t>
            </a:r>
          </a:p>
          <a:p>
            <a:pPr marL="742950" lvl="1" indent="-285750">
              <a:buFont typeface="System Font Regular"/>
              <a:buChar char="◉"/>
            </a:pPr>
            <a:r>
              <a:rPr lang="en-US" sz="1100">
                <a:latin typeface="Arial" panose="020B0604020202020204" pitchFamily="34" charset="0"/>
                <a:cs typeface="Arial" panose="020B0604020202020204" pitchFamily="34" charset="0"/>
              </a:rPr>
              <a:t>Observe but not participate, any observations or corrections made should be discussed outside of client's presence. </a:t>
            </a:r>
          </a:p>
          <a:p>
            <a:pPr lvl="1"/>
            <a:endParaRPr lang="en-US" sz="1100">
              <a:latin typeface="Arial" panose="020B0604020202020204" pitchFamily="34" charset="0"/>
              <a:cs typeface="Arial" panose="020B0604020202020204" pitchFamily="34" charset="0"/>
            </a:endParaRPr>
          </a:p>
        </p:txBody>
      </p:sp>
      <p:pic>
        <p:nvPicPr>
          <p:cNvPr id="2" name="Picture 1" descr="A blue and white checklist&#10;&#10;AI-generated content may be incorrect.">
            <a:extLst>
              <a:ext uri="{FF2B5EF4-FFF2-40B4-BE49-F238E27FC236}">
                <a16:creationId xmlns:a16="http://schemas.microsoft.com/office/drawing/2014/main" id="{F4589E18-D907-86E8-A925-BB87AD7BFB40}"/>
              </a:ext>
            </a:extLst>
          </p:cNvPr>
          <p:cNvPicPr>
            <a:picLocks noChangeAspect="1"/>
          </p:cNvPicPr>
          <p:nvPr/>
        </p:nvPicPr>
        <p:blipFill>
          <a:blip r:embed="rId4"/>
          <a:stretch>
            <a:fillRect/>
          </a:stretch>
        </p:blipFill>
        <p:spPr>
          <a:xfrm>
            <a:off x="144246" y="1553903"/>
            <a:ext cx="2581904" cy="3329736"/>
          </a:xfrm>
          <a:prstGeom prst="rect">
            <a:avLst/>
          </a:prstGeom>
        </p:spPr>
      </p:pic>
      <p:sp>
        <p:nvSpPr>
          <p:cNvPr id="3" name="TextBox 2">
            <a:extLst>
              <a:ext uri="{FF2B5EF4-FFF2-40B4-BE49-F238E27FC236}">
                <a16:creationId xmlns:a16="http://schemas.microsoft.com/office/drawing/2014/main" id="{DE82522C-E39D-886C-5FF7-FFD953F78CA4}"/>
              </a:ext>
            </a:extLst>
          </p:cNvPr>
          <p:cNvSpPr txBox="1"/>
          <p:nvPr/>
        </p:nvSpPr>
        <p:spPr>
          <a:xfrm>
            <a:off x="848510" y="898701"/>
            <a:ext cx="6625716"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SERVICE: SESSION OBSERVATIONS</a:t>
            </a:r>
            <a:endParaRPr lang="en-US" sz="24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64150EA0-EED0-48C3-6975-0519313A0D70}"/>
              </a:ext>
            </a:extLst>
          </p:cNvPr>
          <p:cNvSpPr txBox="1"/>
          <p:nvPr/>
        </p:nvSpPr>
        <p:spPr>
          <a:xfrm>
            <a:off x="3135798" y="1446761"/>
            <a:ext cx="2639833" cy="307777"/>
          </a:xfrm>
          <a:prstGeom prst="rect">
            <a:avLst/>
          </a:prstGeom>
          <a:noFill/>
        </p:spPr>
        <p:txBody>
          <a:bodyPr wrap="square" rtlCol="0">
            <a:spAutoFit/>
          </a:bodyPr>
          <a:lstStyle/>
          <a:p>
            <a:r>
              <a:rPr lang="en-US" sz="1400" b="1"/>
              <a:t>OVERVIEW</a:t>
            </a:r>
          </a:p>
        </p:txBody>
      </p:sp>
      <p:grpSp>
        <p:nvGrpSpPr>
          <p:cNvPr id="5" name="Group 4">
            <a:extLst>
              <a:ext uri="{FF2B5EF4-FFF2-40B4-BE49-F238E27FC236}">
                <a16:creationId xmlns:a16="http://schemas.microsoft.com/office/drawing/2014/main" id="{5715CD6E-5093-5557-CBB6-692CA8634DA3}"/>
              </a:ext>
            </a:extLst>
          </p:cNvPr>
          <p:cNvGrpSpPr/>
          <p:nvPr/>
        </p:nvGrpSpPr>
        <p:grpSpPr>
          <a:xfrm>
            <a:off x="2958449" y="1462150"/>
            <a:ext cx="182880" cy="261610"/>
            <a:chOff x="730636" y="2609486"/>
            <a:chExt cx="182880" cy="261610"/>
          </a:xfrm>
        </p:grpSpPr>
        <p:sp>
          <p:nvSpPr>
            <p:cNvPr id="6" name="Oval 5">
              <a:extLst>
                <a:ext uri="{FF2B5EF4-FFF2-40B4-BE49-F238E27FC236}">
                  <a16:creationId xmlns:a16="http://schemas.microsoft.com/office/drawing/2014/main" id="{BA1C6B08-4159-C647-2DB8-2C18BB37275A}"/>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C3F6151-BC5B-4FE7-EDBD-E8ED62274D93}"/>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773062300"/>
      </p:ext>
    </p:extLst>
  </p:cSld>
  <p:clrMapOvr>
    <a:masterClrMapping/>
  </p:clrMapOvr>
  <p:transition spd="slow">
    <p:push/>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7F553-7368-32EF-F2E0-C99FFA7B092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E33517CD-3175-6C8F-F107-DE15AE76BE5A}"/>
              </a:ext>
            </a:extLst>
          </p:cNvPr>
          <p:cNvSpPr/>
          <p:nvPr/>
        </p:nvSpPr>
        <p:spPr>
          <a:xfrm>
            <a:off x="0" y="-75730"/>
            <a:ext cx="9144000" cy="52192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CD4595D-C9C7-E758-E7E3-DBD1D08DC334}"/>
              </a:ext>
            </a:extLst>
          </p:cNvPr>
          <p:cNvSpPr txBox="1"/>
          <p:nvPr/>
        </p:nvSpPr>
        <p:spPr>
          <a:xfrm>
            <a:off x="646725" y="2210708"/>
            <a:ext cx="7850550" cy="1200329"/>
          </a:xfrm>
          <a:prstGeom prst="rect">
            <a:avLst/>
          </a:prstGeom>
          <a:noFill/>
        </p:spPr>
        <p:txBody>
          <a:bodyPr wrap="square" rtlCol="0">
            <a:spAutoFit/>
          </a:bodyPr>
          <a:lstStyle/>
          <a:p>
            <a:pPr algn="ctr"/>
            <a:r>
              <a:rPr lang="en-US" sz="3600" b="1">
                <a:solidFill>
                  <a:schemeClr val="bg1"/>
                </a:solidFill>
                <a:latin typeface="Arial Black" panose="020B0604020202020204" pitchFamily="34" charset="0"/>
                <a:cs typeface="Arial Black" panose="020B0604020202020204" pitchFamily="34" charset="0"/>
              </a:rPr>
              <a:t> OUR PEOPLE</a:t>
            </a:r>
            <a:endParaRPr lang="en-US" sz="3600" b="1">
              <a:solidFill>
                <a:schemeClr val="bg1"/>
              </a:solidFill>
              <a:latin typeface="Arial" panose="020B0604020202020204" pitchFamily="34" charset="0"/>
              <a:cs typeface="Arial" panose="020B0604020202020204" pitchFamily="34" charset="0"/>
            </a:endParaRPr>
          </a:p>
          <a:p>
            <a:pPr algn="ctr"/>
            <a:endParaRPr lang="en-US" sz="3600" b="1">
              <a:solidFill>
                <a:schemeClr val="bg1"/>
              </a:solidFill>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CA2ED40D-5D54-3FAD-E583-FB6DABB428CD}"/>
              </a:ext>
            </a:extLst>
          </p:cNvPr>
          <p:cNvSpPr txBox="1"/>
          <p:nvPr/>
        </p:nvSpPr>
        <p:spPr>
          <a:xfrm>
            <a:off x="3196354" y="-445062"/>
            <a:ext cx="184731" cy="369332"/>
          </a:xfrm>
          <a:prstGeom prst="rect">
            <a:avLst/>
          </a:prstGeom>
          <a:noFill/>
        </p:spPr>
        <p:txBody>
          <a:bodyPr wrap="none" rtlCol="0">
            <a:spAutoFit/>
          </a:bodyPr>
          <a:lstStyle/>
          <a:p>
            <a:endParaRPr lang="en-US"/>
          </a:p>
        </p:txBody>
      </p:sp>
      <p:pic>
        <p:nvPicPr>
          <p:cNvPr id="2" name="Picture 1" descr="Logo&#10;&#10;Description automatically generated">
            <a:extLst>
              <a:ext uri="{FF2B5EF4-FFF2-40B4-BE49-F238E27FC236}">
                <a16:creationId xmlns:a16="http://schemas.microsoft.com/office/drawing/2014/main" id="{489339DA-A946-6BBF-8192-8DB48AAD81BF}"/>
              </a:ext>
            </a:extLst>
          </p:cNvPr>
          <p:cNvPicPr>
            <a:picLocks noChangeAspect="1"/>
          </p:cNvPicPr>
          <p:nvPr/>
        </p:nvPicPr>
        <p:blipFill>
          <a:blip r:embed="rId2"/>
          <a:stretch>
            <a:fillRect/>
          </a:stretch>
        </p:blipFill>
        <p:spPr>
          <a:xfrm>
            <a:off x="8435369" y="4459863"/>
            <a:ext cx="530669" cy="530669"/>
          </a:xfrm>
          <a:prstGeom prst="rect">
            <a:avLst/>
          </a:prstGeom>
        </p:spPr>
      </p:pic>
      <p:sp>
        <p:nvSpPr>
          <p:cNvPr id="4" name="TextBox 3">
            <a:extLst>
              <a:ext uri="{FF2B5EF4-FFF2-40B4-BE49-F238E27FC236}">
                <a16:creationId xmlns:a16="http://schemas.microsoft.com/office/drawing/2014/main" id="{789EF6C2-4182-407B-445B-785DEE5082B8}"/>
              </a:ext>
            </a:extLst>
          </p:cNvPr>
          <p:cNvSpPr txBox="1"/>
          <p:nvPr/>
        </p:nvSpPr>
        <p:spPr>
          <a:xfrm>
            <a:off x="2449221" y="2810872"/>
            <a:ext cx="3536927" cy="1754326"/>
          </a:xfrm>
          <a:prstGeom prst="rect">
            <a:avLst/>
          </a:prstGeom>
          <a:noFill/>
        </p:spPr>
        <p:txBody>
          <a:bodyPr wrap="square" rtlCol="0">
            <a:spAutoFit/>
          </a:bodyPr>
          <a:lstStyle/>
          <a:p>
            <a:pPr algn="ctr"/>
            <a:r>
              <a:rPr lang="en-US" sz="3600">
                <a:solidFill>
                  <a:srgbClr val="FFE600"/>
                </a:solidFill>
                <a:latin typeface="Arial" panose="020B0604020202020204" pitchFamily="34" charset="0"/>
                <a:cs typeface="Arial" panose="020B0604020202020204" pitchFamily="34" charset="0"/>
              </a:rPr>
              <a:t>^</a:t>
            </a:r>
            <a:r>
              <a:rPr lang="en-US" sz="3600" b="1">
                <a:solidFill>
                  <a:schemeClr val="bg1"/>
                </a:solidFill>
                <a:latin typeface="Arial" panose="020B0604020202020204" pitchFamily="34" charset="0"/>
                <a:cs typeface="Arial" panose="020B0604020202020204" pitchFamily="34" charset="0"/>
              </a:rPr>
              <a:t> </a:t>
            </a:r>
          </a:p>
          <a:p>
            <a:pPr algn="ctr"/>
            <a:r>
              <a:rPr lang="en-US" sz="3600">
                <a:solidFill>
                  <a:srgbClr val="FFE600"/>
                </a:solidFill>
                <a:latin typeface="Arial" panose="020B0604020202020204" pitchFamily="34" charset="0"/>
                <a:cs typeface="Arial" panose="020B0604020202020204" pitchFamily="34" charset="0"/>
              </a:rPr>
              <a:t>FITNESS</a:t>
            </a:r>
          </a:p>
          <a:p>
            <a:pPr algn="ctr"/>
            <a:endParaRPr lang="en-US" sz="3600" b="1">
              <a:solidFill>
                <a:schemeClr val="bg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337734670"/>
      </p:ext>
    </p:extLst>
  </p:cSld>
  <p:clrMapOvr>
    <a:masterClrMapping/>
  </p:clrMapOvr>
  <p:transition spd="slow">
    <p:push dir="u"/>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A37C0-A23D-DC91-8C57-22593D21D5AA}"/>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8ACD2735-7929-205B-5024-EC5E396A4C69}"/>
              </a:ext>
            </a:extLst>
          </p:cNvPr>
          <p:cNvSpPr txBox="1"/>
          <p:nvPr/>
        </p:nvSpPr>
        <p:spPr>
          <a:xfrm>
            <a:off x="1215581" y="1374672"/>
            <a:ext cx="6853381" cy="261610"/>
          </a:xfrm>
          <a:prstGeom prst="rect">
            <a:avLst/>
          </a:prstGeom>
          <a:noFill/>
        </p:spPr>
        <p:txBody>
          <a:bodyPr wrap="square">
            <a:spAutoFit/>
          </a:bodyPr>
          <a:lstStyle/>
          <a:p>
            <a:pPr>
              <a:spcAft>
                <a:spcPts val="450"/>
              </a:spcAft>
            </a:pPr>
            <a:r>
              <a:rPr lang="en-US" sz="1100" b="1">
                <a:latin typeface="Arial" panose="020B0604020202020204" pitchFamily="34" charset="0"/>
                <a:cs typeface="Arial" panose="020B0604020202020204" pitchFamily="34" charset="0"/>
              </a:rPr>
              <a:t>PT Business Plan Review</a:t>
            </a:r>
          </a:p>
        </p:txBody>
      </p:sp>
      <p:sp>
        <p:nvSpPr>
          <p:cNvPr id="12" name="TextBox 11">
            <a:extLst>
              <a:ext uri="{FF2B5EF4-FFF2-40B4-BE49-F238E27FC236}">
                <a16:creationId xmlns:a16="http://schemas.microsoft.com/office/drawing/2014/main" id="{992B5EC9-293F-319D-CECE-F2D6482429F4}"/>
              </a:ext>
            </a:extLst>
          </p:cNvPr>
          <p:cNvSpPr txBox="1"/>
          <p:nvPr/>
        </p:nvSpPr>
        <p:spPr>
          <a:xfrm>
            <a:off x="762356" y="1634814"/>
            <a:ext cx="7467244" cy="1107996"/>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Highlight renewal opportunities and with clear understanding of who/when/what clients will be renewing.</a:t>
            </a:r>
          </a:p>
          <a:p>
            <a:pPr marL="742950" lvl="1" indent="-285750">
              <a:buFont typeface="System Font Regular"/>
              <a:buChar char="◉"/>
            </a:pPr>
            <a:r>
              <a:rPr lang="en-US" sz="1100">
                <a:latin typeface="Arial" panose="020B0604020202020204" pitchFamily="34" charset="0"/>
                <a:cs typeface="Arial" panose="020B0604020202020204" pitchFamily="34" charset="0"/>
              </a:rPr>
              <a:t>Outline any clients not listed vs active client report (Inactive clients, non renewed clients, ETC.)</a:t>
            </a:r>
          </a:p>
          <a:p>
            <a:pPr marL="742950" lvl="1" indent="-285750">
              <a:buFont typeface="System Font Regular"/>
              <a:buChar char="◉"/>
            </a:pPr>
            <a:r>
              <a:rPr lang="en-US" sz="1100">
                <a:latin typeface="Arial" panose="020B0604020202020204" pitchFamily="34" charset="0"/>
                <a:cs typeface="Arial" panose="020B0604020202020204" pitchFamily="34" charset="0"/>
              </a:rPr>
              <a:t>Discuss client frequency (listed frequency vs actual frequency) Are we making up missed sessions?</a:t>
            </a:r>
          </a:p>
          <a:p>
            <a:pPr marL="742950" lvl="1" indent="-285750">
              <a:buFont typeface="System Font Regular"/>
              <a:buChar char="◉"/>
            </a:pPr>
            <a:r>
              <a:rPr lang="en-US" sz="1100">
                <a:latin typeface="Arial" panose="020B0604020202020204" pitchFamily="34" charset="0"/>
                <a:cs typeface="Arial" panose="020B0604020202020204" pitchFamily="34" charset="0"/>
              </a:rPr>
              <a:t>Discuss established goal metrics (Sessions serviced, active clients, Set/show/close rate) and how to achieve these goals.</a:t>
            </a:r>
          </a:p>
          <a:p>
            <a:pPr marL="742950" lvl="1" indent="-285750">
              <a:buFont typeface="System Font Regular"/>
              <a:buChar char="◉"/>
            </a:pPr>
            <a:r>
              <a:rPr lang="en-US" sz="1100">
                <a:latin typeface="Arial" panose="020B0604020202020204" pitchFamily="34" charset="0"/>
                <a:cs typeface="Arial" panose="020B0604020202020204" pitchFamily="34" charset="0"/>
              </a:rPr>
              <a:t>Discuss any discrepancies found in client file audit and establish corrective actions or improvements. </a:t>
            </a:r>
          </a:p>
        </p:txBody>
      </p:sp>
      <p:grpSp>
        <p:nvGrpSpPr>
          <p:cNvPr id="19" name="Group 18">
            <a:extLst>
              <a:ext uri="{FF2B5EF4-FFF2-40B4-BE49-F238E27FC236}">
                <a16:creationId xmlns:a16="http://schemas.microsoft.com/office/drawing/2014/main" id="{01D6BCA1-9D3A-DFDC-7FFF-87E11BB51742}"/>
              </a:ext>
            </a:extLst>
          </p:cNvPr>
          <p:cNvGrpSpPr/>
          <p:nvPr/>
        </p:nvGrpSpPr>
        <p:grpSpPr>
          <a:xfrm>
            <a:off x="979473" y="1359730"/>
            <a:ext cx="182880" cy="261610"/>
            <a:chOff x="730636" y="2609486"/>
            <a:chExt cx="182880" cy="261610"/>
          </a:xfrm>
        </p:grpSpPr>
        <p:sp>
          <p:nvSpPr>
            <p:cNvPr id="20" name="Oval 19">
              <a:extLst>
                <a:ext uri="{FF2B5EF4-FFF2-40B4-BE49-F238E27FC236}">
                  <a16:creationId xmlns:a16="http://schemas.microsoft.com/office/drawing/2014/main" id="{6ABC0EEA-A234-6463-8BA8-3D101ABDD594}"/>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D87111D2-7374-33AC-A8E7-D6C88D841021}"/>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sp>
        <p:nvSpPr>
          <p:cNvPr id="24" name="TextBox 23">
            <a:extLst>
              <a:ext uri="{FF2B5EF4-FFF2-40B4-BE49-F238E27FC236}">
                <a16:creationId xmlns:a16="http://schemas.microsoft.com/office/drawing/2014/main" id="{0DCC40AE-3DC2-C62E-7A5B-19E09C9EAEFA}"/>
              </a:ext>
            </a:extLst>
          </p:cNvPr>
          <p:cNvSpPr txBox="1"/>
          <p:nvPr/>
        </p:nvSpPr>
        <p:spPr>
          <a:xfrm>
            <a:off x="762356" y="770464"/>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PEOPLE: PT 1 ON 1’S</a:t>
            </a:r>
            <a:endParaRPr lang="en-US" sz="24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501065F-A827-53C0-1025-3892B1C0E242}"/>
              </a:ext>
            </a:extLst>
          </p:cNvPr>
          <p:cNvSpPr txBox="1"/>
          <p:nvPr/>
        </p:nvSpPr>
        <p:spPr>
          <a:xfrm>
            <a:off x="1215581" y="2733701"/>
            <a:ext cx="6184429" cy="261610"/>
          </a:xfrm>
          <a:prstGeom prst="rect">
            <a:avLst/>
          </a:prstGeom>
          <a:noFill/>
        </p:spPr>
        <p:txBody>
          <a:bodyPr wrap="square">
            <a:spAutoFit/>
          </a:bodyPr>
          <a:lstStyle/>
          <a:p>
            <a:pPr>
              <a:spcAft>
                <a:spcPts val="450"/>
              </a:spcAft>
            </a:pPr>
            <a:r>
              <a:rPr lang="en-US" sz="1100" b="1">
                <a:latin typeface="Arial" panose="020B0604020202020204" pitchFamily="34" charset="0"/>
                <a:cs typeface="Arial" panose="020B0604020202020204" pitchFamily="34" charset="0"/>
              </a:rPr>
              <a:t>Session Observation Notes </a:t>
            </a:r>
          </a:p>
        </p:txBody>
      </p:sp>
      <p:grpSp>
        <p:nvGrpSpPr>
          <p:cNvPr id="3" name="Group 2">
            <a:extLst>
              <a:ext uri="{FF2B5EF4-FFF2-40B4-BE49-F238E27FC236}">
                <a16:creationId xmlns:a16="http://schemas.microsoft.com/office/drawing/2014/main" id="{4BA9A23B-1519-5E28-C057-0E01FFD62724}"/>
              </a:ext>
            </a:extLst>
          </p:cNvPr>
          <p:cNvGrpSpPr/>
          <p:nvPr/>
        </p:nvGrpSpPr>
        <p:grpSpPr>
          <a:xfrm>
            <a:off x="979473" y="2733701"/>
            <a:ext cx="182880" cy="261610"/>
            <a:chOff x="730636" y="2612176"/>
            <a:chExt cx="182880" cy="261610"/>
          </a:xfrm>
        </p:grpSpPr>
        <p:sp>
          <p:nvSpPr>
            <p:cNvPr id="4" name="Oval 3">
              <a:extLst>
                <a:ext uri="{FF2B5EF4-FFF2-40B4-BE49-F238E27FC236}">
                  <a16:creationId xmlns:a16="http://schemas.microsoft.com/office/drawing/2014/main" id="{BC080C86-EB85-3384-0A23-B70939D97C74}"/>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540BA9AC-DBA0-52DF-91A8-ACBB9A4EF498}"/>
                </a:ext>
              </a:extLst>
            </p:cNvPr>
            <p:cNvSpPr txBox="1"/>
            <p:nvPr/>
          </p:nvSpPr>
          <p:spPr>
            <a:xfrm>
              <a:off x="739443" y="261217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grpSp>
        <p:nvGrpSpPr>
          <p:cNvPr id="10" name="Group 9">
            <a:extLst>
              <a:ext uri="{FF2B5EF4-FFF2-40B4-BE49-F238E27FC236}">
                <a16:creationId xmlns:a16="http://schemas.microsoft.com/office/drawing/2014/main" id="{86682CB1-9BDA-554B-1AB6-7A08478E1479}"/>
              </a:ext>
            </a:extLst>
          </p:cNvPr>
          <p:cNvGrpSpPr/>
          <p:nvPr/>
        </p:nvGrpSpPr>
        <p:grpSpPr>
          <a:xfrm>
            <a:off x="995840" y="3469763"/>
            <a:ext cx="182880" cy="261610"/>
            <a:chOff x="730636" y="2609486"/>
            <a:chExt cx="182880" cy="261610"/>
          </a:xfrm>
        </p:grpSpPr>
        <p:sp>
          <p:nvSpPr>
            <p:cNvPr id="11" name="Oval 10">
              <a:extLst>
                <a:ext uri="{FF2B5EF4-FFF2-40B4-BE49-F238E27FC236}">
                  <a16:creationId xmlns:a16="http://schemas.microsoft.com/office/drawing/2014/main" id="{6CF5544F-DFAB-E0CC-F56E-B658A753E9E5}"/>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1A563882-B7FE-A734-3299-0BE61962B901}"/>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3</a:t>
              </a:r>
              <a:endParaRPr lang="en-US" sz="1100">
                <a:latin typeface="Arial" panose="020B0604020202020204" pitchFamily="34" charset="0"/>
                <a:cs typeface="Arial" panose="020B0604020202020204" pitchFamily="34" charset="0"/>
              </a:endParaRPr>
            </a:p>
          </p:txBody>
        </p:sp>
      </p:grpSp>
      <p:grpSp>
        <p:nvGrpSpPr>
          <p:cNvPr id="18" name="Group 17">
            <a:extLst>
              <a:ext uri="{FF2B5EF4-FFF2-40B4-BE49-F238E27FC236}">
                <a16:creationId xmlns:a16="http://schemas.microsoft.com/office/drawing/2014/main" id="{1F2287C6-BAF2-87D5-D7FA-291BC2DCA42C}"/>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EFD310B6-87F8-1213-AECC-71351B6257EC}"/>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13D6A27B-7F37-953B-7ED0-1D778ABE17D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C9955031-B639-A920-8E48-240F076F9A39}"/>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CE499DB-3E3D-7A5D-6C21-6FF1889D710F}"/>
              </a:ext>
            </a:extLst>
          </p:cNvPr>
          <p:cNvSpPr txBox="1"/>
          <p:nvPr/>
        </p:nvSpPr>
        <p:spPr>
          <a:xfrm>
            <a:off x="762356" y="2971883"/>
            <a:ext cx="7467244" cy="430887"/>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Discuss session observation notes with PT. What was done well, what opportunities are there. </a:t>
            </a:r>
          </a:p>
          <a:p>
            <a:pPr marL="742950" lvl="1" indent="-285750">
              <a:buFont typeface="System Font Regular"/>
              <a:buChar char="◉"/>
            </a:pPr>
            <a:r>
              <a:rPr lang="en-US" sz="1100">
                <a:latin typeface="Arial" panose="020B0604020202020204" pitchFamily="34" charset="0"/>
                <a:cs typeface="Arial" panose="020B0604020202020204" pitchFamily="34" charset="0"/>
              </a:rPr>
              <a:t>Establish follow up schedule and go do’s for outlined opportunities. </a:t>
            </a:r>
          </a:p>
        </p:txBody>
      </p:sp>
      <p:sp>
        <p:nvSpPr>
          <p:cNvPr id="25" name="TextBox 24">
            <a:extLst>
              <a:ext uri="{FF2B5EF4-FFF2-40B4-BE49-F238E27FC236}">
                <a16:creationId xmlns:a16="http://schemas.microsoft.com/office/drawing/2014/main" id="{5C43E556-AB9C-0899-F2B6-29D622920140}"/>
              </a:ext>
            </a:extLst>
          </p:cNvPr>
          <p:cNvSpPr txBox="1"/>
          <p:nvPr/>
        </p:nvSpPr>
        <p:spPr>
          <a:xfrm>
            <a:off x="1264074" y="3477458"/>
            <a:ext cx="6184429" cy="261610"/>
          </a:xfrm>
          <a:prstGeom prst="rect">
            <a:avLst/>
          </a:prstGeom>
          <a:noFill/>
        </p:spPr>
        <p:txBody>
          <a:bodyPr wrap="square">
            <a:spAutoFit/>
          </a:bodyPr>
          <a:lstStyle/>
          <a:p>
            <a:pPr>
              <a:spcAft>
                <a:spcPts val="450"/>
              </a:spcAft>
            </a:pPr>
            <a:r>
              <a:rPr lang="en-US" sz="1100" b="1">
                <a:latin typeface="Arial" panose="020B0604020202020204" pitchFamily="34" charset="0"/>
                <a:cs typeface="Arial" panose="020B0604020202020204" pitchFamily="34" charset="0"/>
              </a:rPr>
              <a:t>Development Training  </a:t>
            </a:r>
          </a:p>
        </p:txBody>
      </p:sp>
      <p:sp>
        <p:nvSpPr>
          <p:cNvPr id="27" name="TextBox 26">
            <a:extLst>
              <a:ext uri="{FF2B5EF4-FFF2-40B4-BE49-F238E27FC236}">
                <a16:creationId xmlns:a16="http://schemas.microsoft.com/office/drawing/2014/main" id="{9FC73552-EF43-E49E-FA83-97C4988570B3}"/>
              </a:ext>
            </a:extLst>
          </p:cNvPr>
          <p:cNvSpPr txBox="1"/>
          <p:nvPr/>
        </p:nvSpPr>
        <p:spPr>
          <a:xfrm>
            <a:off x="778742" y="3699703"/>
            <a:ext cx="7586515" cy="600164"/>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Role play with PT based on their specific opportunities. (Client renewal conversations, CPTS closing, ETC.)</a:t>
            </a:r>
          </a:p>
          <a:p>
            <a:pPr marL="742950" lvl="1" indent="-285750">
              <a:buFont typeface="System Font Regular"/>
              <a:buChar char="◉"/>
            </a:pPr>
            <a:r>
              <a:rPr lang="en-US" sz="1100">
                <a:latin typeface="Arial" panose="020B0604020202020204" pitchFamily="34" charset="0"/>
                <a:cs typeface="Arial" panose="020B0604020202020204" pitchFamily="34" charset="0"/>
              </a:rPr>
              <a:t>Evaluate client prospecting plan and provide adjustments where needed. </a:t>
            </a:r>
          </a:p>
          <a:p>
            <a:pPr marL="742950" lvl="1" indent="-285750">
              <a:buFont typeface="System Font Regular"/>
              <a:buChar char="◉"/>
            </a:pPr>
            <a:r>
              <a:rPr lang="en-US" sz="1100">
                <a:latin typeface="Arial" panose="020B0604020202020204" pitchFamily="34" charset="0"/>
                <a:cs typeface="Arial" panose="020B0604020202020204" pitchFamily="34" charset="0"/>
              </a:rPr>
              <a:t>Provide feedback on client programming (are clients reaching their goals, what alternatives could support?) </a:t>
            </a:r>
          </a:p>
        </p:txBody>
      </p:sp>
    </p:spTree>
    <p:extLst>
      <p:ext uri="{BB962C8B-B14F-4D97-AF65-F5344CB8AC3E}">
        <p14:creationId xmlns:p14="http://schemas.microsoft.com/office/powerpoint/2010/main" val="183337551"/>
      </p:ext>
    </p:extLst>
  </p:cSld>
  <p:clrMapOvr>
    <a:masterClrMapping/>
  </p:clrMapOvr>
  <p:transition spd="slow">
    <p:push/>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F9080-775F-C236-52CA-ADE7330C4128}"/>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CEDF2A12-501E-FFC4-599C-C7E66A378329}"/>
              </a:ext>
            </a:extLst>
          </p:cNvPr>
          <p:cNvSpPr txBox="1"/>
          <p:nvPr/>
        </p:nvSpPr>
        <p:spPr>
          <a:xfrm>
            <a:off x="754434" y="715152"/>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PEOPLE: PT GOAL SETTING</a:t>
            </a:r>
          </a:p>
        </p:txBody>
      </p:sp>
      <p:grpSp>
        <p:nvGrpSpPr>
          <p:cNvPr id="7" name="Group 6">
            <a:extLst>
              <a:ext uri="{FF2B5EF4-FFF2-40B4-BE49-F238E27FC236}">
                <a16:creationId xmlns:a16="http://schemas.microsoft.com/office/drawing/2014/main" id="{E3AE6AED-0E4B-E6F6-8497-7FDF085F78D6}"/>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F87873FD-1478-F9A4-F956-76FDD42B308B}"/>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695EBF94-4374-F264-77EB-35CA53F4255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33E44346-416E-6DF8-AFED-A47514B5CB3B}"/>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91CCA64-53A8-3C36-F1F1-2E70F306C886}"/>
              </a:ext>
            </a:extLst>
          </p:cNvPr>
          <p:cNvSpPr txBox="1"/>
          <p:nvPr/>
        </p:nvSpPr>
        <p:spPr>
          <a:xfrm>
            <a:off x="753923" y="1108214"/>
            <a:ext cx="6823687" cy="43088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Building a PT’s business starts with understanding what they want to achieve.  Once this is outlined, you can identify actions with milestones to reach these goals. </a:t>
            </a:r>
          </a:p>
        </p:txBody>
      </p:sp>
      <p:sp>
        <p:nvSpPr>
          <p:cNvPr id="16" name="TextBox 15">
            <a:extLst>
              <a:ext uri="{FF2B5EF4-FFF2-40B4-BE49-F238E27FC236}">
                <a16:creationId xmlns:a16="http://schemas.microsoft.com/office/drawing/2014/main" id="{AB26E23D-D7C7-1AC1-24E3-6F3A5CE991DC}"/>
              </a:ext>
            </a:extLst>
          </p:cNvPr>
          <p:cNvSpPr txBox="1"/>
          <p:nvPr/>
        </p:nvSpPr>
        <p:spPr>
          <a:xfrm>
            <a:off x="299078" y="1776071"/>
            <a:ext cx="7733378" cy="1330557"/>
          </a:xfrm>
          <a:prstGeom prst="rect">
            <a:avLst/>
          </a:prstGeom>
          <a:noFill/>
        </p:spPr>
        <p:txBody>
          <a:bodyPr wrap="square">
            <a:spAutoFit/>
          </a:bodyPr>
          <a:lstStyle/>
          <a:p>
            <a:pPr marL="742950" lvl="1" indent="-285750">
              <a:lnSpc>
                <a:spcPct val="150000"/>
              </a:lnSpc>
              <a:buFont typeface="System Font Regular"/>
              <a:buChar char="◉"/>
            </a:pPr>
            <a:r>
              <a:rPr lang="en-US" sz="1100">
                <a:latin typeface="Arial" panose="020B0604020202020204" pitchFamily="34" charset="0"/>
                <a:cs typeface="Arial" panose="020B0604020202020204" pitchFamily="34" charset="0"/>
              </a:rPr>
              <a:t>PT’s desired coaching capacity?                               </a:t>
            </a:r>
            <a:r>
              <a:rPr lang="en-US" sz="1100" b="1">
                <a:latin typeface="Arial" panose="020B0604020202020204" pitchFamily="34" charset="0"/>
                <a:cs typeface="Arial" panose="020B0604020202020204" pitchFamily="34" charset="0"/>
              </a:rPr>
              <a:t>Example:</a:t>
            </a:r>
            <a:r>
              <a:rPr lang="en-US" sz="1100">
                <a:latin typeface="Arial" panose="020B0604020202020204" pitchFamily="34" charset="0"/>
                <a:cs typeface="Arial" panose="020B0604020202020204" pitchFamily="34" charset="0"/>
              </a:rPr>
              <a:t>  35 Sessions Per week</a:t>
            </a:r>
          </a:p>
          <a:p>
            <a:pPr marL="742950" lvl="1" indent="-285750">
              <a:lnSpc>
                <a:spcPct val="150000"/>
              </a:lnSpc>
              <a:buFont typeface="System Font Regular"/>
              <a:buChar char="◉"/>
            </a:pPr>
            <a:r>
              <a:rPr lang="en-US" sz="1100">
                <a:latin typeface="Arial" panose="020B0604020202020204" pitchFamily="34" charset="0"/>
                <a:cs typeface="Arial" panose="020B0604020202020204" pitchFamily="34" charset="0"/>
              </a:rPr>
              <a:t>How many sessions is PT currently training?            </a:t>
            </a:r>
            <a:r>
              <a:rPr lang="en-US" sz="1100" b="1">
                <a:latin typeface="Arial" panose="020B0604020202020204" pitchFamily="34" charset="0"/>
                <a:cs typeface="Arial" panose="020B0604020202020204" pitchFamily="34" charset="0"/>
              </a:rPr>
              <a:t>Example:</a:t>
            </a:r>
            <a:r>
              <a:rPr lang="en-US" sz="1100">
                <a:latin typeface="Arial" panose="020B0604020202020204" pitchFamily="34" charset="0"/>
                <a:cs typeface="Arial" panose="020B0604020202020204" pitchFamily="34" charset="0"/>
              </a:rPr>
              <a:t>  18 Sessions Per week</a:t>
            </a:r>
          </a:p>
          <a:p>
            <a:pPr marL="742950" lvl="1" indent="-285750">
              <a:lnSpc>
                <a:spcPct val="150000"/>
              </a:lnSpc>
              <a:buFont typeface="System Font Regular"/>
              <a:buChar char="◉"/>
            </a:pPr>
            <a:r>
              <a:rPr lang="en-US" sz="1100">
                <a:latin typeface="Arial" panose="020B0604020202020204" pitchFamily="34" charset="0"/>
                <a:cs typeface="Arial" panose="020B0604020202020204" pitchFamily="34" charset="0"/>
              </a:rPr>
              <a:t>How many client does Pt currently Have?                 </a:t>
            </a:r>
            <a:r>
              <a:rPr lang="en-US" sz="1100" b="1">
                <a:latin typeface="Arial" panose="020B0604020202020204" pitchFamily="34" charset="0"/>
                <a:cs typeface="Arial" panose="020B0604020202020204" pitchFamily="34" charset="0"/>
              </a:rPr>
              <a:t>Example:</a:t>
            </a:r>
            <a:r>
              <a:rPr lang="en-US" sz="1100">
                <a:latin typeface="Arial" panose="020B0604020202020204" pitchFamily="34" charset="0"/>
                <a:cs typeface="Arial" panose="020B0604020202020204" pitchFamily="34" charset="0"/>
              </a:rPr>
              <a:t> 9 Active clients</a:t>
            </a:r>
          </a:p>
          <a:p>
            <a:pPr marL="742950" lvl="1" indent="-285750">
              <a:lnSpc>
                <a:spcPct val="150000"/>
              </a:lnSpc>
              <a:buFont typeface="System Font Regular"/>
              <a:buChar char="◉"/>
            </a:pPr>
            <a:r>
              <a:rPr lang="en-US" sz="1100">
                <a:latin typeface="Arial" panose="020B0604020202020204" pitchFamily="34" charset="0"/>
                <a:cs typeface="Arial" panose="020B0604020202020204" pitchFamily="34" charset="0"/>
              </a:rPr>
              <a:t>What is the PT’s current client frequency?                 </a:t>
            </a:r>
            <a:r>
              <a:rPr lang="en-US" sz="1100" b="1">
                <a:latin typeface="Arial" panose="020B0604020202020204" pitchFamily="34" charset="0"/>
                <a:cs typeface="Arial" panose="020B0604020202020204" pitchFamily="34" charset="0"/>
              </a:rPr>
              <a:t>Example</a:t>
            </a:r>
            <a:r>
              <a:rPr lang="en-US" sz="1100">
                <a:latin typeface="Arial" panose="020B0604020202020204" pitchFamily="34" charset="0"/>
                <a:cs typeface="Arial" panose="020B0604020202020204" pitchFamily="34" charset="0"/>
              </a:rPr>
              <a:t>:  2 Sessions Per week</a:t>
            </a:r>
          </a:p>
          <a:p>
            <a:pPr marL="742950" lvl="1" indent="-285750">
              <a:lnSpc>
                <a:spcPct val="150000"/>
              </a:lnSpc>
              <a:buFont typeface="System Font Regular"/>
              <a:buChar char="◉"/>
            </a:pPr>
            <a:r>
              <a:rPr lang="en-US" sz="1100">
                <a:latin typeface="Arial" panose="020B0604020202020204" pitchFamily="34" charset="0"/>
                <a:cs typeface="Arial" panose="020B0604020202020204" pitchFamily="34" charset="0"/>
              </a:rPr>
              <a:t>How many new clients will the PT need?                   </a:t>
            </a:r>
            <a:r>
              <a:rPr lang="en-US" sz="1100" b="1">
                <a:latin typeface="Arial" panose="020B0604020202020204" pitchFamily="34" charset="0"/>
                <a:cs typeface="Arial" panose="020B0604020202020204" pitchFamily="34" charset="0"/>
              </a:rPr>
              <a:t>Example</a:t>
            </a:r>
            <a:r>
              <a:rPr lang="en-US" sz="1100">
                <a:latin typeface="Arial" panose="020B0604020202020204" pitchFamily="34" charset="0"/>
                <a:cs typeface="Arial" panose="020B0604020202020204" pitchFamily="34" charset="0"/>
              </a:rPr>
              <a:t>: 9 Clients</a:t>
            </a:r>
          </a:p>
        </p:txBody>
      </p:sp>
      <p:sp>
        <p:nvSpPr>
          <p:cNvPr id="17" name="TextBox 16">
            <a:extLst>
              <a:ext uri="{FF2B5EF4-FFF2-40B4-BE49-F238E27FC236}">
                <a16:creationId xmlns:a16="http://schemas.microsoft.com/office/drawing/2014/main" id="{E07B41E3-F113-5AC8-9952-1BBE943A4A05}"/>
              </a:ext>
            </a:extLst>
          </p:cNvPr>
          <p:cNvSpPr txBox="1"/>
          <p:nvPr/>
        </p:nvSpPr>
        <p:spPr>
          <a:xfrm>
            <a:off x="765849" y="1527575"/>
            <a:ext cx="2639833" cy="307777"/>
          </a:xfrm>
          <a:prstGeom prst="rect">
            <a:avLst/>
          </a:prstGeom>
          <a:noFill/>
        </p:spPr>
        <p:txBody>
          <a:bodyPr wrap="square" rtlCol="0">
            <a:spAutoFit/>
          </a:bodyPr>
          <a:lstStyle/>
          <a:p>
            <a:r>
              <a:rPr lang="en-US" sz="1400" b="1" u="sng"/>
              <a:t> PT BUSINESS NEEDS </a:t>
            </a:r>
          </a:p>
        </p:txBody>
      </p:sp>
      <p:sp>
        <p:nvSpPr>
          <p:cNvPr id="19" name="Rectangle: Rounded Corners 18">
            <a:extLst>
              <a:ext uri="{FF2B5EF4-FFF2-40B4-BE49-F238E27FC236}">
                <a16:creationId xmlns:a16="http://schemas.microsoft.com/office/drawing/2014/main" id="{C1279A8E-8AE4-1879-29A0-18CB9E5AEB9F}"/>
              </a:ext>
            </a:extLst>
          </p:cNvPr>
          <p:cNvSpPr/>
          <p:nvPr/>
        </p:nvSpPr>
        <p:spPr>
          <a:xfrm>
            <a:off x="310346" y="3458934"/>
            <a:ext cx="728909" cy="557473"/>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Desired Sessions</a:t>
            </a:r>
          </a:p>
          <a:p>
            <a:pPr algn="ctr"/>
            <a:r>
              <a:rPr lang="en-US" sz="1000" b="1">
                <a:solidFill>
                  <a:schemeClr val="tx1"/>
                </a:solidFill>
              </a:rPr>
              <a:t>35</a:t>
            </a:r>
          </a:p>
        </p:txBody>
      </p:sp>
      <p:sp>
        <p:nvSpPr>
          <p:cNvPr id="20" name="Rectangle: Rounded Corners 19">
            <a:extLst>
              <a:ext uri="{FF2B5EF4-FFF2-40B4-BE49-F238E27FC236}">
                <a16:creationId xmlns:a16="http://schemas.microsoft.com/office/drawing/2014/main" id="{F1D89708-6344-96FA-8C9D-1BAE6C184791}"/>
              </a:ext>
            </a:extLst>
          </p:cNvPr>
          <p:cNvSpPr/>
          <p:nvPr/>
        </p:nvSpPr>
        <p:spPr>
          <a:xfrm>
            <a:off x="1232168" y="3458934"/>
            <a:ext cx="728909" cy="557473"/>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Current Sessions</a:t>
            </a:r>
          </a:p>
          <a:p>
            <a:pPr algn="ctr"/>
            <a:r>
              <a:rPr lang="en-US" sz="1000" b="1">
                <a:solidFill>
                  <a:schemeClr val="tx1"/>
                </a:solidFill>
              </a:rPr>
              <a:t>18</a:t>
            </a:r>
          </a:p>
        </p:txBody>
      </p:sp>
      <p:sp>
        <p:nvSpPr>
          <p:cNvPr id="21" name="Rectangle: Rounded Corners 20">
            <a:extLst>
              <a:ext uri="{FF2B5EF4-FFF2-40B4-BE49-F238E27FC236}">
                <a16:creationId xmlns:a16="http://schemas.microsoft.com/office/drawing/2014/main" id="{9BFC3687-110B-1F16-8A0A-5B1CECE603A0}"/>
              </a:ext>
            </a:extLst>
          </p:cNvPr>
          <p:cNvSpPr/>
          <p:nvPr/>
        </p:nvSpPr>
        <p:spPr>
          <a:xfrm>
            <a:off x="2359091" y="3455615"/>
            <a:ext cx="728909" cy="557473"/>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Current Clients</a:t>
            </a:r>
          </a:p>
          <a:p>
            <a:pPr algn="ctr"/>
            <a:r>
              <a:rPr lang="en-US" sz="1000" b="1">
                <a:solidFill>
                  <a:schemeClr val="tx1"/>
                </a:solidFill>
              </a:rPr>
              <a:t>9</a:t>
            </a:r>
          </a:p>
        </p:txBody>
      </p:sp>
      <p:sp>
        <p:nvSpPr>
          <p:cNvPr id="24" name="Rectangle: Rounded Corners 23">
            <a:extLst>
              <a:ext uri="{FF2B5EF4-FFF2-40B4-BE49-F238E27FC236}">
                <a16:creationId xmlns:a16="http://schemas.microsoft.com/office/drawing/2014/main" id="{5323523D-B18D-AC51-0F92-419D6851FAFD}"/>
              </a:ext>
            </a:extLst>
          </p:cNvPr>
          <p:cNvSpPr/>
          <p:nvPr/>
        </p:nvSpPr>
        <p:spPr>
          <a:xfrm>
            <a:off x="2718015" y="4260129"/>
            <a:ext cx="940134" cy="46641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Frequency</a:t>
            </a:r>
          </a:p>
          <a:p>
            <a:pPr algn="ctr"/>
            <a:r>
              <a:rPr lang="en-US" sz="1000" b="1">
                <a:solidFill>
                  <a:schemeClr val="tx1"/>
                </a:solidFill>
              </a:rPr>
              <a:t>2 x Per WK </a:t>
            </a:r>
          </a:p>
        </p:txBody>
      </p:sp>
      <p:sp>
        <p:nvSpPr>
          <p:cNvPr id="26" name="Rectangle: Rounded Corners 25">
            <a:extLst>
              <a:ext uri="{FF2B5EF4-FFF2-40B4-BE49-F238E27FC236}">
                <a16:creationId xmlns:a16="http://schemas.microsoft.com/office/drawing/2014/main" id="{BB603E6A-D86C-3300-7AA5-78FAAA14C93B}"/>
              </a:ext>
            </a:extLst>
          </p:cNvPr>
          <p:cNvSpPr/>
          <p:nvPr/>
        </p:nvSpPr>
        <p:spPr>
          <a:xfrm>
            <a:off x="659903" y="4260129"/>
            <a:ext cx="940134" cy="46641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Sessions Needed</a:t>
            </a:r>
          </a:p>
          <a:p>
            <a:pPr algn="ctr"/>
            <a:r>
              <a:rPr lang="en-US" sz="1000" b="1">
                <a:solidFill>
                  <a:schemeClr val="tx1"/>
                </a:solidFill>
              </a:rPr>
              <a:t>17</a:t>
            </a:r>
          </a:p>
        </p:txBody>
      </p:sp>
      <p:sp>
        <p:nvSpPr>
          <p:cNvPr id="27" name="Rectangle: Rounded Corners 26">
            <a:extLst>
              <a:ext uri="{FF2B5EF4-FFF2-40B4-BE49-F238E27FC236}">
                <a16:creationId xmlns:a16="http://schemas.microsoft.com/office/drawing/2014/main" id="{2E131FB8-DF56-708E-1CD4-25FA6E5603C2}"/>
              </a:ext>
            </a:extLst>
          </p:cNvPr>
          <p:cNvSpPr/>
          <p:nvPr/>
        </p:nvSpPr>
        <p:spPr>
          <a:xfrm>
            <a:off x="3304530" y="3455615"/>
            <a:ext cx="728909" cy="557472"/>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Current Sessions</a:t>
            </a:r>
          </a:p>
          <a:p>
            <a:pPr algn="ctr"/>
            <a:r>
              <a:rPr lang="en-US" sz="1000" b="1">
                <a:solidFill>
                  <a:schemeClr val="tx1"/>
                </a:solidFill>
              </a:rPr>
              <a:t>18</a:t>
            </a:r>
          </a:p>
        </p:txBody>
      </p:sp>
      <p:sp>
        <p:nvSpPr>
          <p:cNvPr id="28" name="Rectangle: Rounded Corners 27">
            <a:extLst>
              <a:ext uri="{FF2B5EF4-FFF2-40B4-BE49-F238E27FC236}">
                <a16:creationId xmlns:a16="http://schemas.microsoft.com/office/drawing/2014/main" id="{7CEE91CC-D3E3-9695-4906-203D6B4DD22E}"/>
              </a:ext>
            </a:extLst>
          </p:cNvPr>
          <p:cNvSpPr/>
          <p:nvPr/>
        </p:nvSpPr>
        <p:spPr>
          <a:xfrm>
            <a:off x="4774540" y="4242243"/>
            <a:ext cx="940134" cy="46641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New Clients Needed</a:t>
            </a:r>
          </a:p>
          <a:p>
            <a:pPr algn="ctr"/>
            <a:r>
              <a:rPr lang="en-US" sz="1000" b="1">
                <a:solidFill>
                  <a:schemeClr val="tx1"/>
                </a:solidFill>
              </a:rPr>
              <a:t>9</a:t>
            </a:r>
          </a:p>
        </p:txBody>
      </p:sp>
      <p:sp>
        <p:nvSpPr>
          <p:cNvPr id="29" name="Rectangle: Rounded Corners 28">
            <a:extLst>
              <a:ext uri="{FF2B5EF4-FFF2-40B4-BE49-F238E27FC236}">
                <a16:creationId xmlns:a16="http://schemas.microsoft.com/office/drawing/2014/main" id="{DA2AC0E9-09F4-406F-DBE1-B2536647B8CF}"/>
              </a:ext>
            </a:extLst>
          </p:cNvPr>
          <p:cNvSpPr/>
          <p:nvPr/>
        </p:nvSpPr>
        <p:spPr>
          <a:xfrm>
            <a:off x="4373835" y="3465329"/>
            <a:ext cx="728909" cy="557472"/>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Sessions Needed</a:t>
            </a:r>
          </a:p>
          <a:p>
            <a:pPr algn="ctr"/>
            <a:r>
              <a:rPr lang="en-US" sz="1000" b="1">
                <a:solidFill>
                  <a:schemeClr val="tx1"/>
                </a:solidFill>
              </a:rPr>
              <a:t>17</a:t>
            </a:r>
          </a:p>
        </p:txBody>
      </p:sp>
      <p:sp>
        <p:nvSpPr>
          <p:cNvPr id="30" name="Rectangle: Rounded Corners 29">
            <a:extLst>
              <a:ext uri="{FF2B5EF4-FFF2-40B4-BE49-F238E27FC236}">
                <a16:creationId xmlns:a16="http://schemas.microsoft.com/office/drawing/2014/main" id="{73344964-1F37-DF16-2EA5-6988318CD627}"/>
              </a:ext>
            </a:extLst>
          </p:cNvPr>
          <p:cNvSpPr/>
          <p:nvPr/>
        </p:nvSpPr>
        <p:spPr>
          <a:xfrm>
            <a:off x="5330048" y="3469635"/>
            <a:ext cx="782391" cy="557472"/>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Frequency</a:t>
            </a:r>
          </a:p>
          <a:p>
            <a:pPr algn="ctr"/>
            <a:r>
              <a:rPr lang="en-US" sz="1000" b="1">
                <a:solidFill>
                  <a:schemeClr val="tx1"/>
                </a:solidFill>
              </a:rPr>
              <a:t>2 x Per WK </a:t>
            </a:r>
          </a:p>
        </p:txBody>
      </p:sp>
      <p:sp>
        <p:nvSpPr>
          <p:cNvPr id="31" name="Plus Sign 30">
            <a:extLst>
              <a:ext uri="{FF2B5EF4-FFF2-40B4-BE49-F238E27FC236}">
                <a16:creationId xmlns:a16="http://schemas.microsoft.com/office/drawing/2014/main" id="{9C028CAF-0C0E-C5A4-EAA1-3C743E0BE279}"/>
              </a:ext>
            </a:extLst>
          </p:cNvPr>
          <p:cNvSpPr/>
          <p:nvPr/>
        </p:nvSpPr>
        <p:spPr>
          <a:xfrm>
            <a:off x="1032079" y="3653860"/>
            <a:ext cx="188215" cy="182485"/>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32" name="Equals 31">
            <a:extLst>
              <a:ext uri="{FF2B5EF4-FFF2-40B4-BE49-F238E27FC236}">
                <a16:creationId xmlns:a16="http://schemas.microsoft.com/office/drawing/2014/main" id="{CED93FDE-7BD8-A371-3B62-F4CD91DF7F90}"/>
              </a:ext>
            </a:extLst>
          </p:cNvPr>
          <p:cNvSpPr/>
          <p:nvPr/>
        </p:nvSpPr>
        <p:spPr>
          <a:xfrm>
            <a:off x="1024987" y="4011046"/>
            <a:ext cx="197023" cy="231197"/>
          </a:xfrm>
          <a:prstGeom prst="mathEqual">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Equals 33">
            <a:extLst>
              <a:ext uri="{FF2B5EF4-FFF2-40B4-BE49-F238E27FC236}">
                <a16:creationId xmlns:a16="http://schemas.microsoft.com/office/drawing/2014/main" id="{49A62D81-5EB9-5E5D-A1A5-E460064C0412}"/>
              </a:ext>
            </a:extLst>
          </p:cNvPr>
          <p:cNvSpPr/>
          <p:nvPr/>
        </p:nvSpPr>
        <p:spPr>
          <a:xfrm>
            <a:off x="3089949" y="4013086"/>
            <a:ext cx="197023" cy="231197"/>
          </a:xfrm>
          <a:prstGeom prst="mathEqual">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Division Sign 34">
            <a:extLst>
              <a:ext uri="{FF2B5EF4-FFF2-40B4-BE49-F238E27FC236}">
                <a16:creationId xmlns:a16="http://schemas.microsoft.com/office/drawing/2014/main" id="{8B320BE7-3122-AA29-7450-EFB5E6DB75AA}"/>
              </a:ext>
            </a:extLst>
          </p:cNvPr>
          <p:cNvSpPr/>
          <p:nvPr/>
        </p:nvSpPr>
        <p:spPr>
          <a:xfrm>
            <a:off x="3091643" y="3640690"/>
            <a:ext cx="220018" cy="231197"/>
          </a:xfrm>
          <a:prstGeom prst="mathDivid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ivision Sign 36">
            <a:extLst>
              <a:ext uri="{FF2B5EF4-FFF2-40B4-BE49-F238E27FC236}">
                <a16:creationId xmlns:a16="http://schemas.microsoft.com/office/drawing/2014/main" id="{1DA21CFE-A52C-77FA-D141-1F11A24882FC}"/>
              </a:ext>
            </a:extLst>
          </p:cNvPr>
          <p:cNvSpPr/>
          <p:nvPr/>
        </p:nvSpPr>
        <p:spPr>
          <a:xfrm>
            <a:off x="5110030" y="3630594"/>
            <a:ext cx="220018" cy="231197"/>
          </a:xfrm>
          <a:prstGeom prst="mathDivid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quals 37">
            <a:extLst>
              <a:ext uri="{FF2B5EF4-FFF2-40B4-BE49-F238E27FC236}">
                <a16:creationId xmlns:a16="http://schemas.microsoft.com/office/drawing/2014/main" id="{9FDC3029-BBDE-F65A-450B-8B74F025B3F3}"/>
              </a:ext>
            </a:extLst>
          </p:cNvPr>
          <p:cNvSpPr/>
          <p:nvPr/>
        </p:nvSpPr>
        <p:spPr>
          <a:xfrm>
            <a:off x="5133025" y="4011842"/>
            <a:ext cx="197023" cy="231197"/>
          </a:xfrm>
          <a:prstGeom prst="mathEqual">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Arc 39">
            <a:extLst>
              <a:ext uri="{FF2B5EF4-FFF2-40B4-BE49-F238E27FC236}">
                <a16:creationId xmlns:a16="http://schemas.microsoft.com/office/drawing/2014/main" id="{70638955-02DA-E8A1-CB66-6041FF2EE1AC}"/>
              </a:ext>
            </a:extLst>
          </p:cNvPr>
          <p:cNvSpPr/>
          <p:nvPr/>
        </p:nvSpPr>
        <p:spPr>
          <a:xfrm rot="13954489">
            <a:off x="185773" y="3279187"/>
            <a:ext cx="1094842" cy="1008660"/>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5EAB5D14-4920-BE75-337D-7F97DB2FA65C}"/>
              </a:ext>
            </a:extLst>
          </p:cNvPr>
          <p:cNvSpPr/>
          <p:nvPr/>
        </p:nvSpPr>
        <p:spPr>
          <a:xfrm rot="3008158">
            <a:off x="980202" y="3190342"/>
            <a:ext cx="1094842" cy="1008660"/>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Arc 41">
            <a:extLst>
              <a:ext uri="{FF2B5EF4-FFF2-40B4-BE49-F238E27FC236}">
                <a16:creationId xmlns:a16="http://schemas.microsoft.com/office/drawing/2014/main" id="{EB728463-6981-DD69-C4C5-65DA77FBE64D}"/>
              </a:ext>
            </a:extLst>
          </p:cNvPr>
          <p:cNvSpPr/>
          <p:nvPr/>
        </p:nvSpPr>
        <p:spPr>
          <a:xfrm rot="13954489">
            <a:off x="2241125" y="3295991"/>
            <a:ext cx="1094842" cy="1008660"/>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Arc 42">
            <a:extLst>
              <a:ext uri="{FF2B5EF4-FFF2-40B4-BE49-F238E27FC236}">
                <a16:creationId xmlns:a16="http://schemas.microsoft.com/office/drawing/2014/main" id="{BA59F440-495A-D294-4A26-D87AEB0C73DC}"/>
              </a:ext>
            </a:extLst>
          </p:cNvPr>
          <p:cNvSpPr/>
          <p:nvPr/>
        </p:nvSpPr>
        <p:spPr>
          <a:xfrm rot="13954489">
            <a:off x="4266541" y="3294747"/>
            <a:ext cx="1094842" cy="1008660"/>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36C29519-9971-6CCF-928C-2026A356EE40}"/>
              </a:ext>
            </a:extLst>
          </p:cNvPr>
          <p:cNvSpPr/>
          <p:nvPr/>
        </p:nvSpPr>
        <p:spPr>
          <a:xfrm rot="2707163">
            <a:off x="3055030" y="3221380"/>
            <a:ext cx="1094842" cy="1008660"/>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8697E816-F494-26AA-0E6B-279690710A21}"/>
              </a:ext>
            </a:extLst>
          </p:cNvPr>
          <p:cNvSpPr/>
          <p:nvPr/>
        </p:nvSpPr>
        <p:spPr>
          <a:xfrm rot="2938396">
            <a:off x="5149652" y="3220150"/>
            <a:ext cx="1094842" cy="1008660"/>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CC28ACED-0BFC-C3A0-14A9-BE48002A8E9A}"/>
              </a:ext>
            </a:extLst>
          </p:cNvPr>
          <p:cNvSpPr/>
          <p:nvPr/>
        </p:nvSpPr>
        <p:spPr>
          <a:xfrm>
            <a:off x="6512317" y="3485167"/>
            <a:ext cx="728909" cy="557473"/>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Current Clients</a:t>
            </a:r>
          </a:p>
          <a:p>
            <a:pPr algn="ctr"/>
            <a:r>
              <a:rPr lang="en-US" sz="1000" b="1">
                <a:solidFill>
                  <a:schemeClr val="tx1"/>
                </a:solidFill>
              </a:rPr>
              <a:t>9</a:t>
            </a:r>
          </a:p>
        </p:txBody>
      </p:sp>
      <p:sp>
        <p:nvSpPr>
          <p:cNvPr id="50" name="Rectangle: Rounded Corners 49">
            <a:extLst>
              <a:ext uri="{FF2B5EF4-FFF2-40B4-BE49-F238E27FC236}">
                <a16:creationId xmlns:a16="http://schemas.microsoft.com/office/drawing/2014/main" id="{E1C2A5B3-92CF-297E-6419-A2053387316E}"/>
              </a:ext>
            </a:extLst>
          </p:cNvPr>
          <p:cNvSpPr/>
          <p:nvPr/>
        </p:nvSpPr>
        <p:spPr>
          <a:xfrm>
            <a:off x="6908364" y="4242243"/>
            <a:ext cx="940134" cy="46641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Total Clients Needed</a:t>
            </a:r>
          </a:p>
          <a:p>
            <a:pPr algn="ctr"/>
            <a:r>
              <a:rPr lang="en-US" sz="1000" b="1">
                <a:solidFill>
                  <a:schemeClr val="tx1"/>
                </a:solidFill>
              </a:rPr>
              <a:t>18</a:t>
            </a:r>
          </a:p>
        </p:txBody>
      </p:sp>
      <p:sp>
        <p:nvSpPr>
          <p:cNvPr id="51" name="Rectangle: Rounded Corners 50">
            <a:extLst>
              <a:ext uri="{FF2B5EF4-FFF2-40B4-BE49-F238E27FC236}">
                <a16:creationId xmlns:a16="http://schemas.microsoft.com/office/drawing/2014/main" id="{2E386453-11E4-1F4F-CCE8-C1987768035A}"/>
              </a:ext>
            </a:extLst>
          </p:cNvPr>
          <p:cNvSpPr/>
          <p:nvPr/>
        </p:nvSpPr>
        <p:spPr>
          <a:xfrm>
            <a:off x="7430227" y="3485167"/>
            <a:ext cx="728909" cy="557473"/>
          </a:xfrm>
          <a:prstGeom prst="roundRect">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chemeClr val="tx1"/>
                </a:solidFill>
              </a:rPr>
              <a:t>New  Clients</a:t>
            </a:r>
          </a:p>
          <a:p>
            <a:pPr algn="ctr"/>
            <a:r>
              <a:rPr lang="en-US" sz="1000" b="1">
                <a:solidFill>
                  <a:schemeClr val="tx1"/>
                </a:solidFill>
              </a:rPr>
              <a:t>9</a:t>
            </a:r>
          </a:p>
        </p:txBody>
      </p:sp>
      <p:sp>
        <p:nvSpPr>
          <p:cNvPr id="53" name="Arc 52">
            <a:extLst>
              <a:ext uri="{FF2B5EF4-FFF2-40B4-BE49-F238E27FC236}">
                <a16:creationId xmlns:a16="http://schemas.microsoft.com/office/drawing/2014/main" id="{7D2D5378-EC51-3118-42A4-DA53ABDB905D}"/>
              </a:ext>
            </a:extLst>
          </p:cNvPr>
          <p:cNvSpPr/>
          <p:nvPr/>
        </p:nvSpPr>
        <p:spPr>
          <a:xfrm rot="2938396">
            <a:off x="7166765" y="3220149"/>
            <a:ext cx="1094842" cy="1008660"/>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Arc 53">
            <a:extLst>
              <a:ext uri="{FF2B5EF4-FFF2-40B4-BE49-F238E27FC236}">
                <a16:creationId xmlns:a16="http://schemas.microsoft.com/office/drawing/2014/main" id="{31FF8D08-3F39-5532-5D43-75C8DA2C4F68}"/>
              </a:ext>
            </a:extLst>
          </p:cNvPr>
          <p:cNvSpPr/>
          <p:nvPr/>
        </p:nvSpPr>
        <p:spPr>
          <a:xfrm rot="13954489">
            <a:off x="6395439" y="3327922"/>
            <a:ext cx="1094842" cy="1008660"/>
          </a:xfrm>
          <a:prstGeom prst="arc">
            <a:avLst/>
          </a:prstGeom>
          <a:ln w="222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Plus Sign 54">
            <a:extLst>
              <a:ext uri="{FF2B5EF4-FFF2-40B4-BE49-F238E27FC236}">
                <a16:creationId xmlns:a16="http://schemas.microsoft.com/office/drawing/2014/main" id="{05E175F1-940E-0A39-72C6-4F2020EA50F2}"/>
              </a:ext>
            </a:extLst>
          </p:cNvPr>
          <p:cNvSpPr/>
          <p:nvPr/>
        </p:nvSpPr>
        <p:spPr>
          <a:xfrm>
            <a:off x="7250585" y="3683104"/>
            <a:ext cx="188215" cy="182485"/>
          </a:xfrm>
          <a:prstGeom prst="mathPlus">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ysClr val="windowText" lastClr="000000"/>
              </a:solidFill>
            </a:endParaRPr>
          </a:p>
        </p:txBody>
      </p:sp>
      <p:sp>
        <p:nvSpPr>
          <p:cNvPr id="56" name="Equals 55">
            <a:extLst>
              <a:ext uri="{FF2B5EF4-FFF2-40B4-BE49-F238E27FC236}">
                <a16:creationId xmlns:a16="http://schemas.microsoft.com/office/drawing/2014/main" id="{AD9767EF-B657-5E6D-66BF-B5183BF6EFC8}"/>
              </a:ext>
            </a:extLst>
          </p:cNvPr>
          <p:cNvSpPr/>
          <p:nvPr/>
        </p:nvSpPr>
        <p:spPr>
          <a:xfrm>
            <a:off x="7237215" y="4022801"/>
            <a:ext cx="197023" cy="231197"/>
          </a:xfrm>
          <a:prstGeom prst="mathEqual">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TextBox 56">
            <a:extLst>
              <a:ext uri="{FF2B5EF4-FFF2-40B4-BE49-F238E27FC236}">
                <a16:creationId xmlns:a16="http://schemas.microsoft.com/office/drawing/2014/main" id="{250CCADD-5DCD-DD34-009B-3D751919CAD8}"/>
              </a:ext>
            </a:extLst>
          </p:cNvPr>
          <p:cNvSpPr txBox="1"/>
          <p:nvPr/>
        </p:nvSpPr>
        <p:spPr>
          <a:xfrm>
            <a:off x="1252241" y="4818280"/>
            <a:ext cx="6639155" cy="261610"/>
          </a:xfrm>
          <a:prstGeom prst="rect">
            <a:avLst/>
          </a:prstGeom>
          <a:noFill/>
        </p:spPr>
        <p:txBody>
          <a:bodyPr wrap="square" lIns="91440" tIns="45720" rIns="91440" bIns="45720" rtlCol="0" anchor="t">
            <a:spAutoFit/>
          </a:bodyPr>
          <a:lstStyle/>
          <a:p>
            <a:pPr>
              <a:spcAft>
                <a:spcPts val="450"/>
              </a:spcAft>
              <a:buSzPct val="100000"/>
            </a:pPr>
            <a:r>
              <a:rPr lang="en-US" sz="1100">
                <a:solidFill>
                  <a:srgbClr val="FF0000"/>
                </a:solidFill>
                <a:latin typeface="Arial" panose="020B0604020202020204" pitchFamily="34" charset="0"/>
                <a:cs typeface="Arial" panose="020B0604020202020204" pitchFamily="34" charset="0"/>
              </a:rPr>
              <a:t>Now that we have our long-term business goals, we need to understand how to reach them over time. </a:t>
            </a:r>
          </a:p>
        </p:txBody>
      </p:sp>
    </p:spTree>
    <p:extLst>
      <p:ext uri="{BB962C8B-B14F-4D97-AF65-F5344CB8AC3E}">
        <p14:creationId xmlns:p14="http://schemas.microsoft.com/office/powerpoint/2010/main" val="1343108370"/>
      </p:ext>
    </p:extLst>
  </p:cSld>
  <p:clrMapOvr>
    <a:masterClrMapping/>
  </p:clrMapOvr>
  <p:transition spd="slow">
    <p:push/>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379806-9938-BABE-5012-77D3436F68C4}"/>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BD2AC744-BFF5-03A7-EFC8-8F629A87093A}"/>
              </a:ext>
            </a:extLst>
          </p:cNvPr>
          <p:cNvSpPr txBox="1"/>
          <p:nvPr/>
        </p:nvSpPr>
        <p:spPr>
          <a:xfrm>
            <a:off x="747038" y="734213"/>
            <a:ext cx="62917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PEOPLE: PT BUSINESS PLANS </a:t>
            </a:r>
            <a:endParaRPr lang="en-US" sz="240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01B69D5D-54C5-60F6-555C-DFBEF210C6DC}"/>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BC934A78-B372-DEB6-91E1-055916E6DD84}"/>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80275691-C8DB-BC5B-D1CB-05EB8D090DE6}"/>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05BAFF93-D8E2-3F12-0F5F-A0D4CF73734A}"/>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document with text and numbers&#10;&#10;AI-generated content may be incorrect.">
            <a:extLst>
              <a:ext uri="{FF2B5EF4-FFF2-40B4-BE49-F238E27FC236}">
                <a16:creationId xmlns:a16="http://schemas.microsoft.com/office/drawing/2014/main" id="{5F908D51-805B-3E8E-60D5-223237CDD158}"/>
              </a:ext>
            </a:extLst>
          </p:cNvPr>
          <p:cNvPicPr>
            <a:picLocks noChangeAspect="1"/>
          </p:cNvPicPr>
          <p:nvPr/>
        </p:nvPicPr>
        <p:blipFill>
          <a:blip r:embed="rId4"/>
          <a:stretch>
            <a:fillRect/>
          </a:stretch>
        </p:blipFill>
        <p:spPr>
          <a:xfrm>
            <a:off x="112811" y="1633207"/>
            <a:ext cx="2582296" cy="3325432"/>
          </a:xfrm>
          <a:prstGeom prst="rect">
            <a:avLst/>
          </a:prstGeom>
        </p:spPr>
      </p:pic>
      <p:grpSp>
        <p:nvGrpSpPr>
          <p:cNvPr id="29" name="Group 28">
            <a:extLst>
              <a:ext uri="{FF2B5EF4-FFF2-40B4-BE49-F238E27FC236}">
                <a16:creationId xmlns:a16="http://schemas.microsoft.com/office/drawing/2014/main" id="{5A8798B2-B793-EEB4-49C6-BADCAF2EA324}"/>
              </a:ext>
            </a:extLst>
          </p:cNvPr>
          <p:cNvGrpSpPr/>
          <p:nvPr/>
        </p:nvGrpSpPr>
        <p:grpSpPr>
          <a:xfrm>
            <a:off x="2894838" y="1442364"/>
            <a:ext cx="182880" cy="261610"/>
            <a:chOff x="730636" y="2609486"/>
            <a:chExt cx="182880" cy="261610"/>
          </a:xfrm>
        </p:grpSpPr>
        <p:sp>
          <p:nvSpPr>
            <p:cNvPr id="30" name="Oval 29">
              <a:extLst>
                <a:ext uri="{FF2B5EF4-FFF2-40B4-BE49-F238E27FC236}">
                  <a16:creationId xmlns:a16="http://schemas.microsoft.com/office/drawing/2014/main" id="{EB4A7BE5-3EB1-3E0B-1245-5145472D3602}"/>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862DBA87-F913-469A-53BD-B14C81BCA569}"/>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EEA6862D-E013-34A7-96FB-0DDAD3110DA1}"/>
              </a:ext>
            </a:extLst>
          </p:cNvPr>
          <p:cNvGrpSpPr/>
          <p:nvPr/>
        </p:nvGrpSpPr>
        <p:grpSpPr>
          <a:xfrm>
            <a:off x="2894838" y="2803045"/>
            <a:ext cx="182880" cy="261610"/>
            <a:chOff x="730636" y="2609486"/>
            <a:chExt cx="182880" cy="261610"/>
          </a:xfrm>
        </p:grpSpPr>
        <p:sp>
          <p:nvSpPr>
            <p:cNvPr id="33" name="Oval 32">
              <a:extLst>
                <a:ext uri="{FF2B5EF4-FFF2-40B4-BE49-F238E27FC236}">
                  <a16:creationId xmlns:a16="http://schemas.microsoft.com/office/drawing/2014/main" id="{59FB3B0A-A957-B134-8CA1-4D05F1D5D37F}"/>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B5C1D206-44B6-CC9B-FFEC-9E28D53A0DC1}"/>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grpSp>
        <p:nvGrpSpPr>
          <p:cNvPr id="35" name="Group 34">
            <a:extLst>
              <a:ext uri="{FF2B5EF4-FFF2-40B4-BE49-F238E27FC236}">
                <a16:creationId xmlns:a16="http://schemas.microsoft.com/office/drawing/2014/main" id="{7BE21756-3C81-91CC-DB4A-3FDD7FAF70F7}"/>
              </a:ext>
            </a:extLst>
          </p:cNvPr>
          <p:cNvGrpSpPr/>
          <p:nvPr/>
        </p:nvGrpSpPr>
        <p:grpSpPr>
          <a:xfrm>
            <a:off x="2894838" y="4030691"/>
            <a:ext cx="182880" cy="261610"/>
            <a:chOff x="730636" y="2609486"/>
            <a:chExt cx="182880" cy="261610"/>
          </a:xfrm>
        </p:grpSpPr>
        <p:sp>
          <p:nvSpPr>
            <p:cNvPr id="36" name="Oval 35">
              <a:extLst>
                <a:ext uri="{FF2B5EF4-FFF2-40B4-BE49-F238E27FC236}">
                  <a16:creationId xmlns:a16="http://schemas.microsoft.com/office/drawing/2014/main" id="{DDFCD2C7-1178-B5D3-2DFE-FAFAD052B7F9}"/>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BC571E6B-F4ED-F8B9-3972-FA5D83641595}"/>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3</a:t>
              </a:r>
              <a:endParaRPr lang="en-US" sz="1100">
                <a:latin typeface="Arial" panose="020B0604020202020204" pitchFamily="34" charset="0"/>
                <a:cs typeface="Arial" panose="020B0604020202020204" pitchFamily="34" charset="0"/>
              </a:endParaRPr>
            </a:p>
          </p:txBody>
        </p:sp>
      </p:grpSp>
      <p:sp>
        <p:nvSpPr>
          <p:cNvPr id="41" name="TextBox 40">
            <a:extLst>
              <a:ext uri="{FF2B5EF4-FFF2-40B4-BE49-F238E27FC236}">
                <a16:creationId xmlns:a16="http://schemas.microsoft.com/office/drawing/2014/main" id="{B311B231-2072-C378-578A-3CFD47506F7D}"/>
              </a:ext>
            </a:extLst>
          </p:cNvPr>
          <p:cNvSpPr txBox="1"/>
          <p:nvPr/>
        </p:nvSpPr>
        <p:spPr>
          <a:xfrm>
            <a:off x="2616542" y="1707735"/>
            <a:ext cx="5470290" cy="1107996"/>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All PT’s complete at the beginning of the month.</a:t>
            </a:r>
          </a:p>
          <a:p>
            <a:pPr marL="742950" lvl="1" indent="-285750">
              <a:buFont typeface="System Font Regular"/>
              <a:buChar char="◉"/>
            </a:pPr>
            <a:r>
              <a:rPr lang="en-US" sz="1100">
                <a:latin typeface="Arial" panose="020B0604020202020204" pitchFamily="34" charset="0"/>
                <a:cs typeface="Arial" panose="020B0604020202020204" pitchFamily="34" charset="0"/>
              </a:rPr>
              <a:t>Manager reviews clients and compare to active client report for missed opportunities (Inactive clients).  </a:t>
            </a:r>
          </a:p>
          <a:p>
            <a:pPr marL="742950" lvl="1" indent="-285750">
              <a:buFont typeface="System Font Regular"/>
              <a:buChar char="◉"/>
            </a:pPr>
            <a:r>
              <a:rPr lang="en-US" sz="1100">
                <a:latin typeface="Arial" panose="020B0604020202020204" pitchFamily="34" charset="0"/>
                <a:cs typeface="Arial" panose="020B0604020202020204" pitchFamily="34" charset="0"/>
              </a:rPr>
              <a:t>Log client renewals for weekly run rates.</a:t>
            </a:r>
          </a:p>
          <a:p>
            <a:pPr marL="742950" lvl="1" indent="-285750">
              <a:buFont typeface="System Font Regular"/>
              <a:buChar char="◉"/>
            </a:pPr>
            <a:r>
              <a:rPr lang="en-US" sz="1100">
                <a:latin typeface="Arial" panose="020B0604020202020204" pitchFamily="34" charset="0"/>
                <a:cs typeface="Arial" panose="020B0604020202020204" pitchFamily="34" charset="0"/>
              </a:rPr>
              <a:t>Compare PT listed client frequency to actual frequency in active client report. </a:t>
            </a:r>
          </a:p>
        </p:txBody>
      </p:sp>
      <p:sp>
        <p:nvSpPr>
          <p:cNvPr id="42" name="TextBox 41">
            <a:extLst>
              <a:ext uri="{FF2B5EF4-FFF2-40B4-BE49-F238E27FC236}">
                <a16:creationId xmlns:a16="http://schemas.microsoft.com/office/drawing/2014/main" id="{4B8FAD32-A3AC-7BDF-031A-ADA08111F8C7}"/>
              </a:ext>
            </a:extLst>
          </p:cNvPr>
          <p:cNvSpPr txBox="1"/>
          <p:nvPr/>
        </p:nvSpPr>
        <p:spPr>
          <a:xfrm>
            <a:off x="3077326" y="1433789"/>
            <a:ext cx="2639833" cy="307777"/>
          </a:xfrm>
          <a:prstGeom prst="rect">
            <a:avLst/>
          </a:prstGeom>
          <a:noFill/>
        </p:spPr>
        <p:txBody>
          <a:bodyPr wrap="square" rtlCol="0">
            <a:spAutoFit/>
          </a:bodyPr>
          <a:lstStyle/>
          <a:p>
            <a:r>
              <a:rPr lang="en-US" sz="1400" b="1"/>
              <a:t>CLIENT AND CLIENT FILE REVIEW</a:t>
            </a:r>
          </a:p>
        </p:txBody>
      </p:sp>
      <p:sp>
        <p:nvSpPr>
          <p:cNvPr id="43" name="TextBox 42">
            <a:extLst>
              <a:ext uri="{FF2B5EF4-FFF2-40B4-BE49-F238E27FC236}">
                <a16:creationId xmlns:a16="http://schemas.microsoft.com/office/drawing/2014/main" id="{779F60AA-0305-9BB8-4440-F49E4733F53B}"/>
              </a:ext>
            </a:extLst>
          </p:cNvPr>
          <p:cNvSpPr txBox="1"/>
          <p:nvPr/>
        </p:nvSpPr>
        <p:spPr>
          <a:xfrm>
            <a:off x="3077326" y="2803181"/>
            <a:ext cx="2639833" cy="307777"/>
          </a:xfrm>
          <a:prstGeom prst="rect">
            <a:avLst/>
          </a:prstGeom>
          <a:noFill/>
        </p:spPr>
        <p:txBody>
          <a:bodyPr wrap="square" rtlCol="0">
            <a:spAutoFit/>
          </a:bodyPr>
          <a:lstStyle/>
          <a:p>
            <a:r>
              <a:rPr lang="en-US" sz="1400" b="1"/>
              <a:t>BUSINESS REVIEW</a:t>
            </a:r>
          </a:p>
        </p:txBody>
      </p:sp>
      <p:sp>
        <p:nvSpPr>
          <p:cNvPr id="44" name="TextBox 43">
            <a:extLst>
              <a:ext uri="{FF2B5EF4-FFF2-40B4-BE49-F238E27FC236}">
                <a16:creationId xmlns:a16="http://schemas.microsoft.com/office/drawing/2014/main" id="{C1FD5A67-C859-D54A-0BA8-8B2E55EB69B0}"/>
              </a:ext>
            </a:extLst>
          </p:cNvPr>
          <p:cNvSpPr txBox="1"/>
          <p:nvPr/>
        </p:nvSpPr>
        <p:spPr>
          <a:xfrm>
            <a:off x="2616542" y="3038385"/>
            <a:ext cx="5470290" cy="1107996"/>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Completed by manager after PT completes client information. </a:t>
            </a:r>
          </a:p>
          <a:p>
            <a:pPr marL="742950" lvl="1" indent="-285750">
              <a:buFont typeface="System Font Regular"/>
              <a:buChar char="◉"/>
            </a:pPr>
            <a:r>
              <a:rPr lang="en-US" sz="1100">
                <a:latin typeface="Arial" panose="020B0604020202020204" pitchFamily="34" charset="0"/>
                <a:cs typeface="Arial" panose="020B0604020202020204" pitchFamily="34" charset="0"/>
              </a:rPr>
              <a:t>Set monthly goals based on previous months performance, club needs and PTs committed growth availability. </a:t>
            </a:r>
          </a:p>
          <a:p>
            <a:pPr marL="742950" lvl="1" indent="-285750">
              <a:buFont typeface="System Font Regular"/>
              <a:buChar char="◉"/>
            </a:pPr>
            <a:r>
              <a:rPr lang="en-US" sz="1100">
                <a:latin typeface="Arial" panose="020B0604020202020204" pitchFamily="34" charset="0"/>
                <a:cs typeface="Arial" panose="020B0604020202020204" pitchFamily="34" charset="0"/>
              </a:rPr>
              <a:t>Manager updates mid month with actual results compared to targets. Make adjustments to PT activities based on results. </a:t>
            </a:r>
          </a:p>
          <a:p>
            <a:pPr lvl="1"/>
            <a:endParaRPr lang="en-US" sz="110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23372D75-E33A-EC5E-E6B8-9D7D0E90BAB6}"/>
              </a:ext>
            </a:extLst>
          </p:cNvPr>
          <p:cNvSpPr txBox="1"/>
          <p:nvPr/>
        </p:nvSpPr>
        <p:spPr>
          <a:xfrm>
            <a:off x="3077326" y="4007607"/>
            <a:ext cx="2639833" cy="307777"/>
          </a:xfrm>
          <a:prstGeom prst="rect">
            <a:avLst/>
          </a:prstGeom>
          <a:noFill/>
        </p:spPr>
        <p:txBody>
          <a:bodyPr wrap="square" rtlCol="0">
            <a:spAutoFit/>
          </a:bodyPr>
          <a:lstStyle/>
          <a:p>
            <a:r>
              <a:rPr lang="en-US" sz="1400" b="1"/>
              <a:t>CLIENT FILE AUDIT</a:t>
            </a:r>
          </a:p>
        </p:txBody>
      </p:sp>
      <p:sp>
        <p:nvSpPr>
          <p:cNvPr id="46" name="TextBox 45">
            <a:extLst>
              <a:ext uri="{FF2B5EF4-FFF2-40B4-BE49-F238E27FC236}">
                <a16:creationId xmlns:a16="http://schemas.microsoft.com/office/drawing/2014/main" id="{25A44887-FA6E-9FE0-8574-B2B3E9D5F6A3}"/>
              </a:ext>
            </a:extLst>
          </p:cNvPr>
          <p:cNvSpPr txBox="1"/>
          <p:nvPr/>
        </p:nvSpPr>
        <p:spPr>
          <a:xfrm>
            <a:off x="2616542" y="4076241"/>
            <a:ext cx="5470290" cy="938719"/>
          </a:xfrm>
          <a:prstGeom prst="rect">
            <a:avLst/>
          </a:prstGeom>
          <a:noFill/>
        </p:spPr>
        <p:txBody>
          <a:bodyPr wrap="square">
            <a:spAutoFit/>
          </a:bodyPr>
          <a:lstStyle/>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r>
              <a:rPr lang="en-US" sz="1100">
                <a:latin typeface="Arial" panose="020B0604020202020204" pitchFamily="34" charset="0"/>
                <a:cs typeface="Arial" panose="020B0604020202020204" pitchFamily="34" charset="0"/>
              </a:rPr>
              <a:t>File Audit should be completed during Loss Prevention Assessment.</a:t>
            </a:r>
          </a:p>
          <a:p>
            <a:pPr marL="742950" lvl="1" indent="-285750">
              <a:buFont typeface="System Font Regular"/>
              <a:buChar char="◉"/>
            </a:pPr>
            <a:r>
              <a:rPr lang="en-US" sz="1100">
                <a:latin typeface="Arial" panose="020B0604020202020204" pitchFamily="34" charset="0"/>
                <a:cs typeface="Arial" panose="020B0604020202020204" pitchFamily="34" charset="0"/>
              </a:rPr>
              <a:t>Files should be assessed for compliance and quality (PAR-Q, Physicians release, ETC.)</a:t>
            </a:r>
          </a:p>
          <a:p>
            <a:pPr lvl="1"/>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90628202"/>
      </p:ext>
    </p:extLst>
  </p:cSld>
  <p:clrMapOvr>
    <a:masterClrMapping/>
  </p:clrMapOvr>
  <p:transition spd="slow">
    <p:push/>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86F8C-A9ED-3954-2390-4DE3E533A4B1}"/>
            </a:ext>
          </a:extLst>
        </p:cNvPr>
        <p:cNvGrpSpPr/>
        <p:nvPr/>
      </p:nvGrpSpPr>
      <p:grpSpPr>
        <a:xfrm>
          <a:off x="0" y="0"/>
          <a:ext cx="0" cy="0"/>
          <a:chOff x="0" y="0"/>
          <a:chExt cx="0" cy="0"/>
        </a:xfrm>
      </p:grpSpPr>
      <p:sp>
        <p:nvSpPr>
          <p:cNvPr id="22" name="TextBox 21">
            <a:extLst>
              <a:ext uri="{FF2B5EF4-FFF2-40B4-BE49-F238E27FC236}">
                <a16:creationId xmlns:a16="http://schemas.microsoft.com/office/drawing/2014/main" id="{A49119D8-C2FF-34A0-2B83-F00EB495EBAF}"/>
              </a:ext>
            </a:extLst>
          </p:cNvPr>
          <p:cNvSpPr txBox="1"/>
          <p:nvPr/>
        </p:nvSpPr>
        <p:spPr>
          <a:xfrm>
            <a:off x="776988" y="766776"/>
            <a:ext cx="661466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PEOPLE: MONTHLY GOAL SETTING</a:t>
            </a:r>
          </a:p>
        </p:txBody>
      </p:sp>
      <p:grpSp>
        <p:nvGrpSpPr>
          <p:cNvPr id="7" name="Group 6">
            <a:extLst>
              <a:ext uri="{FF2B5EF4-FFF2-40B4-BE49-F238E27FC236}">
                <a16:creationId xmlns:a16="http://schemas.microsoft.com/office/drawing/2014/main" id="{65666C86-9737-78A6-9770-D736B47EEE2A}"/>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12D6FA3D-FEA3-2839-8C90-3C0F36A77469}"/>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E9556028-17B1-2564-088B-ADBADFCED72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642C8796-8EDE-D1C7-98AD-A02377E9C324}"/>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hite rectangular object with black text&#10;&#10;AI-generated content may be incorrect.">
            <a:extLst>
              <a:ext uri="{FF2B5EF4-FFF2-40B4-BE49-F238E27FC236}">
                <a16:creationId xmlns:a16="http://schemas.microsoft.com/office/drawing/2014/main" id="{45444CBD-4B9B-A6D8-30CE-5A3B3EE89CA3}"/>
              </a:ext>
            </a:extLst>
          </p:cNvPr>
          <p:cNvPicPr>
            <a:picLocks noChangeAspect="1"/>
          </p:cNvPicPr>
          <p:nvPr/>
        </p:nvPicPr>
        <p:blipFill>
          <a:blip r:embed="rId4"/>
          <a:stretch>
            <a:fillRect/>
          </a:stretch>
        </p:blipFill>
        <p:spPr>
          <a:xfrm>
            <a:off x="776988" y="3124071"/>
            <a:ext cx="6957312" cy="1842275"/>
          </a:xfrm>
          <a:prstGeom prst="rect">
            <a:avLst/>
          </a:prstGeom>
        </p:spPr>
      </p:pic>
      <p:sp>
        <p:nvSpPr>
          <p:cNvPr id="2" name="TextBox 1">
            <a:extLst>
              <a:ext uri="{FF2B5EF4-FFF2-40B4-BE49-F238E27FC236}">
                <a16:creationId xmlns:a16="http://schemas.microsoft.com/office/drawing/2014/main" id="{668D42F3-3044-CAED-B56C-5868581A2DBD}"/>
              </a:ext>
            </a:extLst>
          </p:cNvPr>
          <p:cNvSpPr txBox="1"/>
          <p:nvPr/>
        </p:nvSpPr>
        <p:spPr>
          <a:xfrm>
            <a:off x="839220" y="1148371"/>
            <a:ext cx="6823687" cy="60016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When setting goals for the current month, you need to review the PT’s prior month performance first. This will allow you to see if there are opportunities in prospecting, sales and renewals and project realistic end of month growth. </a:t>
            </a:r>
          </a:p>
        </p:txBody>
      </p:sp>
      <p:sp>
        <p:nvSpPr>
          <p:cNvPr id="8" name="TextBox 7">
            <a:extLst>
              <a:ext uri="{FF2B5EF4-FFF2-40B4-BE49-F238E27FC236}">
                <a16:creationId xmlns:a16="http://schemas.microsoft.com/office/drawing/2014/main" id="{B976E656-E0C1-E2DF-A2AC-477ABC2F76D6}"/>
              </a:ext>
            </a:extLst>
          </p:cNvPr>
          <p:cNvSpPr txBox="1"/>
          <p:nvPr/>
        </p:nvSpPr>
        <p:spPr>
          <a:xfrm>
            <a:off x="2431566" y="4671353"/>
            <a:ext cx="800100" cy="246221"/>
          </a:xfrm>
          <a:prstGeom prst="rect">
            <a:avLst/>
          </a:prstGeom>
          <a:noFill/>
        </p:spPr>
        <p:txBody>
          <a:bodyPr wrap="square" rtlCol="0">
            <a:spAutoFit/>
          </a:bodyPr>
          <a:lstStyle/>
          <a:p>
            <a:r>
              <a:rPr lang="en-US" sz="1000"/>
              <a:t>12/10/4</a:t>
            </a:r>
          </a:p>
        </p:txBody>
      </p:sp>
      <p:sp>
        <p:nvSpPr>
          <p:cNvPr id="9" name="TextBox 8">
            <a:extLst>
              <a:ext uri="{FF2B5EF4-FFF2-40B4-BE49-F238E27FC236}">
                <a16:creationId xmlns:a16="http://schemas.microsoft.com/office/drawing/2014/main" id="{AC42D035-6AE7-D103-D0C9-8B7A30FA71AE}"/>
              </a:ext>
            </a:extLst>
          </p:cNvPr>
          <p:cNvSpPr txBox="1"/>
          <p:nvPr/>
        </p:nvSpPr>
        <p:spPr>
          <a:xfrm>
            <a:off x="2623895" y="4458504"/>
            <a:ext cx="342900" cy="246221"/>
          </a:xfrm>
          <a:prstGeom prst="rect">
            <a:avLst/>
          </a:prstGeom>
          <a:noFill/>
        </p:spPr>
        <p:txBody>
          <a:bodyPr wrap="square" rtlCol="0">
            <a:spAutoFit/>
          </a:bodyPr>
          <a:lstStyle/>
          <a:p>
            <a:r>
              <a:rPr lang="en-US" sz="1000"/>
              <a:t>9</a:t>
            </a:r>
          </a:p>
        </p:txBody>
      </p:sp>
      <p:sp>
        <p:nvSpPr>
          <p:cNvPr id="10" name="TextBox 9">
            <a:extLst>
              <a:ext uri="{FF2B5EF4-FFF2-40B4-BE49-F238E27FC236}">
                <a16:creationId xmlns:a16="http://schemas.microsoft.com/office/drawing/2014/main" id="{C89FCEE7-A912-6D5C-AD5D-6BD316C75BAB}"/>
              </a:ext>
            </a:extLst>
          </p:cNvPr>
          <p:cNvSpPr txBox="1"/>
          <p:nvPr/>
        </p:nvSpPr>
        <p:spPr>
          <a:xfrm>
            <a:off x="2589453" y="4233564"/>
            <a:ext cx="342900" cy="246221"/>
          </a:xfrm>
          <a:prstGeom prst="rect">
            <a:avLst/>
          </a:prstGeom>
          <a:noFill/>
        </p:spPr>
        <p:txBody>
          <a:bodyPr wrap="square" rtlCol="0">
            <a:spAutoFit/>
          </a:bodyPr>
          <a:lstStyle/>
          <a:p>
            <a:r>
              <a:rPr lang="en-US" sz="1000"/>
              <a:t>90  </a:t>
            </a:r>
          </a:p>
        </p:txBody>
      </p:sp>
      <p:sp>
        <p:nvSpPr>
          <p:cNvPr id="11" name="TextBox 10">
            <a:extLst>
              <a:ext uri="{FF2B5EF4-FFF2-40B4-BE49-F238E27FC236}">
                <a16:creationId xmlns:a16="http://schemas.microsoft.com/office/drawing/2014/main" id="{D510ABAF-7668-6BE7-4AA6-933AE6A6B4D9}"/>
              </a:ext>
            </a:extLst>
          </p:cNvPr>
          <p:cNvSpPr txBox="1"/>
          <p:nvPr/>
        </p:nvSpPr>
        <p:spPr>
          <a:xfrm>
            <a:off x="2583482" y="3988953"/>
            <a:ext cx="342900" cy="246221"/>
          </a:xfrm>
          <a:prstGeom prst="rect">
            <a:avLst/>
          </a:prstGeom>
          <a:noFill/>
        </p:spPr>
        <p:txBody>
          <a:bodyPr wrap="square" rtlCol="0">
            <a:spAutoFit/>
          </a:bodyPr>
          <a:lstStyle/>
          <a:p>
            <a:r>
              <a:rPr lang="en-US" sz="1000"/>
              <a:t>12</a:t>
            </a:r>
          </a:p>
        </p:txBody>
      </p:sp>
      <p:sp>
        <p:nvSpPr>
          <p:cNvPr id="12" name="TextBox 11">
            <a:extLst>
              <a:ext uri="{FF2B5EF4-FFF2-40B4-BE49-F238E27FC236}">
                <a16:creationId xmlns:a16="http://schemas.microsoft.com/office/drawing/2014/main" id="{D43857CE-BD54-0E45-2D39-6ABD1F861810}"/>
              </a:ext>
            </a:extLst>
          </p:cNvPr>
          <p:cNvSpPr txBox="1"/>
          <p:nvPr/>
        </p:nvSpPr>
        <p:spPr>
          <a:xfrm>
            <a:off x="3657027" y="3969162"/>
            <a:ext cx="342900" cy="246221"/>
          </a:xfrm>
          <a:prstGeom prst="rect">
            <a:avLst/>
          </a:prstGeom>
          <a:noFill/>
        </p:spPr>
        <p:txBody>
          <a:bodyPr wrap="square" rtlCol="0">
            <a:spAutoFit/>
          </a:bodyPr>
          <a:lstStyle/>
          <a:p>
            <a:r>
              <a:rPr lang="en-US" sz="1000"/>
              <a:t>9</a:t>
            </a:r>
          </a:p>
        </p:txBody>
      </p:sp>
      <p:sp>
        <p:nvSpPr>
          <p:cNvPr id="13" name="TextBox 12">
            <a:extLst>
              <a:ext uri="{FF2B5EF4-FFF2-40B4-BE49-F238E27FC236}">
                <a16:creationId xmlns:a16="http://schemas.microsoft.com/office/drawing/2014/main" id="{92DA9199-30F4-B079-EF98-1FA1D3AF1D72}"/>
              </a:ext>
            </a:extLst>
          </p:cNvPr>
          <p:cNvSpPr txBox="1"/>
          <p:nvPr/>
        </p:nvSpPr>
        <p:spPr>
          <a:xfrm>
            <a:off x="3631232" y="4231818"/>
            <a:ext cx="342900" cy="246221"/>
          </a:xfrm>
          <a:prstGeom prst="rect">
            <a:avLst/>
          </a:prstGeom>
          <a:noFill/>
        </p:spPr>
        <p:txBody>
          <a:bodyPr wrap="square" rtlCol="0">
            <a:spAutoFit/>
          </a:bodyPr>
          <a:lstStyle/>
          <a:p>
            <a:r>
              <a:rPr lang="en-US" sz="1000"/>
              <a:t>61  </a:t>
            </a:r>
          </a:p>
        </p:txBody>
      </p:sp>
      <p:sp>
        <p:nvSpPr>
          <p:cNvPr id="14" name="TextBox 13">
            <a:extLst>
              <a:ext uri="{FF2B5EF4-FFF2-40B4-BE49-F238E27FC236}">
                <a16:creationId xmlns:a16="http://schemas.microsoft.com/office/drawing/2014/main" id="{1123F92F-25DD-CFA2-5E52-2784D07BB115}"/>
              </a:ext>
            </a:extLst>
          </p:cNvPr>
          <p:cNvSpPr txBox="1"/>
          <p:nvPr/>
        </p:nvSpPr>
        <p:spPr>
          <a:xfrm>
            <a:off x="3657027" y="4458503"/>
            <a:ext cx="342900" cy="246221"/>
          </a:xfrm>
          <a:prstGeom prst="rect">
            <a:avLst/>
          </a:prstGeom>
          <a:noFill/>
        </p:spPr>
        <p:txBody>
          <a:bodyPr wrap="square" rtlCol="0">
            <a:spAutoFit/>
          </a:bodyPr>
          <a:lstStyle/>
          <a:p>
            <a:r>
              <a:rPr lang="en-US" sz="1000"/>
              <a:t>7</a:t>
            </a:r>
          </a:p>
        </p:txBody>
      </p:sp>
      <p:sp>
        <p:nvSpPr>
          <p:cNvPr id="15" name="TextBox 14">
            <a:extLst>
              <a:ext uri="{FF2B5EF4-FFF2-40B4-BE49-F238E27FC236}">
                <a16:creationId xmlns:a16="http://schemas.microsoft.com/office/drawing/2014/main" id="{DBCF673A-3A5F-E0B5-E090-386B7E581057}"/>
              </a:ext>
            </a:extLst>
          </p:cNvPr>
          <p:cNvSpPr txBox="1"/>
          <p:nvPr/>
        </p:nvSpPr>
        <p:spPr>
          <a:xfrm>
            <a:off x="3484803" y="4659436"/>
            <a:ext cx="555142" cy="246221"/>
          </a:xfrm>
          <a:prstGeom prst="rect">
            <a:avLst/>
          </a:prstGeom>
          <a:noFill/>
        </p:spPr>
        <p:txBody>
          <a:bodyPr wrap="square" rtlCol="0">
            <a:spAutoFit/>
          </a:bodyPr>
          <a:lstStyle/>
          <a:p>
            <a:r>
              <a:rPr lang="en-US" sz="1000"/>
              <a:t>10/7/2</a:t>
            </a:r>
          </a:p>
        </p:txBody>
      </p:sp>
      <p:sp>
        <p:nvSpPr>
          <p:cNvPr id="16" name="TextBox 15">
            <a:extLst>
              <a:ext uri="{FF2B5EF4-FFF2-40B4-BE49-F238E27FC236}">
                <a16:creationId xmlns:a16="http://schemas.microsoft.com/office/drawing/2014/main" id="{33B94C59-08E4-EB61-596A-0E3CDF1D50E0}"/>
              </a:ext>
            </a:extLst>
          </p:cNvPr>
          <p:cNvSpPr txBox="1"/>
          <p:nvPr/>
        </p:nvSpPr>
        <p:spPr>
          <a:xfrm>
            <a:off x="4622496" y="4671353"/>
            <a:ext cx="800100" cy="246221"/>
          </a:xfrm>
          <a:prstGeom prst="rect">
            <a:avLst/>
          </a:prstGeom>
          <a:noFill/>
        </p:spPr>
        <p:txBody>
          <a:bodyPr wrap="square" rtlCol="0">
            <a:spAutoFit/>
          </a:bodyPr>
          <a:lstStyle/>
          <a:p>
            <a:r>
              <a:rPr lang="en-US" sz="1000" b="1"/>
              <a:t>12/9/3</a:t>
            </a:r>
          </a:p>
        </p:txBody>
      </p:sp>
      <p:sp>
        <p:nvSpPr>
          <p:cNvPr id="17" name="TextBox 16">
            <a:extLst>
              <a:ext uri="{FF2B5EF4-FFF2-40B4-BE49-F238E27FC236}">
                <a16:creationId xmlns:a16="http://schemas.microsoft.com/office/drawing/2014/main" id="{9F05F880-9042-2E2D-C5B3-7DD4DBD900CE}"/>
              </a:ext>
            </a:extLst>
          </p:cNvPr>
          <p:cNvSpPr txBox="1"/>
          <p:nvPr/>
        </p:nvSpPr>
        <p:spPr>
          <a:xfrm>
            <a:off x="4768190" y="4458502"/>
            <a:ext cx="342900" cy="246221"/>
          </a:xfrm>
          <a:prstGeom prst="rect">
            <a:avLst/>
          </a:prstGeom>
          <a:noFill/>
        </p:spPr>
        <p:txBody>
          <a:bodyPr wrap="square" rtlCol="0">
            <a:spAutoFit/>
          </a:bodyPr>
          <a:lstStyle/>
          <a:p>
            <a:r>
              <a:rPr lang="en-US" sz="1000" b="1"/>
              <a:t>8</a:t>
            </a:r>
          </a:p>
        </p:txBody>
      </p:sp>
      <p:sp>
        <p:nvSpPr>
          <p:cNvPr id="18" name="TextBox 17">
            <a:extLst>
              <a:ext uri="{FF2B5EF4-FFF2-40B4-BE49-F238E27FC236}">
                <a16:creationId xmlns:a16="http://schemas.microsoft.com/office/drawing/2014/main" id="{22F64AF8-1773-92D8-EF1B-A713D31F058D}"/>
              </a:ext>
            </a:extLst>
          </p:cNvPr>
          <p:cNvSpPr txBox="1"/>
          <p:nvPr/>
        </p:nvSpPr>
        <p:spPr>
          <a:xfrm>
            <a:off x="4730572" y="3988952"/>
            <a:ext cx="342900" cy="246221"/>
          </a:xfrm>
          <a:prstGeom prst="rect">
            <a:avLst/>
          </a:prstGeom>
          <a:noFill/>
        </p:spPr>
        <p:txBody>
          <a:bodyPr wrap="square" rtlCol="0">
            <a:spAutoFit/>
          </a:bodyPr>
          <a:lstStyle/>
          <a:p>
            <a:r>
              <a:rPr lang="en-US" sz="1000" b="1"/>
              <a:t>11</a:t>
            </a:r>
          </a:p>
        </p:txBody>
      </p:sp>
      <p:sp>
        <p:nvSpPr>
          <p:cNvPr id="19" name="TextBox 18">
            <a:extLst>
              <a:ext uri="{FF2B5EF4-FFF2-40B4-BE49-F238E27FC236}">
                <a16:creationId xmlns:a16="http://schemas.microsoft.com/office/drawing/2014/main" id="{D0E02A21-C916-9DA5-4227-AC8B0DF3C380}"/>
              </a:ext>
            </a:extLst>
          </p:cNvPr>
          <p:cNvSpPr txBox="1"/>
          <p:nvPr/>
        </p:nvSpPr>
        <p:spPr>
          <a:xfrm>
            <a:off x="4737231" y="4242758"/>
            <a:ext cx="342900" cy="246221"/>
          </a:xfrm>
          <a:prstGeom prst="rect">
            <a:avLst/>
          </a:prstGeom>
          <a:noFill/>
        </p:spPr>
        <p:txBody>
          <a:bodyPr wrap="square" rtlCol="0">
            <a:spAutoFit/>
          </a:bodyPr>
          <a:lstStyle/>
          <a:p>
            <a:r>
              <a:rPr lang="en-US" sz="1000" b="1"/>
              <a:t>80</a:t>
            </a:r>
            <a:r>
              <a:rPr lang="en-US" sz="1000"/>
              <a:t>  </a:t>
            </a:r>
          </a:p>
        </p:txBody>
      </p:sp>
      <p:sp>
        <p:nvSpPr>
          <p:cNvPr id="20" name="TextBox 19">
            <a:extLst>
              <a:ext uri="{FF2B5EF4-FFF2-40B4-BE49-F238E27FC236}">
                <a16:creationId xmlns:a16="http://schemas.microsoft.com/office/drawing/2014/main" id="{AB323D1F-1AFF-1B65-4CEB-5B625F6FF60E}"/>
              </a:ext>
            </a:extLst>
          </p:cNvPr>
          <p:cNvSpPr txBox="1"/>
          <p:nvPr/>
        </p:nvSpPr>
        <p:spPr>
          <a:xfrm>
            <a:off x="5745622" y="4686573"/>
            <a:ext cx="800100" cy="246221"/>
          </a:xfrm>
          <a:prstGeom prst="rect">
            <a:avLst/>
          </a:prstGeom>
          <a:noFill/>
        </p:spPr>
        <p:txBody>
          <a:bodyPr wrap="square" rtlCol="0">
            <a:spAutoFit/>
          </a:bodyPr>
          <a:lstStyle/>
          <a:p>
            <a:r>
              <a:rPr lang="en-US" sz="1000" b="1"/>
              <a:t>7/4/2</a:t>
            </a:r>
          </a:p>
        </p:txBody>
      </p:sp>
      <p:sp>
        <p:nvSpPr>
          <p:cNvPr id="21" name="TextBox 20">
            <a:extLst>
              <a:ext uri="{FF2B5EF4-FFF2-40B4-BE49-F238E27FC236}">
                <a16:creationId xmlns:a16="http://schemas.microsoft.com/office/drawing/2014/main" id="{FBE4A457-80BF-6A46-DEF3-D029DBAE1B84}"/>
              </a:ext>
            </a:extLst>
          </p:cNvPr>
          <p:cNvSpPr txBox="1"/>
          <p:nvPr/>
        </p:nvSpPr>
        <p:spPr>
          <a:xfrm>
            <a:off x="5870702" y="4471652"/>
            <a:ext cx="342900" cy="246221"/>
          </a:xfrm>
          <a:prstGeom prst="rect">
            <a:avLst/>
          </a:prstGeom>
          <a:noFill/>
        </p:spPr>
        <p:txBody>
          <a:bodyPr wrap="square" rtlCol="0">
            <a:spAutoFit/>
          </a:bodyPr>
          <a:lstStyle/>
          <a:p>
            <a:r>
              <a:rPr lang="en-US" sz="1000" b="1"/>
              <a:t>5</a:t>
            </a:r>
          </a:p>
        </p:txBody>
      </p:sp>
      <p:sp>
        <p:nvSpPr>
          <p:cNvPr id="24" name="TextBox 23">
            <a:extLst>
              <a:ext uri="{FF2B5EF4-FFF2-40B4-BE49-F238E27FC236}">
                <a16:creationId xmlns:a16="http://schemas.microsoft.com/office/drawing/2014/main" id="{ED5139D5-120B-9D27-2E34-56D39E6D07E9}"/>
              </a:ext>
            </a:extLst>
          </p:cNvPr>
          <p:cNvSpPr txBox="1"/>
          <p:nvPr/>
        </p:nvSpPr>
        <p:spPr>
          <a:xfrm>
            <a:off x="5838334" y="4236178"/>
            <a:ext cx="342900" cy="246221"/>
          </a:xfrm>
          <a:prstGeom prst="rect">
            <a:avLst/>
          </a:prstGeom>
          <a:noFill/>
        </p:spPr>
        <p:txBody>
          <a:bodyPr wrap="square" rtlCol="0">
            <a:spAutoFit/>
          </a:bodyPr>
          <a:lstStyle/>
          <a:p>
            <a:r>
              <a:rPr lang="en-US" sz="1000" b="1"/>
              <a:t>44</a:t>
            </a:r>
            <a:r>
              <a:rPr lang="en-US" sz="1000"/>
              <a:t>  </a:t>
            </a:r>
          </a:p>
        </p:txBody>
      </p:sp>
      <p:sp>
        <p:nvSpPr>
          <p:cNvPr id="25" name="TextBox 24">
            <a:extLst>
              <a:ext uri="{FF2B5EF4-FFF2-40B4-BE49-F238E27FC236}">
                <a16:creationId xmlns:a16="http://schemas.microsoft.com/office/drawing/2014/main" id="{7928A102-98AC-292B-AA9A-90D13E89B7BB}"/>
              </a:ext>
            </a:extLst>
          </p:cNvPr>
          <p:cNvSpPr txBox="1"/>
          <p:nvPr/>
        </p:nvSpPr>
        <p:spPr>
          <a:xfrm>
            <a:off x="5818798" y="4010510"/>
            <a:ext cx="342900" cy="246221"/>
          </a:xfrm>
          <a:prstGeom prst="rect">
            <a:avLst/>
          </a:prstGeom>
          <a:noFill/>
        </p:spPr>
        <p:txBody>
          <a:bodyPr wrap="square" rtlCol="0">
            <a:spAutoFit/>
          </a:bodyPr>
          <a:lstStyle/>
          <a:p>
            <a:r>
              <a:rPr lang="en-US" sz="1000" b="1"/>
              <a:t>10</a:t>
            </a:r>
          </a:p>
        </p:txBody>
      </p:sp>
      <p:sp>
        <p:nvSpPr>
          <p:cNvPr id="30" name="Rounded Rectangle 14">
            <a:extLst>
              <a:ext uri="{FF2B5EF4-FFF2-40B4-BE49-F238E27FC236}">
                <a16:creationId xmlns:a16="http://schemas.microsoft.com/office/drawing/2014/main" id="{45B0C763-38A4-E670-04EF-1FC475C02B3B}"/>
              </a:ext>
            </a:extLst>
          </p:cNvPr>
          <p:cNvSpPr/>
          <p:nvPr/>
        </p:nvSpPr>
        <p:spPr>
          <a:xfrm>
            <a:off x="3301751" y="1981698"/>
            <a:ext cx="100186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3" name="Rounded Rectangle 14">
            <a:extLst>
              <a:ext uri="{FF2B5EF4-FFF2-40B4-BE49-F238E27FC236}">
                <a16:creationId xmlns:a16="http://schemas.microsoft.com/office/drawing/2014/main" id="{BAE5DA56-F76D-23B7-A42E-A517863A1ACE}"/>
              </a:ext>
            </a:extLst>
          </p:cNvPr>
          <p:cNvSpPr/>
          <p:nvPr/>
        </p:nvSpPr>
        <p:spPr>
          <a:xfrm>
            <a:off x="4380403" y="1981698"/>
            <a:ext cx="3309447"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42" name="Rounded Rectangle 14">
            <a:extLst>
              <a:ext uri="{FF2B5EF4-FFF2-40B4-BE49-F238E27FC236}">
                <a16:creationId xmlns:a16="http://schemas.microsoft.com/office/drawing/2014/main" id="{65802915-88E1-7462-80A7-B9EAC5455EC5}"/>
              </a:ext>
            </a:extLst>
          </p:cNvPr>
          <p:cNvSpPr/>
          <p:nvPr/>
        </p:nvSpPr>
        <p:spPr>
          <a:xfrm>
            <a:off x="883670" y="1981698"/>
            <a:ext cx="127604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45" name="Rounded Rectangle 14">
            <a:extLst>
              <a:ext uri="{FF2B5EF4-FFF2-40B4-BE49-F238E27FC236}">
                <a16:creationId xmlns:a16="http://schemas.microsoft.com/office/drawing/2014/main" id="{55B8DD3B-699E-2959-FF5C-20FA09CBC604}"/>
              </a:ext>
            </a:extLst>
          </p:cNvPr>
          <p:cNvSpPr/>
          <p:nvPr/>
        </p:nvSpPr>
        <p:spPr>
          <a:xfrm>
            <a:off x="2223102" y="1989405"/>
            <a:ext cx="100186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1E0B2C08-8601-5CD8-6A87-3AAE70270AE5}"/>
              </a:ext>
            </a:extLst>
          </p:cNvPr>
          <p:cNvSpPr txBox="1"/>
          <p:nvPr/>
        </p:nvSpPr>
        <p:spPr>
          <a:xfrm>
            <a:off x="4967809" y="1951127"/>
            <a:ext cx="2387778" cy="307777"/>
          </a:xfrm>
          <a:prstGeom prst="rect">
            <a:avLst/>
          </a:prstGeom>
          <a:noFill/>
        </p:spPr>
        <p:txBody>
          <a:bodyPr wrap="square" rtlCol="0">
            <a:spAutoFit/>
          </a:bodyPr>
          <a:lstStyle/>
          <a:p>
            <a:r>
              <a:rPr lang="en-US" sz="1400" b="1">
                <a:solidFill>
                  <a:srgbClr val="FFE600"/>
                </a:solidFill>
              </a:rPr>
              <a:t>Goal setting considerations</a:t>
            </a:r>
          </a:p>
        </p:txBody>
      </p:sp>
      <p:sp>
        <p:nvSpPr>
          <p:cNvPr id="48" name="TextBox 47">
            <a:extLst>
              <a:ext uri="{FF2B5EF4-FFF2-40B4-BE49-F238E27FC236}">
                <a16:creationId xmlns:a16="http://schemas.microsoft.com/office/drawing/2014/main" id="{C7A0D709-E735-015B-33EE-4033BEED29CB}"/>
              </a:ext>
            </a:extLst>
          </p:cNvPr>
          <p:cNvSpPr txBox="1"/>
          <p:nvPr/>
        </p:nvSpPr>
        <p:spPr>
          <a:xfrm>
            <a:off x="4344445" y="2213797"/>
            <a:ext cx="3447795" cy="784830"/>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CPTS: Need an increased focus on setting </a:t>
            </a:r>
          </a:p>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Renewals: Attrition is 20%, this needs factored in</a:t>
            </a:r>
          </a:p>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Sessions Serviced: Frequency Avg in 1.7 not 2 as projected</a:t>
            </a:r>
          </a:p>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Active Clients: Clients + CPTS Closed - Attrition = Total clients</a:t>
            </a:r>
          </a:p>
        </p:txBody>
      </p:sp>
      <p:sp>
        <p:nvSpPr>
          <p:cNvPr id="49" name="TextBox 48">
            <a:extLst>
              <a:ext uri="{FF2B5EF4-FFF2-40B4-BE49-F238E27FC236}">
                <a16:creationId xmlns:a16="http://schemas.microsoft.com/office/drawing/2014/main" id="{A49B458C-9055-E6E3-E760-405E3E3F675B}"/>
              </a:ext>
            </a:extLst>
          </p:cNvPr>
          <p:cNvSpPr txBox="1"/>
          <p:nvPr/>
        </p:nvSpPr>
        <p:spPr>
          <a:xfrm>
            <a:off x="839220" y="2224749"/>
            <a:ext cx="1320494" cy="923330"/>
          </a:xfrm>
          <a:prstGeom prst="rect">
            <a:avLst/>
          </a:prstGeom>
          <a:noFill/>
        </p:spPr>
        <p:txBody>
          <a:bodyPr wrap="square" rtlCol="0">
            <a:spAutoFit/>
          </a:bodyPr>
          <a:lstStyle/>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Clients at start of month: 9</a:t>
            </a:r>
          </a:p>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Clients at end of month: 9</a:t>
            </a:r>
          </a:p>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No growth</a:t>
            </a:r>
          </a:p>
          <a:p>
            <a:endParaRPr lang="en-US" sz="900">
              <a:latin typeface="Arial" panose="020B0604020202020204" pitchFamily="34" charset="0"/>
              <a:cs typeface="Arial" panose="020B0604020202020204" pitchFamily="34" charset="0"/>
            </a:endParaRPr>
          </a:p>
        </p:txBody>
      </p:sp>
      <p:sp>
        <p:nvSpPr>
          <p:cNvPr id="50" name="TextBox 49">
            <a:extLst>
              <a:ext uri="{FF2B5EF4-FFF2-40B4-BE49-F238E27FC236}">
                <a16:creationId xmlns:a16="http://schemas.microsoft.com/office/drawing/2014/main" id="{E1418F48-9F5C-CC21-15DA-9CCC9CD978CF}"/>
              </a:ext>
            </a:extLst>
          </p:cNvPr>
          <p:cNvSpPr txBox="1"/>
          <p:nvPr/>
        </p:nvSpPr>
        <p:spPr>
          <a:xfrm>
            <a:off x="2191419" y="2101209"/>
            <a:ext cx="1157709" cy="923330"/>
          </a:xfrm>
          <a:prstGeom prst="rect">
            <a:avLst/>
          </a:prstGeom>
          <a:noFill/>
        </p:spPr>
        <p:txBody>
          <a:bodyPr wrap="square" rtlCol="0">
            <a:spAutoFit/>
          </a:bodyPr>
          <a:lstStyle/>
          <a:p>
            <a:endParaRPr lang="en-US" sz="9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0% Attrition accounted for</a:t>
            </a:r>
          </a:p>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Frequency is higher than actual.</a:t>
            </a:r>
          </a:p>
        </p:txBody>
      </p:sp>
      <p:sp>
        <p:nvSpPr>
          <p:cNvPr id="51" name="TextBox 50">
            <a:extLst>
              <a:ext uri="{FF2B5EF4-FFF2-40B4-BE49-F238E27FC236}">
                <a16:creationId xmlns:a16="http://schemas.microsoft.com/office/drawing/2014/main" id="{6B6A2F11-00C7-BE87-C31D-BE403810BAA4}"/>
              </a:ext>
            </a:extLst>
          </p:cNvPr>
          <p:cNvSpPr txBox="1"/>
          <p:nvPr/>
        </p:nvSpPr>
        <p:spPr>
          <a:xfrm>
            <a:off x="3256671" y="2075679"/>
            <a:ext cx="1157709" cy="1061829"/>
          </a:xfrm>
          <a:prstGeom prst="rect">
            <a:avLst/>
          </a:prstGeom>
          <a:noFill/>
        </p:spPr>
        <p:txBody>
          <a:bodyPr wrap="square" rtlCol="0">
            <a:spAutoFit/>
          </a:bodyPr>
          <a:lstStyle/>
          <a:p>
            <a:endParaRPr lang="en-US" sz="90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More focus needed on renewal</a:t>
            </a:r>
          </a:p>
          <a:p>
            <a:pPr marL="171450" indent="-171450">
              <a:buFont typeface="Arial" panose="020B0604020202020204" pitchFamily="34" charset="0"/>
              <a:buChar char="•"/>
            </a:pPr>
            <a:r>
              <a:rPr lang="en-US" sz="900">
                <a:latin typeface="Arial" panose="020B0604020202020204" pitchFamily="34" charset="0"/>
                <a:cs typeface="Arial" panose="020B0604020202020204" pitchFamily="34" charset="0"/>
              </a:rPr>
              <a:t>Increase prospecting or closing</a:t>
            </a:r>
          </a:p>
        </p:txBody>
      </p:sp>
      <p:sp>
        <p:nvSpPr>
          <p:cNvPr id="52" name="TextBox 51">
            <a:extLst>
              <a:ext uri="{FF2B5EF4-FFF2-40B4-BE49-F238E27FC236}">
                <a16:creationId xmlns:a16="http://schemas.microsoft.com/office/drawing/2014/main" id="{EDC73C20-4330-6645-2369-8EF95772B2E3}"/>
              </a:ext>
            </a:extLst>
          </p:cNvPr>
          <p:cNvSpPr txBox="1"/>
          <p:nvPr/>
        </p:nvSpPr>
        <p:spPr>
          <a:xfrm>
            <a:off x="1070142" y="1949833"/>
            <a:ext cx="1001864" cy="307777"/>
          </a:xfrm>
          <a:prstGeom prst="rect">
            <a:avLst/>
          </a:prstGeom>
          <a:noFill/>
        </p:spPr>
        <p:txBody>
          <a:bodyPr wrap="square" rtlCol="0">
            <a:spAutoFit/>
          </a:bodyPr>
          <a:lstStyle/>
          <a:p>
            <a:r>
              <a:rPr lang="en-US" sz="1400" b="1">
                <a:solidFill>
                  <a:srgbClr val="FFE600"/>
                </a:solidFill>
              </a:rPr>
              <a:t>Baseline</a:t>
            </a:r>
          </a:p>
        </p:txBody>
      </p:sp>
      <p:sp>
        <p:nvSpPr>
          <p:cNvPr id="53" name="TextBox 52">
            <a:extLst>
              <a:ext uri="{FF2B5EF4-FFF2-40B4-BE49-F238E27FC236}">
                <a16:creationId xmlns:a16="http://schemas.microsoft.com/office/drawing/2014/main" id="{65FBC39E-23CC-D707-C065-A9682061F72A}"/>
              </a:ext>
            </a:extLst>
          </p:cNvPr>
          <p:cNvSpPr txBox="1"/>
          <p:nvPr/>
        </p:nvSpPr>
        <p:spPr>
          <a:xfrm>
            <a:off x="3378532" y="1961792"/>
            <a:ext cx="1001864" cy="307777"/>
          </a:xfrm>
          <a:prstGeom prst="rect">
            <a:avLst/>
          </a:prstGeom>
          <a:noFill/>
        </p:spPr>
        <p:txBody>
          <a:bodyPr wrap="square" rtlCol="0">
            <a:spAutoFit/>
          </a:bodyPr>
          <a:lstStyle/>
          <a:p>
            <a:r>
              <a:rPr lang="en-US" sz="1400" b="1">
                <a:solidFill>
                  <a:srgbClr val="FFE600"/>
                </a:solidFill>
              </a:rPr>
              <a:t>Learned</a:t>
            </a:r>
          </a:p>
        </p:txBody>
      </p:sp>
      <p:sp>
        <p:nvSpPr>
          <p:cNvPr id="55" name="TextBox 54">
            <a:extLst>
              <a:ext uri="{FF2B5EF4-FFF2-40B4-BE49-F238E27FC236}">
                <a16:creationId xmlns:a16="http://schemas.microsoft.com/office/drawing/2014/main" id="{235FE0B4-B569-83F6-CE11-18E5A3BD84FC}"/>
              </a:ext>
            </a:extLst>
          </p:cNvPr>
          <p:cNvSpPr txBox="1"/>
          <p:nvPr/>
        </p:nvSpPr>
        <p:spPr>
          <a:xfrm>
            <a:off x="2441012" y="1961792"/>
            <a:ext cx="1001864" cy="307777"/>
          </a:xfrm>
          <a:prstGeom prst="rect">
            <a:avLst/>
          </a:prstGeom>
          <a:noFill/>
        </p:spPr>
        <p:txBody>
          <a:bodyPr wrap="square" rtlCol="0">
            <a:spAutoFit/>
          </a:bodyPr>
          <a:lstStyle/>
          <a:p>
            <a:r>
              <a:rPr lang="en-US" sz="1400" b="1">
                <a:solidFill>
                  <a:srgbClr val="FFE600"/>
                </a:solidFill>
              </a:rPr>
              <a:t>Why</a:t>
            </a:r>
          </a:p>
        </p:txBody>
      </p:sp>
    </p:spTree>
    <p:extLst>
      <p:ext uri="{BB962C8B-B14F-4D97-AF65-F5344CB8AC3E}">
        <p14:creationId xmlns:p14="http://schemas.microsoft.com/office/powerpoint/2010/main" val="406501572"/>
      </p:ext>
    </p:extLst>
  </p:cSld>
  <p:clrMapOvr>
    <a:masterClrMapping/>
  </p:clrMapOvr>
  <p:transition spd="slow">
    <p:push/>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D6F485-2FA9-C0A4-92EB-F6CBB9561023}"/>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031119E-2C28-58F4-8AC5-0E1F5456F682}"/>
              </a:ext>
            </a:extLst>
          </p:cNvPr>
          <p:cNvSpPr txBox="1"/>
          <p:nvPr/>
        </p:nvSpPr>
        <p:spPr>
          <a:xfrm>
            <a:off x="961104" y="1386811"/>
            <a:ext cx="6823687" cy="833562"/>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PT client renewals make up the majority of our fitness business and needs a proportional amount of focus. Renewing clients should not be guess work, we should understand what our renewals look like and set standards for how they are conducted.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FBBE484-083A-CF04-D8CB-41D3896E2503}"/>
              </a:ext>
            </a:extLst>
          </p:cNvPr>
          <p:cNvSpPr txBox="1"/>
          <p:nvPr/>
        </p:nvSpPr>
        <p:spPr>
          <a:xfrm>
            <a:off x="4667416" y="2023864"/>
            <a:ext cx="1559459" cy="276999"/>
          </a:xfrm>
          <a:prstGeom prst="rect">
            <a:avLst/>
          </a:prstGeom>
          <a:noFill/>
        </p:spPr>
        <p:txBody>
          <a:bodyPr wrap="square">
            <a:spAutoFit/>
          </a:bodyPr>
          <a:lstStyle/>
          <a:p>
            <a:pPr>
              <a:spcAft>
                <a:spcPts val="600"/>
              </a:spcAft>
            </a:pPr>
            <a:r>
              <a:rPr lang="en-US" sz="1200" b="1" u="sng">
                <a:latin typeface="Arial" panose="020B0604020202020204" pitchFamily="34" charset="0"/>
                <a:cs typeface="Arial" panose="020B0604020202020204" pitchFamily="34" charset="0"/>
              </a:rPr>
              <a:t>BEST PRACTICE</a:t>
            </a:r>
            <a:r>
              <a:rPr lang="en-US" sz="1100" u="sng">
                <a:latin typeface="Arial" panose="020B0604020202020204" pitchFamily="34" charset="0"/>
                <a:cs typeface="Arial" panose="020B0604020202020204" pitchFamily="34" charset="0"/>
              </a:rPr>
              <a:t> </a:t>
            </a:r>
          </a:p>
        </p:txBody>
      </p:sp>
      <p:grpSp>
        <p:nvGrpSpPr>
          <p:cNvPr id="7" name="Group 6">
            <a:extLst>
              <a:ext uri="{FF2B5EF4-FFF2-40B4-BE49-F238E27FC236}">
                <a16:creationId xmlns:a16="http://schemas.microsoft.com/office/drawing/2014/main" id="{2CC5A047-EB7E-7489-7E31-5746E4B63A85}"/>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B9A128FD-C6D5-1CC3-3AED-DF3E5EDB0240}"/>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6DE6F22E-5184-62C6-98D3-F3304DEB321B}"/>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4" name="Rectangle 3">
            <a:extLst>
              <a:ext uri="{FF2B5EF4-FFF2-40B4-BE49-F238E27FC236}">
                <a16:creationId xmlns:a16="http://schemas.microsoft.com/office/drawing/2014/main" id="{50FE27DC-4C2F-A40E-7C44-448BD1E8BDBD}"/>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65DAEE3-1ED2-19DE-CFF3-B26BED84CD82}"/>
              </a:ext>
            </a:extLst>
          </p:cNvPr>
          <p:cNvSpPr txBox="1"/>
          <p:nvPr/>
        </p:nvSpPr>
        <p:spPr>
          <a:xfrm>
            <a:off x="4202440" y="2309114"/>
            <a:ext cx="3693669" cy="2262158"/>
          </a:xfrm>
          <a:prstGeom prst="rect">
            <a:avLst/>
          </a:prstGeom>
          <a:noFill/>
        </p:spPr>
        <p:txBody>
          <a:bodyPr wrap="square" rtlCol="0">
            <a:spAutoFit/>
          </a:bodyPr>
          <a:lstStyle/>
          <a:p>
            <a:pPr marL="800100" lvl="1" indent="-342900">
              <a:spcAft>
                <a:spcPts val="600"/>
              </a:spcAft>
              <a:buFont typeface="System Font Regular"/>
              <a:buChar char="◎"/>
            </a:pPr>
            <a:r>
              <a:rPr lang="en-US" sz="1100">
                <a:latin typeface="Arial" panose="020B0604020202020204" pitchFamily="34" charset="0"/>
                <a:cs typeface="Arial" panose="020B0604020202020204" pitchFamily="34" charset="0"/>
              </a:rPr>
              <a:t>Manage renewals through the active client report.</a:t>
            </a:r>
          </a:p>
          <a:p>
            <a:pPr marL="800100" lvl="1" indent="-342900">
              <a:spcAft>
                <a:spcPts val="600"/>
              </a:spcAft>
              <a:buFont typeface="System Font Regular"/>
              <a:buChar char="◎"/>
            </a:pPr>
            <a:r>
              <a:rPr lang="en-US" sz="1100">
                <a:latin typeface="Arial" panose="020B0604020202020204" pitchFamily="34" charset="0"/>
                <a:cs typeface="Arial" panose="020B0604020202020204" pitchFamily="34" charset="0"/>
              </a:rPr>
              <a:t>PT’s should have renewal conversations at least 3 sessions before needing to renew.</a:t>
            </a:r>
          </a:p>
          <a:p>
            <a:pPr marL="800100" lvl="1" indent="-342900">
              <a:spcAft>
                <a:spcPts val="600"/>
              </a:spcAft>
              <a:buFont typeface="System Font Regular"/>
              <a:buChar char="◎"/>
            </a:pPr>
            <a:r>
              <a:rPr lang="en-US" sz="1100">
                <a:latin typeface="Arial" panose="020B0604020202020204" pitchFamily="34" charset="0"/>
                <a:cs typeface="Arial" panose="020B0604020202020204" pitchFamily="34" charset="0"/>
              </a:rPr>
              <a:t>Presenting renewal clients with an updated training plan based on progress charts, frequency needs and goal forecasting.</a:t>
            </a:r>
          </a:p>
          <a:p>
            <a:pPr marL="800100" lvl="1" indent="-342900">
              <a:spcAft>
                <a:spcPts val="600"/>
              </a:spcAft>
              <a:buFont typeface="System Font Regular"/>
              <a:buChar char="◎"/>
            </a:pPr>
            <a:r>
              <a:rPr lang="en-US" sz="1100">
                <a:latin typeface="Arial" panose="020B0604020202020204" pitchFamily="34" charset="0"/>
                <a:cs typeface="Arial" panose="020B0604020202020204" pitchFamily="34" charset="0"/>
              </a:rPr>
              <a:t>Conduct exit interviews for non renewed clients. They have fitness goals, can we still help them achieve them? </a:t>
            </a:r>
          </a:p>
          <a:p>
            <a:pPr marL="800100" lvl="1" indent="-342900">
              <a:spcAft>
                <a:spcPts val="600"/>
              </a:spcAft>
              <a:buFont typeface="System Font Regular"/>
              <a:buChar char="◎"/>
            </a:pPr>
            <a:endParaRPr lang="en-US" sz="11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C9206867-1DA5-703A-6E8F-FA2E09108411}"/>
              </a:ext>
            </a:extLst>
          </p:cNvPr>
          <p:cNvSpPr txBox="1"/>
          <p:nvPr/>
        </p:nvSpPr>
        <p:spPr>
          <a:xfrm>
            <a:off x="848510" y="898701"/>
            <a:ext cx="687464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RENEWALS</a:t>
            </a:r>
            <a:endParaRPr lang="en-US" sz="240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AE18191-1545-2C9D-09B2-EB1496F919B9}"/>
              </a:ext>
            </a:extLst>
          </p:cNvPr>
          <p:cNvSpPr txBox="1"/>
          <p:nvPr/>
        </p:nvSpPr>
        <p:spPr>
          <a:xfrm>
            <a:off x="199138" y="2309114"/>
            <a:ext cx="3434965" cy="2508379"/>
          </a:xfrm>
          <a:prstGeom prst="rect">
            <a:avLst/>
          </a:prstGeom>
          <a:noFill/>
        </p:spPr>
        <p:txBody>
          <a:bodyPr wrap="square" rtlCol="0">
            <a:spAutoFit/>
          </a:bodyPr>
          <a:lstStyle/>
          <a:p>
            <a:pPr marL="800100" lvl="1" indent="-342900">
              <a:spcAft>
                <a:spcPts val="600"/>
              </a:spcAft>
              <a:buFont typeface="System Font Regular"/>
              <a:buChar char="◎"/>
            </a:pPr>
            <a:r>
              <a:rPr lang="en-US" sz="1100">
                <a:latin typeface="Arial" panose="020B0604020202020204" pitchFamily="34" charset="0"/>
                <a:cs typeface="Arial" panose="020B0604020202020204" pitchFamily="34" charset="0"/>
              </a:rPr>
              <a:t>Only manage renewals that PT’s list as renewals.</a:t>
            </a:r>
          </a:p>
          <a:p>
            <a:pPr marL="800100" lvl="1" indent="-342900">
              <a:spcAft>
                <a:spcPts val="600"/>
              </a:spcAft>
              <a:buFont typeface="System Font Regular"/>
              <a:buChar char="◎"/>
            </a:pPr>
            <a:r>
              <a:rPr lang="en-US" sz="1100">
                <a:latin typeface="Arial" panose="020B0604020202020204" pitchFamily="34" charset="0"/>
                <a:cs typeface="Arial" panose="020B0604020202020204" pitchFamily="34" charset="0"/>
              </a:rPr>
              <a:t>PT’s wait until the last session to ask if client would like to continue training </a:t>
            </a:r>
          </a:p>
          <a:p>
            <a:pPr marL="800100" lvl="1" indent="-342900">
              <a:spcAft>
                <a:spcPts val="600"/>
              </a:spcAft>
              <a:buFont typeface="System Font Regular"/>
              <a:buChar char="◎"/>
            </a:pPr>
            <a:r>
              <a:rPr lang="en-US" sz="1100">
                <a:latin typeface="Arial" panose="020B0604020202020204" pitchFamily="34" charset="0"/>
                <a:cs typeface="Arial" panose="020B0604020202020204" pitchFamily="34" charset="0"/>
              </a:rPr>
              <a:t>Ask if the client wants to keep doing what they are doing while finishing their session. </a:t>
            </a:r>
          </a:p>
          <a:p>
            <a:pPr marL="800100" lvl="1" indent="-342900">
              <a:spcAft>
                <a:spcPts val="600"/>
              </a:spcAft>
              <a:buFont typeface="System Font Regular"/>
              <a:buChar char="◎"/>
            </a:pPr>
            <a:r>
              <a:rPr lang="en-US" sz="1100">
                <a:latin typeface="Arial" panose="020B0604020202020204" pitchFamily="34" charset="0"/>
                <a:cs typeface="Arial" panose="020B0604020202020204" pitchFamily="34" charset="0"/>
              </a:rPr>
              <a:t>Assume client did not continue training due to financial reason (most frequently reported reason by PT’s). </a:t>
            </a:r>
          </a:p>
          <a:p>
            <a:pPr marL="800100" lvl="1" indent="-342900">
              <a:spcAft>
                <a:spcPts val="600"/>
              </a:spcAft>
              <a:buFont typeface="System Font Regular"/>
              <a:buChar char="◎"/>
            </a:pPr>
            <a:endParaRPr lang="en-US" sz="1100">
              <a:latin typeface="Arial" panose="020B0604020202020204" pitchFamily="34" charset="0"/>
              <a:cs typeface="Arial" panose="020B0604020202020204" pitchFamily="34" charset="0"/>
            </a:endParaRPr>
          </a:p>
          <a:p>
            <a:pPr marL="800100" lvl="1" indent="-342900">
              <a:spcAft>
                <a:spcPts val="600"/>
              </a:spcAft>
              <a:buFont typeface="System Font Regular"/>
              <a:buChar char="◎"/>
            </a:pPr>
            <a:endParaRPr lang="en-US" sz="110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2129994-793A-B8FC-D05B-8465A1FB6580}"/>
              </a:ext>
            </a:extLst>
          </p:cNvPr>
          <p:cNvSpPr txBox="1"/>
          <p:nvPr/>
        </p:nvSpPr>
        <p:spPr>
          <a:xfrm>
            <a:off x="667911" y="2028097"/>
            <a:ext cx="2043484" cy="276999"/>
          </a:xfrm>
          <a:prstGeom prst="rect">
            <a:avLst/>
          </a:prstGeom>
          <a:noFill/>
        </p:spPr>
        <p:txBody>
          <a:bodyPr wrap="square">
            <a:spAutoFit/>
          </a:bodyPr>
          <a:lstStyle/>
          <a:p>
            <a:pPr>
              <a:spcAft>
                <a:spcPts val="600"/>
              </a:spcAft>
            </a:pPr>
            <a:r>
              <a:rPr lang="en-US" sz="1200" b="1" u="sng">
                <a:latin typeface="Arial" panose="020B0604020202020204" pitchFamily="34" charset="0"/>
                <a:cs typeface="Arial" panose="020B0604020202020204" pitchFamily="34" charset="0"/>
              </a:rPr>
              <a:t>COMMON PRACTICE</a:t>
            </a:r>
            <a:r>
              <a:rPr lang="en-US" sz="1100" u="sng">
                <a:latin typeface="Arial" panose="020B0604020202020204" pitchFamily="34" charset="0"/>
                <a:cs typeface="Arial" panose="020B0604020202020204" pitchFamily="34" charset="0"/>
              </a:rPr>
              <a:t> </a:t>
            </a:r>
          </a:p>
        </p:txBody>
      </p:sp>
      <p:sp>
        <p:nvSpPr>
          <p:cNvPr id="12" name="Arrow: Striped Right 11">
            <a:extLst>
              <a:ext uri="{FF2B5EF4-FFF2-40B4-BE49-F238E27FC236}">
                <a16:creationId xmlns:a16="http://schemas.microsoft.com/office/drawing/2014/main" id="{BFE67F10-3B0B-E5EB-1A25-3AD26541CC2A}"/>
              </a:ext>
            </a:extLst>
          </p:cNvPr>
          <p:cNvSpPr/>
          <p:nvPr/>
        </p:nvSpPr>
        <p:spPr>
          <a:xfrm>
            <a:off x="3746365" y="2285920"/>
            <a:ext cx="666696" cy="329452"/>
          </a:xfrm>
          <a:prstGeom prst="stripedRightArrow">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Striped Right 12">
            <a:extLst>
              <a:ext uri="{FF2B5EF4-FFF2-40B4-BE49-F238E27FC236}">
                <a16:creationId xmlns:a16="http://schemas.microsoft.com/office/drawing/2014/main" id="{CAEE1AD4-D65A-A452-1417-1CE493D54330}"/>
              </a:ext>
            </a:extLst>
          </p:cNvPr>
          <p:cNvSpPr/>
          <p:nvPr/>
        </p:nvSpPr>
        <p:spPr>
          <a:xfrm>
            <a:off x="3738308" y="2730348"/>
            <a:ext cx="666696" cy="329452"/>
          </a:xfrm>
          <a:prstGeom prst="stripedRightArrow">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Striped Right 13">
            <a:extLst>
              <a:ext uri="{FF2B5EF4-FFF2-40B4-BE49-F238E27FC236}">
                <a16:creationId xmlns:a16="http://schemas.microsoft.com/office/drawing/2014/main" id="{231C8425-486E-F0B6-2F43-29099E2B76FB}"/>
              </a:ext>
            </a:extLst>
          </p:cNvPr>
          <p:cNvSpPr/>
          <p:nvPr/>
        </p:nvSpPr>
        <p:spPr>
          <a:xfrm>
            <a:off x="3738308" y="3174776"/>
            <a:ext cx="666696" cy="329452"/>
          </a:xfrm>
          <a:prstGeom prst="stripedRightArrow">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Striped Right 14">
            <a:extLst>
              <a:ext uri="{FF2B5EF4-FFF2-40B4-BE49-F238E27FC236}">
                <a16:creationId xmlns:a16="http://schemas.microsoft.com/office/drawing/2014/main" id="{2373B270-4670-5E77-080C-9FD4EE64B23E}"/>
              </a:ext>
            </a:extLst>
          </p:cNvPr>
          <p:cNvSpPr/>
          <p:nvPr/>
        </p:nvSpPr>
        <p:spPr>
          <a:xfrm>
            <a:off x="3746365" y="3634441"/>
            <a:ext cx="666696" cy="329452"/>
          </a:xfrm>
          <a:prstGeom prst="stripedRightArrow">
            <a:avLst/>
          </a:prstGeom>
          <a:solidFill>
            <a:srgbClr val="FFE6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24F1B95-885D-9330-5DEE-F639EA52D3CE}"/>
              </a:ext>
            </a:extLst>
          </p:cNvPr>
          <p:cNvSpPr txBox="1"/>
          <p:nvPr/>
        </p:nvSpPr>
        <p:spPr>
          <a:xfrm>
            <a:off x="772491" y="4428070"/>
            <a:ext cx="7123618" cy="664284"/>
          </a:xfrm>
          <a:prstGeom prst="rect">
            <a:avLst/>
          </a:prstGeom>
          <a:noFill/>
        </p:spPr>
        <p:txBody>
          <a:bodyPr wrap="square" lIns="91440" tIns="45720" rIns="91440" bIns="45720" rtlCol="0" anchor="t">
            <a:spAutoFit/>
          </a:bodyPr>
          <a:lstStyle/>
          <a:p>
            <a:pPr>
              <a:spcAft>
                <a:spcPts val="450"/>
              </a:spcAft>
              <a:buSzPct val="100000"/>
            </a:pPr>
            <a:r>
              <a:rPr lang="en-US" sz="1100">
                <a:solidFill>
                  <a:srgbClr val="FF0000"/>
                </a:solidFill>
                <a:latin typeface="Arial" panose="020B0604020202020204" pitchFamily="34" charset="0"/>
                <a:cs typeface="Arial" panose="020B0604020202020204" pitchFamily="34" charset="0"/>
              </a:rPr>
              <a:t>***PT client’s continue training if they see value in the service. Sometimes it can be cost prohibitive, but there                             can be a service need not being met, managing renewals with our PT’s ensures we fulfill client expectations.  </a:t>
            </a:r>
          </a:p>
          <a:p>
            <a:pPr>
              <a:spcAft>
                <a:spcPts val="450"/>
              </a:spcAft>
              <a:buSzPct val="100000"/>
            </a:pPr>
            <a:endParaRPr 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1168299"/>
      </p:ext>
    </p:extLst>
  </p:cSld>
  <p:clrMapOvr>
    <a:masterClrMapping/>
  </p:clrMapOvr>
  <p:transition spd="slow">
    <p:push/>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7DD9E7-0708-58C8-D886-33763C5BE2AD}"/>
            </a:ext>
          </a:extLst>
        </p:cNvPr>
        <p:cNvGrpSpPr/>
        <p:nvPr/>
      </p:nvGrpSpPr>
      <p:grpSpPr>
        <a:xfrm>
          <a:off x="0" y="0"/>
          <a:ext cx="0" cy="0"/>
          <a:chOff x="0" y="0"/>
          <a:chExt cx="0" cy="0"/>
        </a:xfrm>
      </p:grpSpPr>
      <p:sp>
        <p:nvSpPr>
          <p:cNvPr id="36" name="Arrow: Down 35">
            <a:extLst>
              <a:ext uri="{FF2B5EF4-FFF2-40B4-BE49-F238E27FC236}">
                <a16:creationId xmlns:a16="http://schemas.microsoft.com/office/drawing/2014/main" id="{650EC594-E616-2CF6-034A-27F029A049DF}"/>
              </a:ext>
            </a:extLst>
          </p:cNvPr>
          <p:cNvSpPr/>
          <p:nvPr/>
        </p:nvSpPr>
        <p:spPr>
          <a:xfrm>
            <a:off x="7182463" y="1773643"/>
            <a:ext cx="540688" cy="3291338"/>
          </a:xfrm>
          <a:prstGeom prst="down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32007070-CAD6-47BE-BFCD-ACF54C4D4FD1}"/>
              </a:ext>
            </a:extLst>
          </p:cNvPr>
          <p:cNvSpPr/>
          <p:nvPr/>
        </p:nvSpPr>
        <p:spPr>
          <a:xfrm>
            <a:off x="5708064" y="1761591"/>
            <a:ext cx="540688" cy="3279536"/>
          </a:xfrm>
          <a:prstGeom prst="down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Down 33">
            <a:extLst>
              <a:ext uri="{FF2B5EF4-FFF2-40B4-BE49-F238E27FC236}">
                <a16:creationId xmlns:a16="http://schemas.microsoft.com/office/drawing/2014/main" id="{727D40BD-7920-C927-0DC4-83E694442EA2}"/>
              </a:ext>
            </a:extLst>
          </p:cNvPr>
          <p:cNvSpPr/>
          <p:nvPr/>
        </p:nvSpPr>
        <p:spPr>
          <a:xfrm>
            <a:off x="4233665" y="1773643"/>
            <a:ext cx="540688" cy="3309720"/>
          </a:xfrm>
          <a:prstGeom prst="down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Down 32">
            <a:extLst>
              <a:ext uri="{FF2B5EF4-FFF2-40B4-BE49-F238E27FC236}">
                <a16:creationId xmlns:a16="http://schemas.microsoft.com/office/drawing/2014/main" id="{987FA116-6828-B077-23C9-B06DA45A63BF}"/>
              </a:ext>
            </a:extLst>
          </p:cNvPr>
          <p:cNvSpPr/>
          <p:nvPr/>
        </p:nvSpPr>
        <p:spPr>
          <a:xfrm>
            <a:off x="2752677" y="1761591"/>
            <a:ext cx="540688" cy="3303390"/>
          </a:xfrm>
          <a:prstGeom prst="down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Down 31">
            <a:extLst>
              <a:ext uri="{FF2B5EF4-FFF2-40B4-BE49-F238E27FC236}">
                <a16:creationId xmlns:a16="http://schemas.microsoft.com/office/drawing/2014/main" id="{966B4393-3505-8317-2B02-4A9357430BCD}"/>
              </a:ext>
            </a:extLst>
          </p:cNvPr>
          <p:cNvSpPr/>
          <p:nvPr/>
        </p:nvSpPr>
        <p:spPr>
          <a:xfrm>
            <a:off x="1272209" y="1761591"/>
            <a:ext cx="540688" cy="3303390"/>
          </a:xfrm>
          <a:prstGeom prst="down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88AF92A-7425-2A3B-2063-52503822C894}"/>
              </a:ext>
            </a:extLst>
          </p:cNvPr>
          <p:cNvSpPr txBox="1"/>
          <p:nvPr/>
        </p:nvSpPr>
        <p:spPr>
          <a:xfrm>
            <a:off x="848510" y="898701"/>
            <a:ext cx="6874641"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PRODUCT: RENEWAL MANAGEMENT</a:t>
            </a:r>
            <a:endParaRPr lang="en-US" sz="240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F8BCADBC-1973-FAF4-B9B1-ADB267CFC5ED}"/>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286F0492-26A4-B89F-94BE-6116BAF9B739}"/>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DA951A5D-C556-E9A3-1B65-200CBE9A008E}"/>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FE09E168-CC86-5EB9-5917-92217AEF253F}"/>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D1E4DFCB-1C7A-C48E-7C1B-D03782D52B09}"/>
              </a:ext>
            </a:extLst>
          </p:cNvPr>
          <p:cNvSpPr/>
          <p:nvPr/>
        </p:nvSpPr>
        <p:spPr>
          <a:xfrm>
            <a:off x="977677" y="1761591"/>
            <a:ext cx="1129232" cy="461665"/>
          </a:xfrm>
          <a:prstGeom prst="roundRect">
            <a:avLst/>
          </a:prstGeom>
          <a:solidFill>
            <a:srgbClr val="FFE600">
              <a:alpha val="90000"/>
            </a:srgbClr>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Identify renewal </a:t>
            </a:r>
          </a:p>
        </p:txBody>
      </p:sp>
      <p:sp>
        <p:nvSpPr>
          <p:cNvPr id="17" name="Rectangle: Rounded Corners 16">
            <a:extLst>
              <a:ext uri="{FF2B5EF4-FFF2-40B4-BE49-F238E27FC236}">
                <a16:creationId xmlns:a16="http://schemas.microsoft.com/office/drawing/2014/main" id="{AA358321-1625-78CB-89DE-0127DF958A86}"/>
              </a:ext>
            </a:extLst>
          </p:cNvPr>
          <p:cNvSpPr/>
          <p:nvPr/>
        </p:nvSpPr>
        <p:spPr>
          <a:xfrm>
            <a:off x="2453982" y="1775655"/>
            <a:ext cx="1129232" cy="461665"/>
          </a:xfrm>
          <a:prstGeom prst="roundRect">
            <a:avLst/>
          </a:prstGeom>
          <a:solidFill>
            <a:srgbClr val="FFE600">
              <a:alpha val="90000"/>
            </a:srgbClr>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Establish action plan </a:t>
            </a:r>
          </a:p>
        </p:txBody>
      </p:sp>
      <p:sp>
        <p:nvSpPr>
          <p:cNvPr id="18" name="Rectangle: Rounded Corners 17">
            <a:extLst>
              <a:ext uri="{FF2B5EF4-FFF2-40B4-BE49-F238E27FC236}">
                <a16:creationId xmlns:a16="http://schemas.microsoft.com/office/drawing/2014/main" id="{39378017-4049-70FE-428C-BA5F3822A006}"/>
              </a:ext>
            </a:extLst>
          </p:cNvPr>
          <p:cNvSpPr/>
          <p:nvPr/>
        </p:nvSpPr>
        <p:spPr>
          <a:xfrm>
            <a:off x="3934888" y="1775654"/>
            <a:ext cx="1129232" cy="461665"/>
          </a:xfrm>
          <a:prstGeom prst="roundRect">
            <a:avLst/>
          </a:prstGeom>
          <a:solidFill>
            <a:srgbClr val="FFE600">
              <a:alpha val="90000"/>
            </a:srgbClr>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 Present renewal </a:t>
            </a:r>
          </a:p>
        </p:txBody>
      </p:sp>
      <p:sp>
        <p:nvSpPr>
          <p:cNvPr id="19" name="Rectangle: Rounded Corners 18">
            <a:extLst>
              <a:ext uri="{FF2B5EF4-FFF2-40B4-BE49-F238E27FC236}">
                <a16:creationId xmlns:a16="http://schemas.microsoft.com/office/drawing/2014/main" id="{C4278A3C-BB09-DF58-2E08-39B55987527A}"/>
              </a:ext>
            </a:extLst>
          </p:cNvPr>
          <p:cNvSpPr/>
          <p:nvPr/>
        </p:nvSpPr>
        <p:spPr>
          <a:xfrm>
            <a:off x="5412247" y="1761593"/>
            <a:ext cx="1138079" cy="461665"/>
          </a:xfrm>
          <a:prstGeom prst="roundRect">
            <a:avLst/>
          </a:prstGeom>
          <a:solidFill>
            <a:srgbClr val="FFE600">
              <a:alpha val="90000"/>
            </a:srgbClr>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Client renews </a:t>
            </a:r>
          </a:p>
        </p:txBody>
      </p:sp>
      <p:sp>
        <p:nvSpPr>
          <p:cNvPr id="20" name="Rectangle: Rounded Corners 19">
            <a:extLst>
              <a:ext uri="{FF2B5EF4-FFF2-40B4-BE49-F238E27FC236}">
                <a16:creationId xmlns:a16="http://schemas.microsoft.com/office/drawing/2014/main" id="{7AE53F03-41B4-B172-72C8-E7D71DAF7CC6}"/>
              </a:ext>
            </a:extLst>
          </p:cNvPr>
          <p:cNvSpPr/>
          <p:nvPr/>
        </p:nvSpPr>
        <p:spPr>
          <a:xfrm>
            <a:off x="6899887" y="1761592"/>
            <a:ext cx="1138079" cy="461665"/>
          </a:xfrm>
          <a:prstGeom prst="roundRect">
            <a:avLst/>
          </a:prstGeom>
          <a:solidFill>
            <a:srgbClr val="FFE600">
              <a:alpha val="90000"/>
            </a:srgbClr>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solidFill>
              </a:rPr>
              <a:t>Client does not renew </a:t>
            </a:r>
          </a:p>
        </p:txBody>
      </p:sp>
      <p:sp>
        <p:nvSpPr>
          <p:cNvPr id="21" name="Rectangle: Rounded Corners 20">
            <a:extLst>
              <a:ext uri="{FF2B5EF4-FFF2-40B4-BE49-F238E27FC236}">
                <a16:creationId xmlns:a16="http://schemas.microsoft.com/office/drawing/2014/main" id="{60A421B0-8EBA-BC21-B495-90CC13429DAD}"/>
              </a:ext>
            </a:extLst>
          </p:cNvPr>
          <p:cNvSpPr/>
          <p:nvPr/>
        </p:nvSpPr>
        <p:spPr>
          <a:xfrm>
            <a:off x="943044" y="2393793"/>
            <a:ext cx="1138078" cy="816484"/>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PT completes business plan with renewals </a:t>
            </a:r>
          </a:p>
        </p:txBody>
      </p:sp>
      <p:sp>
        <p:nvSpPr>
          <p:cNvPr id="22" name="Rectangle: Rounded Corners 21">
            <a:extLst>
              <a:ext uri="{FF2B5EF4-FFF2-40B4-BE49-F238E27FC236}">
                <a16:creationId xmlns:a16="http://schemas.microsoft.com/office/drawing/2014/main" id="{8D732018-040A-FD61-A949-602C7ACF994D}"/>
              </a:ext>
            </a:extLst>
          </p:cNvPr>
          <p:cNvSpPr/>
          <p:nvPr/>
        </p:nvSpPr>
        <p:spPr>
          <a:xfrm>
            <a:off x="943044" y="3374526"/>
            <a:ext cx="1138077" cy="1173496"/>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Manager reviews active client report for missed renewals </a:t>
            </a:r>
          </a:p>
        </p:txBody>
      </p:sp>
      <p:sp>
        <p:nvSpPr>
          <p:cNvPr id="23" name="Rectangle: Rounded Corners 22">
            <a:extLst>
              <a:ext uri="{FF2B5EF4-FFF2-40B4-BE49-F238E27FC236}">
                <a16:creationId xmlns:a16="http://schemas.microsoft.com/office/drawing/2014/main" id="{2865D7DA-53FF-7CC5-4C4A-6A7C19C281B2}"/>
              </a:ext>
            </a:extLst>
          </p:cNvPr>
          <p:cNvSpPr/>
          <p:nvPr/>
        </p:nvSpPr>
        <p:spPr>
          <a:xfrm>
            <a:off x="2453982" y="2397272"/>
            <a:ext cx="1138078" cy="816484"/>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Discusses renewals with PT</a:t>
            </a:r>
          </a:p>
        </p:txBody>
      </p:sp>
      <p:sp>
        <p:nvSpPr>
          <p:cNvPr id="24" name="Rectangle: Rounded Corners 23">
            <a:extLst>
              <a:ext uri="{FF2B5EF4-FFF2-40B4-BE49-F238E27FC236}">
                <a16:creationId xmlns:a16="http://schemas.microsoft.com/office/drawing/2014/main" id="{F1A7153E-CF29-28D0-7167-3D392C6199F1}"/>
              </a:ext>
            </a:extLst>
          </p:cNvPr>
          <p:cNvSpPr/>
          <p:nvPr/>
        </p:nvSpPr>
        <p:spPr>
          <a:xfrm>
            <a:off x="2450363" y="3374526"/>
            <a:ext cx="1138078" cy="1173496"/>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Plan outlines duration and goals for continued training  </a:t>
            </a:r>
          </a:p>
        </p:txBody>
      </p:sp>
      <p:sp>
        <p:nvSpPr>
          <p:cNvPr id="25" name="Rectangle: Rounded Corners 24">
            <a:extLst>
              <a:ext uri="{FF2B5EF4-FFF2-40B4-BE49-F238E27FC236}">
                <a16:creationId xmlns:a16="http://schemas.microsoft.com/office/drawing/2014/main" id="{9B5B9DC2-257A-B46D-95E2-44897B019CC6}"/>
              </a:ext>
            </a:extLst>
          </p:cNvPr>
          <p:cNvSpPr/>
          <p:nvPr/>
        </p:nvSpPr>
        <p:spPr>
          <a:xfrm>
            <a:off x="3930464" y="2395346"/>
            <a:ext cx="1138079" cy="816484"/>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PT discusses renewals 3 sessions out </a:t>
            </a:r>
          </a:p>
        </p:txBody>
      </p:sp>
      <p:sp>
        <p:nvSpPr>
          <p:cNvPr id="26" name="Rectangle: Rounded Corners 25">
            <a:extLst>
              <a:ext uri="{FF2B5EF4-FFF2-40B4-BE49-F238E27FC236}">
                <a16:creationId xmlns:a16="http://schemas.microsoft.com/office/drawing/2014/main" id="{65E8F102-0907-5158-67AC-38C321479D33}"/>
              </a:ext>
            </a:extLst>
          </p:cNvPr>
          <p:cNvSpPr/>
          <p:nvPr/>
        </p:nvSpPr>
        <p:spPr>
          <a:xfrm>
            <a:off x="3928462" y="3369857"/>
            <a:ext cx="1138079" cy="1173496"/>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PT presents how many sessions and frequency needed</a:t>
            </a:r>
          </a:p>
        </p:txBody>
      </p:sp>
      <p:sp>
        <p:nvSpPr>
          <p:cNvPr id="28" name="Rectangle: Rounded Corners 27">
            <a:extLst>
              <a:ext uri="{FF2B5EF4-FFF2-40B4-BE49-F238E27FC236}">
                <a16:creationId xmlns:a16="http://schemas.microsoft.com/office/drawing/2014/main" id="{7C88CEE0-E58A-B50F-54D7-E55BDAC9771F}"/>
              </a:ext>
            </a:extLst>
          </p:cNvPr>
          <p:cNvSpPr/>
          <p:nvPr/>
        </p:nvSpPr>
        <p:spPr>
          <a:xfrm>
            <a:off x="5433303" y="2399582"/>
            <a:ext cx="1138079" cy="816484"/>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Schedule next 2 weeks sessions</a:t>
            </a:r>
          </a:p>
        </p:txBody>
      </p:sp>
      <p:sp>
        <p:nvSpPr>
          <p:cNvPr id="29" name="Rectangle: Rounded Corners 28">
            <a:extLst>
              <a:ext uri="{FF2B5EF4-FFF2-40B4-BE49-F238E27FC236}">
                <a16:creationId xmlns:a16="http://schemas.microsoft.com/office/drawing/2014/main" id="{D68367EF-8E5C-E18D-2BF1-06EB50C84D3C}"/>
              </a:ext>
            </a:extLst>
          </p:cNvPr>
          <p:cNvSpPr/>
          <p:nvPr/>
        </p:nvSpPr>
        <p:spPr>
          <a:xfrm>
            <a:off x="5415623" y="3369857"/>
            <a:ext cx="1138079" cy="1173496"/>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Maintain client frequency  (make up missed sessions)</a:t>
            </a:r>
          </a:p>
        </p:txBody>
      </p:sp>
      <p:sp>
        <p:nvSpPr>
          <p:cNvPr id="30" name="Rectangle: Rounded Corners 29">
            <a:extLst>
              <a:ext uri="{FF2B5EF4-FFF2-40B4-BE49-F238E27FC236}">
                <a16:creationId xmlns:a16="http://schemas.microsoft.com/office/drawing/2014/main" id="{71A277DB-2DBC-9E4D-55E2-B467C326FEF9}"/>
              </a:ext>
            </a:extLst>
          </p:cNvPr>
          <p:cNvSpPr/>
          <p:nvPr/>
        </p:nvSpPr>
        <p:spPr>
          <a:xfrm>
            <a:off x="6902503" y="2393793"/>
            <a:ext cx="1138079" cy="816484"/>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Manager conducts exit interview</a:t>
            </a:r>
          </a:p>
        </p:txBody>
      </p:sp>
      <p:sp>
        <p:nvSpPr>
          <p:cNvPr id="31" name="Rectangle: Rounded Corners 30">
            <a:extLst>
              <a:ext uri="{FF2B5EF4-FFF2-40B4-BE49-F238E27FC236}">
                <a16:creationId xmlns:a16="http://schemas.microsoft.com/office/drawing/2014/main" id="{FEF4F040-E536-D722-6D28-1DF8E2B748B0}"/>
              </a:ext>
            </a:extLst>
          </p:cNvPr>
          <p:cNvSpPr/>
          <p:nvPr/>
        </p:nvSpPr>
        <p:spPr>
          <a:xfrm>
            <a:off x="6899887" y="3388289"/>
            <a:ext cx="1138079" cy="1173496"/>
          </a:xfrm>
          <a:prstGeom prst="roundRect">
            <a:avLst/>
          </a:prstGeom>
          <a:solidFill>
            <a:schemeClr val="bg1">
              <a:alpha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rPr>
              <a:t>Identify  opportunities and</a:t>
            </a:r>
          </a:p>
          <a:p>
            <a:pPr algn="ctr"/>
            <a:r>
              <a:rPr lang="en-US" sz="1100">
                <a:solidFill>
                  <a:schemeClr val="tx1"/>
                </a:solidFill>
              </a:rPr>
              <a:t>Reengage client in PT</a:t>
            </a:r>
          </a:p>
        </p:txBody>
      </p:sp>
    </p:spTree>
    <p:extLst>
      <p:ext uri="{BB962C8B-B14F-4D97-AF65-F5344CB8AC3E}">
        <p14:creationId xmlns:p14="http://schemas.microsoft.com/office/powerpoint/2010/main" val="2527186316"/>
      </p:ext>
    </p:extLst>
  </p:cSld>
  <p:clrMapOvr>
    <a:masterClrMapping/>
  </p:clrMapOvr>
  <p:transition spd="slow">
    <p:push/>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A71A44-9A77-FA18-A25A-7E79754FDE15}"/>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10E68159-B3C0-34EC-8087-7CEDE069C7B2}"/>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4D8260A5-193C-139B-A8AF-3633E66EBAE0}"/>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797723A4-30C5-1435-B479-1C33EAC9265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044451C0-D62C-7499-878B-1FF4A8E97BCC}"/>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D7556E4-DBAA-253A-4447-41B2468B9F9B}"/>
              </a:ext>
            </a:extLst>
          </p:cNvPr>
          <p:cNvSpPr txBox="1"/>
          <p:nvPr/>
        </p:nvSpPr>
        <p:spPr>
          <a:xfrm>
            <a:off x="848510" y="898701"/>
            <a:ext cx="6625716"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PEOPLE: PROSPECTING </a:t>
            </a:r>
            <a:endParaRPr lang="en-US" sz="2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205CE233-8B32-DA94-B3AB-1F0ECA4A3329}"/>
              </a:ext>
            </a:extLst>
          </p:cNvPr>
          <p:cNvSpPr txBox="1"/>
          <p:nvPr/>
        </p:nvSpPr>
        <p:spPr>
          <a:xfrm>
            <a:off x="885431" y="1307984"/>
            <a:ext cx="6625716" cy="43088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Prospecting is communication with the long-term intent of gaining a new client. For most prospecting to result in a client, it can require a series of conversations, referred to as layering. </a:t>
            </a:r>
          </a:p>
        </p:txBody>
      </p:sp>
      <p:sp>
        <p:nvSpPr>
          <p:cNvPr id="16" name="TextBox 15">
            <a:extLst>
              <a:ext uri="{FF2B5EF4-FFF2-40B4-BE49-F238E27FC236}">
                <a16:creationId xmlns:a16="http://schemas.microsoft.com/office/drawing/2014/main" id="{BED32F8E-80C0-7519-68EB-CB3B5C51B88C}"/>
              </a:ext>
            </a:extLst>
          </p:cNvPr>
          <p:cNvSpPr txBox="1"/>
          <p:nvPr/>
        </p:nvSpPr>
        <p:spPr>
          <a:xfrm>
            <a:off x="885431" y="3113392"/>
            <a:ext cx="2021911" cy="276999"/>
          </a:xfrm>
          <a:prstGeom prst="rect">
            <a:avLst/>
          </a:prstGeom>
          <a:noFill/>
        </p:spPr>
        <p:txBody>
          <a:bodyPr wrap="square" lIns="91440" tIns="45720" rIns="91440" bIns="45720" rtlCol="0" anchor="t">
            <a:spAutoFit/>
          </a:bodyPr>
          <a:lstStyle/>
          <a:p>
            <a:pPr>
              <a:spcAft>
                <a:spcPts val="450"/>
              </a:spcAft>
              <a:buSzPct val="100000"/>
            </a:pPr>
            <a:r>
              <a:rPr lang="en-US" sz="1200" b="1">
                <a:latin typeface="Arial" panose="020B0604020202020204" pitchFamily="34" charset="0"/>
                <a:cs typeface="Arial" panose="020B0604020202020204" pitchFamily="34" charset="0"/>
              </a:rPr>
              <a:t>Two types of prospecting</a:t>
            </a:r>
          </a:p>
        </p:txBody>
      </p:sp>
      <p:sp>
        <p:nvSpPr>
          <p:cNvPr id="17" name="TextBox 16">
            <a:extLst>
              <a:ext uri="{FF2B5EF4-FFF2-40B4-BE49-F238E27FC236}">
                <a16:creationId xmlns:a16="http://schemas.microsoft.com/office/drawing/2014/main" id="{9D0BD4A5-2015-7AD1-A588-321F51B9528D}"/>
              </a:ext>
            </a:extLst>
          </p:cNvPr>
          <p:cNvSpPr txBox="1"/>
          <p:nvPr/>
        </p:nvSpPr>
        <p:spPr>
          <a:xfrm>
            <a:off x="4218901" y="3168080"/>
            <a:ext cx="3349779" cy="2233945"/>
          </a:xfrm>
          <a:prstGeom prst="rect">
            <a:avLst/>
          </a:prstGeom>
          <a:noFill/>
        </p:spPr>
        <p:txBody>
          <a:bodyPr wrap="square" lIns="91440" tIns="45720" rIns="91440" bIns="45720" rtlCol="0" anchor="t">
            <a:spAutoFit/>
          </a:bodyPr>
          <a:lstStyle/>
          <a:p>
            <a:pPr>
              <a:spcAft>
                <a:spcPts val="450"/>
              </a:spcAft>
              <a:buSzPct val="100000"/>
            </a:pPr>
            <a:endParaRPr lang="en-US" sz="1100">
              <a:latin typeface="Arial" panose="020B0604020202020204" pitchFamily="34" charset="0"/>
              <a:cs typeface="Arial" panose="020B0604020202020204" pitchFamily="34" charset="0"/>
            </a:endParaRPr>
          </a:p>
          <a:p>
            <a:pPr>
              <a:spcAft>
                <a:spcPts val="450"/>
              </a:spcAft>
              <a:buSzPct val="100000"/>
            </a:pPr>
            <a:r>
              <a:rPr lang="en-US" sz="1200" u="sng">
                <a:latin typeface="Arial" panose="020B0604020202020204" pitchFamily="34" charset="0"/>
                <a:cs typeface="Arial" panose="020B0604020202020204" pitchFamily="34" charset="0"/>
              </a:rPr>
              <a:t>External</a:t>
            </a:r>
          </a:p>
          <a:p>
            <a:pPr>
              <a:spcAft>
                <a:spcPts val="450"/>
              </a:spcAft>
              <a:buSzPct val="100000"/>
            </a:pPr>
            <a:r>
              <a:rPr lang="en-US" sz="1100">
                <a:latin typeface="Arial" panose="020B0604020202020204" pitchFamily="34" charset="0"/>
                <a:cs typeface="Arial" panose="020B0604020202020204" pitchFamily="34" charset="0"/>
              </a:rPr>
              <a:t>Speaking to members and non-members outside of the club</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Phone calls ( New member calls, inactive client list, missed opportunity follow ups)</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outreach events</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Client referral communication (Email, text, calls)</a:t>
            </a:r>
          </a:p>
          <a:p>
            <a:pPr marL="171450" indent="-171450">
              <a:spcAft>
                <a:spcPts val="450"/>
              </a:spcAft>
              <a:buSzPct val="100000"/>
              <a:buFont typeface="Arial" panose="020B0604020202020204" pitchFamily="34" charset="0"/>
              <a:buChar char="•"/>
            </a:pPr>
            <a:endParaRPr lang="en-US" sz="1100">
              <a:latin typeface="Arial" panose="020B0604020202020204" pitchFamily="34" charset="0"/>
              <a:cs typeface="Arial" panose="020B0604020202020204" pitchFamily="34" charset="0"/>
            </a:endParaRP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AA06B32D-2FDF-D223-71A3-E0B3E9B81ED5}"/>
              </a:ext>
            </a:extLst>
          </p:cNvPr>
          <p:cNvSpPr txBox="1"/>
          <p:nvPr/>
        </p:nvSpPr>
        <p:spPr>
          <a:xfrm>
            <a:off x="946699" y="3399108"/>
            <a:ext cx="3349779" cy="1831271"/>
          </a:xfrm>
          <a:prstGeom prst="rect">
            <a:avLst/>
          </a:prstGeom>
          <a:noFill/>
        </p:spPr>
        <p:txBody>
          <a:bodyPr wrap="square" lIns="91440" tIns="45720" rIns="91440" bIns="45720" rtlCol="0" anchor="t">
            <a:spAutoFit/>
          </a:bodyPr>
          <a:lstStyle/>
          <a:p>
            <a:pPr>
              <a:spcAft>
                <a:spcPts val="450"/>
              </a:spcAft>
              <a:buSzPct val="100000"/>
            </a:pPr>
            <a:r>
              <a:rPr lang="en-US" sz="1200" u="sng">
                <a:latin typeface="Arial" panose="020B0604020202020204" pitchFamily="34" charset="0"/>
                <a:cs typeface="Arial" panose="020B0604020202020204" pitchFamily="34" charset="0"/>
              </a:rPr>
              <a:t>Internal</a:t>
            </a:r>
          </a:p>
          <a:p>
            <a:pPr>
              <a:spcAft>
                <a:spcPts val="450"/>
              </a:spcAft>
              <a:buSzPct val="100000"/>
            </a:pPr>
            <a:r>
              <a:rPr lang="en-US" sz="1100">
                <a:latin typeface="Arial" panose="020B0604020202020204" pitchFamily="34" charset="0"/>
                <a:cs typeface="Arial" panose="020B0604020202020204" pitchFamily="34" charset="0"/>
              </a:rPr>
              <a:t>Speaking to members inside the club </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At the front desk </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racking weights </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waking past members on the floor</a:t>
            </a:r>
          </a:p>
          <a:p>
            <a:pPr marL="171450" indent="-171450">
              <a:spcAft>
                <a:spcPts val="450"/>
              </a:spcAft>
              <a:buSzPct val="100000"/>
              <a:buFont typeface="Courier New" panose="02070309020205020404" pitchFamily="49" charset="0"/>
              <a:buChar char="o"/>
            </a:pPr>
            <a:r>
              <a:rPr lang="en-US" sz="1100">
                <a:latin typeface="Arial" panose="020B0604020202020204" pitchFamily="34" charset="0"/>
                <a:cs typeface="Arial" panose="020B0604020202020204" pitchFamily="34" charset="0"/>
              </a:rPr>
              <a:t>Scheduled activities (Body fat table, PT instruction seminars, Fitness contests)</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20" name="Arrow: Chevron 19">
            <a:extLst>
              <a:ext uri="{FF2B5EF4-FFF2-40B4-BE49-F238E27FC236}">
                <a16:creationId xmlns:a16="http://schemas.microsoft.com/office/drawing/2014/main" id="{06BE4761-17AE-463B-4E9F-7B244B60226A}"/>
              </a:ext>
            </a:extLst>
          </p:cNvPr>
          <p:cNvSpPr/>
          <p:nvPr/>
        </p:nvSpPr>
        <p:spPr>
          <a:xfrm>
            <a:off x="1270761" y="1927043"/>
            <a:ext cx="1447136" cy="261610"/>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1</a:t>
            </a:r>
            <a:r>
              <a:rPr lang="en-US" sz="1200" b="1" baseline="30000">
                <a:solidFill>
                  <a:schemeClr val="tx1"/>
                </a:solidFill>
              </a:rPr>
              <a:t>ST</a:t>
            </a:r>
            <a:r>
              <a:rPr lang="en-US" sz="1200" b="1">
                <a:solidFill>
                  <a:schemeClr val="tx1"/>
                </a:solidFill>
              </a:rPr>
              <a:t>  CONTACT</a:t>
            </a:r>
          </a:p>
        </p:txBody>
      </p:sp>
      <p:grpSp>
        <p:nvGrpSpPr>
          <p:cNvPr id="21" name="Group 20">
            <a:extLst>
              <a:ext uri="{FF2B5EF4-FFF2-40B4-BE49-F238E27FC236}">
                <a16:creationId xmlns:a16="http://schemas.microsoft.com/office/drawing/2014/main" id="{442CA718-A9EF-E92C-5017-3F260EA781FF}"/>
              </a:ext>
            </a:extLst>
          </p:cNvPr>
          <p:cNvGrpSpPr/>
          <p:nvPr/>
        </p:nvGrpSpPr>
        <p:grpSpPr>
          <a:xfrm>
            <a:off x="1270761" y="2275219"/>
            <a:ext cx="1337794" cy="710784"/>
            <a:chOff x="1243096" y="3109803"/>
            <a:chExt cx="1006360" cy="1280344"/>
          </a:xfrm>
        </p:grpSpPr>
        <p:sp>
          <p:nvSpPr>
            <p:cNvPr id="24" name="Rounded Rectangle 14">
              <a:extLst>
                <a:ext uri="{FF2B5EF4-FFF2-40B4-BE49-F238E27FC236}">
                  <a16:creationId xmlns:a16="http://schemas.microsoft.com/office/drawing/2014/main" id="{06534EE6-89AD-92ED-C9A3-21879E9C2692}"/>
                </a:ext>
              </a:extLst>
            </p:cNvPr>
            <p:cNvSpPr/>
            <p:nvPr/>
          </p:nvSpPr>
          <p:spPr>
            <a:xfrm>
              <a:off x="1243096" y="3109803"/>
              <a:ext cx="1001864" cy="1280344"/>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11F39A5F-BFF5-938B-4B08-4258B5CB7416}"/>
                </a:ext>
              </a:extLst>
            </p:cNvPr>
            <p:cNvSpPr/>
            <p:nvPr/>
          </p:nvSpPr>
          <p:spPr>
            <a:xfrm>
              <a:off x="1251489" y="3258644"/>
              <a:ext cx="997967" cy="687374"/>
            </a:xfrm>
            <a:prstGeom prst="rect">
              <a:avLst/>
            </a:prstGeom>
          </p:spPr>
          <p:txBody>
            <a:bodyPr anchor="ctr"/>
            <a:lstStyle/>
            <a:p>
              <a:pPr lvl="0" algn="ctr"/>
              <a:endParaRPr lang="en-US" sz="900">
                <a:latin typeface="Arial" panose="020B0604020202020204" pitchFamily="34" charset="0"/>
                <a:cs typeface="Arial" panose="020B0604020202020204" pitchFamily="34" charset="0"/>
              </a:endParaRPr>
            </a:p>
            <a:p>
              <a:pPr lvl="0" algn="ctr"/>
              <a:r>
                <a:rPr lang="en-US" sz="1050">
                  <a:latin typeface="Arial" panose="020B0604020202020204" pitchFamily="34" charset="0"/>
                  <a:cs typeface="Arial" panose="020B0604020202020204" pitchFamily="34" charset="0"/>
                </a:rPr>
                <a:t>Pleasant greeting </a:t>
              </a:r>
            </a:p>
          </p:txBody>
        </p:sp>
      </p:grpSp>
      <p:sp>
        <p:nvSpPr>
          <p:cNvPr id="27" name="Arrow: Chevron 26">
            <a:extLst>
              <a:ext uri="{FF2B5EF4-FFF2-40B4-BE49-F238E27FC236}">
                <a16:creationId xmlns:a16="http://schemas.microsoft.com/office/drawing/2014/main" id="{9D7F0CD8-474C-F99D-412C-073B6F36B3D7}"/>
              </a:ext>
            </a:extLst>
          </p:cNvPr>
          <p:cNvSpPr/>
          <p:nvPr/>
        </p:nvSpPr>
        <p:spPr>
          <a:xfrm>
            <a:off x="2849342" y="1927043"/>
            <a:ext cx="1447136" cy="261610"/>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2</a:t>
            </a:r>
            <a:r>
              <a:rPr lang="en-US" sz="1200" b="1" baseline="30000">
                <a:solidFill>
                  <a:schemeClr val="tx1"/>
                </a:solidFill>
              </a:rPr>
              <a:t>nd</a:t>
            </a:r>
            <a:r>
              <a:rPr lang="en-US" sz="1200" b="1">
                <a:solidFill>
                  <a:schemeClr val="tx1"/>
                </a:solidFill>
              </a:rPr>
              <a:t> CONTACT</a:t>
            </a:r>
          </a:p>
        </p:txBody>
      </p:sp>
      <p:sp>
        <p:nvSpPr>
          <p:cNvPr id="28" name="Arrow: Chevron 27">
            <a:extLst>
              <a:ext uri="{FF2B5EF4-FFF2-40B4-BE49-F238E27FC236}">
                <a16:creationId xmlns:a16="http://schemas.microsoft.com/office/drawing/2014/main" id="{5220A66F-CF7D-3463-12D9-9203365DA4A5}"/>
              </a:ext>
            </a:extLst>
          </p:cNvPr>
          <p:cNvSpPr/>
          <p:nvPr/>
        </p:nvSpPr>
        <p:spPr>
          <a:xfrm>
            <a:off x="4422313" y="1927043"/>
            <a:ext cx="1447136" cy="261610"/>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3</a:t>
            </a:r>
            <a:r>
              <a:rPr lang="en-US" sz="1200" b="1" baseline="30000">
                <a:solidFill>
                  <a:schemeClr val="tx1"/>
                </a:solidFill>
              </a:rPr>
              <a:t>rd</a:t>
            </a:r>
            <a:r>
              <a:rPr lang="en-US" sz="1200" b="1">
                <a:solidFill>
                  <a:schemeClr val="tx1"/>
                </a:solidFill>
              </a:rPr>
              <a:t>  CONTACT</a:t>
            </a:r>
          </a:p>
        </p:txBody>
      </p:sp>
      <p:sp>
        <p:nvSpPr>
          <p:cNvPr id="29" name="Arrow: Chevron 28">
            <a:extLst>
              <a:ext uri="{FF2B5EF4-FFF2-40B4-BE49-F238E27FC236}">
                <a16:creationId xmlns:a16="http://schemas.microsoft.com/office/drawing/2014/main" id="{0172E894-C75C-4E3E-1657-51DAE33148D0}"/>
              </a:ext>
            </a:extLst>
          </p:cNvPr>
          <p:cNvSpPr/>
          <p:nvPr/>
        </p:nvSpPr>
        <p:spPr>
          <a:xfrm>
            <a:off x="5995284" y="1927043"/>
            <a:ext cx="1447136" cy="261610"/>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4</a:t>
            </a:r>
            <a:r>
              <a:rPr lang="en-US" sz="1200" b="1" baseline="30000">
                <a:solidFill>
                  <a:schemeClr val="tx1"/>
                </a:solidFill>
              </a:rPr>
              <a:t>th</a:t>
            </a:r>
            <a:r>
              <a:rPr lang="en-US" sz="1200" b="1">
                <a:solidFill>
                  <a:schemeClr val="tx1"/>
                </a:solidFill>
              </a:rPr>
              <a:t> CONTACT</a:t>
            </a:r>
          </a:p>
        </p:txBody>
      </p:sp>
      <p:grpSp>
        <p:nvGrpSpPr>
          <p:cNvPr id="30" name="Group 29">
            <a:extLst>
              <a:ext uri="{FF2B5EF4-FFF2-40B4-BE49-F238E27FC236}">
                <a16:creationId xmlns:a16="http://schemas.microsoft.com/office/drawing/2014/main" id="{93AA6FAC-CDFD-2D25-4B03-C393619FA57A}"/>
              </a:ext>
            </a:extLst>
          </p:cNvPr>
          <p:cNvGrpSpPr/>
          <p:nvPr/>
        </p:nvGrpSpPr>
        <p:grpSpPr>
          <a:xfrm>
            <a:off x="2817599" y="2266247"/>
            <a:ext cx="1331817" cy="710784"/>
            <a:chOff x="1243096" y="3109803"/>
            <a:chExt cx="1001864" cy="1280344"/>
          </a:xfrm>
        </p:grpSpPr>
        <p:sp>
          <p:nvSpPr>
            <p:cNvPr id="31" name="Rounded Rectangle 14">
              <a:extLst>
                <a:ext uri="{FF2B5EF4-FFF2-40B4-BE49-F238E27FC236}">
                  <a16:creationId xmlns:a16="http://schemas.microsoft.com/office/drawing/2014/main" id="{910F75AF-D92D-B82F-7D27-FA4CD2E08C0D}"/>
                </a:ext>
              </a:extLst>
            </p:cNvPr>
            <p:cNvSpPr/>
            <p:nvPr/>
          </p:nvSpPr>
          <p:spPr>
            <a:xfrm>
              <a:off x="1243096" y="3109803"/>
              <a:ext cx="1001864" cy="1280344"/>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5" name="Rectangle 34">
              <a:extLst>
                <a:ext uri="{FF2B5EF4-FFF2-40B4-BE49-F238E27FC236}">
                  <a16:creationId xmlns:a16="http://schemas.microsoft.com/office/drawing/2014/main" id="{093D294E-3EC0-E859-4946-574636BAF73F}"/>
                </a:ext>
              </a:extLst>
            </p:cNvPr>
            <p:cNvSpPr/>
            <p:nvPr/>
          </p:nvSpPr>
          <p:spPr>
            <a:xfrm>
              <a:off x="1243096" y="3252869"/>
              <a:ext cx="997967" cy="687374"/>
            </a:xfrm>
            <a:prstGeom prst="rect">
              <a:avLst/>
            </a:prstGeom>
          </p:spPr>
          <p:txBody>
            <a:bodyPr anchor="ctr"/>
            <a:lstStyle/>
            <a:p>
              <a:pPr lvl="0"/>
              <a:endParaRPr lang="en-US" sz="900">
                <a:latin typeface="Arial" panose="020B0604020202020204" pitchFamily="34" charset="0"/>
                <a:cs typeface="Arial" panose="020B0604020202020204" pitchFamily="34" charset="0"/>
              </a:endParaRPr>
            </a:p>
            <a:p>
              <a:pPr lvl="0" algn="ctr"/>
              <a:r>
                <a:rPr lang="en-US" sz="1050">
                  <a:latin typeface="Arial" panose="020B0604020202020204" pitchFamily="34" charset="0"/>
                  <a:cs typeface="Arial" panose="020B0604020202020204" pitchFamily="34" charset="0"/>
                </a:rPr>
                <a:t>Warm introduction </a:t>
              </a:r>
            </a:p>
          </p:txBody>
        </p:sp>
      </p:grpSp>
      <p:grpSp>
        <p:nvGrpSpPr>
          <p:cNvPr id="36" name="Group 35">
            <a:extLst>
              <a:ext uri="{FF2B5EF4-FFF2-40B4-BE49-F238E27FC236}">
                <a16:creationId xmlns:a16="http://schemas.microsoft.com/office/drawing/2014/main" id="{206612B1-5218-5E15-5980-71F5E3ACB2B4}"/>
              </a:ext>
            </a:extLst>
          </p:cNvPr>
          <p:cNvGrpSpPr/>
          <p:nvPr/>
        </p:nvGrpSpPr>
        <p:grpSpPr>
          <a:xfrm>
            <a:off x="4422313" y="2264997"/>
            <a:ext cx="1348951" cy="710784"/>
            <a:chOff x="1243096" y="3109803"/>
            <a:chExt cx="1014753" cy="1280344"/>
          </a:xfrm>
        </p:grpSpPr>
        <p:sp>
          <p:nvSpPr>
            <p:cNvPr id="37" name="Rounded Rectangle 14">
              <a:extLst>
                <a:ext uri="{FF2B5EF4-FFF2-40B4-BE49-F238E27FC236}">
                  <a16:creationId xmlns:a16="http://schemas.microsoft.com/office/drawing/2014/main" id="{82CBE00C-9C9B-F5D2-B40D-5AF486D873B1}"/>
                </a:ext>
              </a:extLst>
            </p:cNvPr>
            <p:cNvSpPr/>
            <p:nvPr/>
          </p:nvSpPr>
          <p:spPr>
            <a:xfrm>
              <a:off x="1243096" y="3109803"/>
              <a:ext cx="1001864" cy="1280344"/>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8" name="Rectangle 37">
              <a:extLst>
                <a:ext uri="{FF2B5EF4-FFF2-40B4-BE49-F238E27FC236}">
                  <a16:creationId xmlns:a16="http://schemas.microsoft.com/office/drawing/2014/main" id="{EB984457-BFDD-AD5B-08D1-21482ACDF224}"/>
                </a:ext>
              </a:extLst>
            </p:cNvPr>
            <p:cNvSpPr/>
            <p:nvPr/>
          </p:nvSpPr>
          <p:spPr>
            <a:xfrm>
              <a:off x="1259882" y="3288871"/>
              <a:ext cx="997967" cy="687374"/>
            </a:xfrm>
            <a:prstGeom prst="rect">
              <a:avLst/>
            </a:prstGeom>
          </p:spPr>
          <p:txBody>
            <a:bodyPr anchor="ctr"/>
            <a:lstStyle/>
            <a:p>
              <a:pPr lvl="0"/>
              <a:endParaRPr lang="en-US" sz="900">
                <a:latin typeface="Arial" panose="020B0604020202020204" pitchFamily="34" charset="0"/>
                <a:cs typeface="Arial" panose="020B0604020202020204" pitchFamily="34" charset="0"/>
              </a:endParaRPr>
            </a:p>
            <a:p>
              <a:pPr lvl="0" algn="ctr"/>
              <a:r>
                <a:rPr lang="en-US" sz="1050">
                  <a:latin typeface="Arial" panose="020B0604020202020204" pitchFamily="34" charset="0"/>
                  <a:cs typeface="Arial" panose="020B0604020202020204" pitchFamily="34" charset="0"/>
                </a:rPr>
                <a:t>Get to know members goals, offer pointers </a:t>
              </a:r>
            </a:p>
          </p:txBody>
        </p:sp>
      </p:grpSp>
      <p:grpSp>
        <p:nvGrpSpPr>
          <p:cNvPr id="39" name="Group 38">
            <a:extLst>
              <a:ext uri="{FF2B5EF4-FFF2-40B4-BE49-F238E27FC236}">
                <a16:creationId xmlns:a16="http://schemas.microsoft.com/office/drawing/2014/main" id="{DFB8A416-72DC-8350-B6C4-A2F89CC7DE54}"/>
              </a:ext>
            </a:extLst>
          </p:cNvPr>
          <p:cNvGrpSpPr/>
          <p:nvPr/>
        </p:nvGrpSpPr>
        <p:grpSpPr>
          <a:xfrm>
            <a:off x="5983357" y="2283760"/>
            <a:ext cx="1343770" cy="710784"/>
            <a:chOff x="1243096" y="3109803"/>
            <a:chExt cx="1010856" cy="1280344"/>
          </a:xfrm>
        </p:grpSpPr>
        <p:sp>
          <p:nvSpPr>
            <p:cNvPr id="40" name="Rounded Rectangle 14">
              <a:extLst>
                <a:ext uri="{FF2B5EF4-FFF2-40B4-BE49-F238E27FC236}">
                  <a16:creationId xmlns:a16="http://schemas.microsoft.com/office/drawing/2014/main" id="{7319B835-3B06-B9D3-00B3-CD3DD7485D71}"/>
                </a:ext>
              </a:extLst>
            </p:cNvPr>
            <p:cNvSpPr/>
            <p:nvPr/>
          </p:nvSpPr>
          <p:spPr>
            <a:xfrm>
              <a:off x="1243096" y="3109803"/>
              <a:ext cx="1001864" cy="1280344"/>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42" name="Rectangle 41">
              <a:extLst>
                <a:ext uri="{FF2B5EF4-FFF2-40B4-BE49-F238E27FC236}">
                  <a16:creationId xmlns:a16="http://schemas.microsoft.com/office/drawing/2014/main" id="{030453EA-DB65-2648-37AF-1D0EF27688FB}"/>
                </a:ext>
              </a:extLst>
            </p:cNvPr>
            <p:cNvSpPr/>
            <p:nvPr/>
          </p:nvSpPr>
          <p:spPr>
            <a:xfrm>
              <a:off x="1255985" y="3284876"/>
              <a:ext cx="997967" cy="687374"/>
            </a:xfrm>
            <a:prstGeom prst="rect">
              <a:avLst/>
            </a:prstGeom>
          </p:spPr>
          <p:txBody>
            <a:bodyPr anchor="ctr"/>
            <a:lstStyle/>
            <a:p>
              <a:pPr lvl="0"/>
              <a:endParaRPr lang="en-US" sz="900">
                <a:latin typeface="Arial" panose="020B0604020202020204" pitchFamily="34" charset="0"/>
                <a:cs typeface="Arial" panose="020B0604020202020204" pitchFamily="34" charset="0"/>
              </a:endParaRPr>
            </a:p>
            <a:p>
              <a:pPr lvl="0" algn="ctr"/>
              <a:r>
                <a:rPr lang="en-US" sz="1050">
                  <a:latin typeface="Arial" panose="020B0604020202020204" pitchFamily="34" charset="0"/>
                  <a:cs typeface="Arial" panose="020B0604020202020204" pitchFamily="34" charset="0"/>
                </a:rPr>
                <a:t>Present a solution CPTS or PT </a:t>
              </a:r>
            </a:p>
          </p:txBody>
        </p:sp>
      </p:grpSp>
    </p:spTree>
    <p:extLst>
      <p:ext uri="{BB962C8B-B14F-4D97-AF65-F5344CB8AC3E}">
        <p14:creationId xmlns:p14="http://schemas.microsoft.com/office/powerpoint/2010/main" val="580088240"/>
      </p:ext>
    </p:extLst>
  </p:cSld>
  <p:clrMapOvr>
    <a:masterClrMapping/>
  </p:clrMapOvr>
  <p:transition spd="slow">
    <p:push/>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8AEEE6-0D35-912E-F35B-BCFF35D1DB86}"/>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81BBF9B1-94FA-39CF-74F1-1B3D996B0A97}"/>
              </a:ext>
            </a:extLst>
          </p:cNvPr>
          <p:cNvGrpSpPr/>
          <p:nvPr/>
        </p:nvGrpSpPr>
        <p:grpSpPr>
          <a:xfrm>
            <a:off x="8348871" y="4344849"/>
            <a:ext cx="795129" cy="798651"/>
            <a:chOff x="8348871" y="4344849"/>
            <a:chExt cx="795129" cy="798651"/>
          </a:xfrm>
        </p:grpSpPr>
        <p:sp>
          <p:nvSpPr>
            <p:cNvPr id="4" name="Rectangle 3">
              <a:extLst>
                <a:ext uri="{FF2B5EF4-FFF2-40B4-BE49-F238E27FC236}">
                  <a16:creationId xmlns:a16="http://schemas.microsoft.com/office/drawing/2014/main" id="{870956C8-429E-29B2-036F-F414CC5112DA}"/>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2D50C960-45CE-E41C-F197-B1DA349B1DEF}"/>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9" name="Rectangle 8">
            <a:extLst>
              <a:ext uri="{FF2B5EF4-FFF2-40B4-BE49-F238E27FC236}">
                <a16:creationId xmlns:a16="http://schemas.microsoft.com/office/drawing/2014/main" id="{DFF2FBEF-CB9D-456F-EF43-97AC0AF9EC15}"/>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13405A2-3459-BC10-2F3C-D8ACC974E595}"/>
              </a:ext>
            </a:extLst>
          </p:cNvPr>
          <p:cNvSpPr txBox="1"/>
          <p:nvPr/>
        </p:nvSpPr>
        <p:spPr>
          <a:xfrm>
            <a:off x="861069" y="1362579"/>
            <a:ext cx="6823687" cy="664284"/>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The CPTS is the first opportunity we have to demonstrate our fitness offerings. This should be a smooth process that encourages our members to let our PT’s help them reach their fitness goals.  </a:t>
            </a:r>
          </a:p>
          <a:p>
            <a:pPr>
              <a:spcAft>
                <a:spcPts val="450"/>
              </a:spcAft>
              <a:buSzPct val="100000"/>
            </a:pPr>
            <a:endParaRPr lang="en-US" sz="1100">
              <a:latin typeface="Arial" panose="020B0604020202020204" pitchFamily="34" charset="0"/>
              <a:cs typeface="Arial" panose="020B0604020202020204" pitchFamily="34" charset="0"/>
            </a:endParaRPr>
          </a:p>
        </p:txBody>
      </p:sp>
      <p:sp>
        <p:nvSpPr>
          <p:cNvPr id="11" name="Arrow: Chevron 10">
            <a:extLst>
              <a:ext uri="{FF2B5EF4-FFF2-40B4-BE49-F238E27FC236}">
                <a16:creationId xmlns:a16="http://schemas.microsoft.com/office/drawing/2014/main" id="{470A8BBD-28F4-A3C7-8B3F-0569D701D939}"/>
              </a:ext>
            </a:extLst>
          </p:cNvPr>
          <p:cNvSpPr/>
          <p:nvPr/>
        </p:nvSpPr>
        <p:spPr>
          <a:xfrm>
            <a:off x="1499275" y="2278132"/>
            <a:ext cx="1650073" cy="664284"/>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 </a:t>
            </a:r>
          </a:p>
        </p:txBody>
      </p:sp>
      <p:sp>
        <p:nvSpPr>
          <p:cNvPr id="12" name="Arrow: Chevron 11">
            <a:extLst>
              <a:ext uri="{FF2B5EF4-FFF2-40B4-BE49-F238E27FC236}">
                <a16:creationId xmlns:a16="http://schemas.microsoft.com/office/drawing/2014/main" id="{3E158984-68AB-493B-05EF-338E5B4BF080}"/>
              </a:ext>
            </a:extLst>
          </p:cNvPr>
          <p:cNvSpPr/>
          <p:nvPr/>
        </p:nvSpPr>
        <p:spPr>
          <a:xfrm>
            <a:off x="2886182" y="2271774"/>
            <a:ext cx="1614291" cy="674821"/>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14" name="Arrow: Chevron 13">
            <a:extLst>
              <a:ext uri="{FF2B5EF4-FFF2-40B4-BE49-F238E27FC236}">
                <a16:creationId xmlns:a16="http://schemas.microsoft.com/office/drawing/2014/main" id="{A8A71200-B558-0BF7-5B6A-7704E5B3257C}"/>
              </a:ext>
            </a:extLst>
          </p:cNvPr>
          <p:cNvSpPr/>
          <p:nvPr/>
        </p:nvSpPr>
        <p:spPr>
          <a:xfrm>
            <a:off x="5589507" y="2271774"/>
            <a:ext cx="1613882" cy="674821"/>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15" name="Arrow: Chevron 14">
            <a:extLst>
              <a:ext uri="{FF2B5EF4-FFF2-40B4-BE49-F238E27FC236}">
                <a16:creationId xmlns:a16="http://schemas.microsoft.com/office/drawing/2014/main" id="{95CF8247-2181-9D31-13F3-81FE37F39F1E}"/>
              </a:ext>
            </a:extLst>
          </p:cNvPr>
          <p:cNvSpPr/>
          <p:nvPr/>
        </p:nvSpPr>
        <p:spPr>
          <a:xfrm>
            <a:off x="6950436" y="2272859"/>
            <a:ext cx="1613882" cy="674821"/>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grpSp>
        <p:nvGrpSpPr>
          <p:cNvPr id="16" name="Group 15">
            <a:extLst>
              <a:ext uri="{FF2B5EF4-FFF2-40B4-BE49-F238E27FC236}">
                <a16:creationId xmlns:a16="http://schemas.microsoft.com/office/drawing/2014/main" id="{C7C4C407-A860-1BCE-D93C-47558BEC525F}"/>
              </a:ext>
            </a:extLst>
          </p:cNvPr>
          <p:cNvGrpSpPr/>
          <p:nvPr/>
        </p:nvGrpSpPr>
        <p:grpSpPr>
          <a:xfrm>
            <a:off x="76261" y="3016259"/>
            <a:ext cx="1384085" cy="1743953"/>
            <a:chOff x="1223143" y="3109803"/>
            <a:chExt cx="1056324" cy="1280344"/>
          </a:xfrm>
        </p:grpSpPr>
        <p:sp>
          <p:nvSpPr>
            <p:cNvPr id="17" name="Rounded Rectangle 14">
              <a:extLst>
                <a:ext uri="{FF2B5EF4-FFF2-40B4-BE49-F238E27FC236}">
                  <a16:creationId xmlns:a16="http://schemas.microsoft.com/office/drawing/2014/main" id="{2DF990B6-96AC-B64A-0685-7A667F745C6C}"/>
                </a:ext>
              </a:extLst>
            </p:cNvPr>
            <p:cNvSpPr/>
            <p:nvPr/>
          </p:nvSpPr>
          <p:spPr>
            <a:xfrm>
              <a:off x="1243096" y="3109803"/>
              <a:ext cx="1001864" cy="1280344"/>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D4020412-F569-2AF2-FE58-9C8D565258E2}"/>
                </a:ext>
              </a:extLst>
            </p:cNvPr>
            <p:cNvSpPr/>
            <p:nvPr/>
          </p:nvSpPr>
          <p:spPr>
            <a:xfrm>
              <a:off x="1223143" y="3326540"/>
              <a:ext cx="1056324" cy="687373"/>
            </a:xfrm>
            <a:prstGeom prst="rect">
              <a:avLst/>
            </a:prstGeom>
          </p:spPr>
          <p:txBody>
            <a:bodyPr anchor="ctr"/>
            <a:lstStyle/>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Set within </a:t>
              </a:r>
              <a:r>
                <a:rPr lang="en-US" sz="1000" b="1">
                  <a:latin typeface="Arial" panose="020B0604020202020204" pitchFamily="34" charset="0"/>
                  <a:cs typeface="Arial" panose="020B0604020202020204" pitchFamily="34" charset="0"/>
                </a:rPr>
                <a:t>3 days.</a:t>
              </a:r>
            </a:p>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Inform client who their trainer is.</a:t>
              </a:r>
            </a:p>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Communicate to trainer the client's goals.</a:t>
              </a:r>
            </a:p>
            <a:p>
              <a:pPr lvl="0" algn="ctr"/>
              <a:endParaRPr lang="en-US" sz="900">
                <a:latin typeface="Arial" panose="020B0604020202020204" pitchFamily="34" charset="0"/>
                <a:cs typeface="Arial" panose="020B0604020202020204" pitchFamily="34" charset="0"/>
              </a:endParaRPr>
            </a:p>
            <a:p>
              <a:pPr lvl="0" algn="ctr"/>
              <a:r>
                <a:rPr lang="en-US" sz="900">
                  <a:latin typeface="Arial" panose="020B0604020202020204" pitchFamily="34" charset="0"/>
                  <a:cs typeface="Arial" panose="020B0604020202020204" pitchFamily="34" charset="0"/>
                </a:rPr>
                <a:t> </a:t>
              </a:r>
            </a:p>
          </p:txBody>
        </p:sp>
      </p:grpSp>
      <p:grpSp>
        <p:nvGrpSpPr>
          <p:cNvPr id="19" name="Group 18">
            <a:extLst>
              <a:ext uri="{FF2B5EF4-FFF2-40B4-BE49-F238E27FC236}">
                <a16:creationId xmlns:a16="http://schemas.microsoft.com/office/drawing/2014/main" id="{FAB53CFB-B672-05BB-AB2C-C1DD39DC0D9E}"/>
              </a:ext>
            </a:extLst>
          </p:cNvPr>
          <p:cNvGrpSpPr/>
          <p:nvPr/>
        </p:nvGrpSpPr>
        <p:grpSpPr>
          <a:xfrm>
            <a:off x="1479256" y="3024467"/>
            <a:ext cx="1406705" cy="1743953"/>
            <a:chOff x="1228017" y="3086769"/>
            <a:chExt cx="1095632" cy="1280344"/>
          </a:xfrm>
        </p:grpSpPr>
        <p:sp>
          <p:nvSpPr>
            <p:cNvPr id="20" name="Rounded Rectangle 14">
              <a:extLst>
                <a:ext uri="{FF2B5EF4-FFF2-40B4-BE49-F238E27FC236}">
                  <a16:creationId xmlns:a16="http://schemas.microsoft.com/office/drawing/2014/main" id="{D972096E-873A-48AA-2B9C-D94804BC2B97}"/>
                </a:ext>
              </a:extLst>
            </p:cNvPr>
            <p:cNvSpPr/>
            <p:nvPr/>
          </p:nvSpPr>
          <p:spPr>
            <a:xfrm>
              <a:off x="1238076" y="3086769"/>
              <a:ext cx="1001864" cy="1280344"/>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1" name="Rectangle 20">
              <a:extLst>
                <a:ext uri="{FF2B5EF4-FFF2-40B4-BE49-F238E27FC236}">
                  <a16:creationId xmlns:a16="http://schemas.microsoft.com/office/drawing/2014/main" id="{1EDEA7E4-6FF3-250C-49D8-AB7E7BB7BE0E}"/>
                </a:ext>
              </a:extLst>
            </p:cNvPr>
            <p:cNvSpPr/>
            <p:nvPr/>
          </p:nvSpPr>
          <p:spPr>
            <a:xfrm>
              <a:off x="1228017" y="3251530"/>
              <a:ext cx="1095632" cy="788462"/>
            </a:xfrm>
            <a:prstGeom prst="rect">
              <a:avLst/>
            </a:prstGeom>
          </p:spPr>
          <p:txBody>
            <a:bodyPr anchor="ctr"/>
            <a:lstStyle/>
            <a:p>
              <a:pPr marL="171450" lvl="0" indent="-171450">
                <a:buFont typeface="Arial" panose="020B0604020202020204" pitchFamily="34" charset="0"/>
                <a:buChar char="•"/>
              </a:pPr>
              <a:r>
                <a:rPr lang="en-US" sz="1000" b="1">
                  <a:latin typeface="Arial" panose="020B0604020202020204" pitchFamily="34" charset="0"/>
                  <a:cs typeface="Arial" panose="020B0604020202020204" pitchFamily="34" charset="0"/>
                </a:rPr>
                <a:t>24 hours </a:t>
              </a:r>
              <a:r>
                <a:rPr lang="en-US" sz="1000">
                  <a:latin typeface="Arial" panose="020B0604020202020204" pitchFamily="34" charset="0"/>
                  <a:cs typeface="Arial" panose="020B0604020202020204" pitchFamily="34" charset="0"/>
                </a:rPr>
                <a:t>prior, the trainer confirms the session.</a:t>
              </a:r>
            </a:p>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Understand what the client wants to get out of the session.</a:t>
              </a:r>
            </a:p>
          </p:txBody>
        </p:sp>
      </p:grpSp>
      <p:grpSp>
        <p:nvGrpSpPr>
          <p:cNvPr id="22" name="Group 21">
            <a:extLst>
              <a:ext uri="{FF2B5EF4-FFF2-40B4-BE49-F238E27FC236}">
                <a16:creationId xmlns:a16="http://schemas.microsoft.com/office/drawing/2014/main" id="{A0BC8A03-3CF6-184E-2D1A-F3F5A8C0202F}"/>
              </a:ext>
            </a:extLst>
          </p:cNvPr>
          <p:cNvGrpSpPr/>
          <p:nvPr/>
        </p:nvGrpSpPr>
        <p:grpSpPr>
          <a:xfrm>
            <a:off x="2866730" y="3029474"/>
            <a:ext cx="1410142" cy="1738946"/>
            <a:chOff x="1266279" y="3086769"/>
            <a:chExt cx="1098308" cy="1134666"/>
          </a:xfrm>
        </p:grpSpPr>
        <p:sp>
          <p:nvSpPr>
            <p:cNvPr id="23" name="Rounded Rectangle 14">
              <a:extLst>
                <a:ext uri="{FF2B5EF4-FFF2-40B4-BE49-F238E27FC236}">
                  <a16:creationId xmlns:a16="http://schemas.microsoft.com/office/drawing/2014/main" id="{19DEB5C2-1639-6784-FCC0-52227E5DF992}"/>
                </a:ext>
              </a:extLst>
            </p:cNvPr>
            <p:cNvSpPr/>
            <p:nvPr/>
          </p:nvSpPr>
          <p:spPr>
            <a:xfrm>
              <a:off x="1266279" y="3086769"/>
              <a:ext cx="100186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4" name="Rectangle 23">
              <a:extLst>
                <a:ext uri="{FF2B5EF4-FFF2-40B4-BE49-F238E27FC236}">
                  <a16:creationId xmlns:a16="http://schemas.microsoft.com/office/drawing/2014/main" id="{5AE31711-EED7-3DED-396B-F12439686152}"/>
                </a:ext>
              </a:extLst>
            </p:cNvPr>
            <p:cNvSpPr/>
            <p:nvPr/>
          </p:nvSpPr>
          <p:spPr>
            <a:xfrm>
              <a:off x="1268956" y="3303426"/>
              <a:ext cx="1095631" cy="687373"/>
            </a:xfrm>
            <a:prstGeom prst="rect">
              <a:avLst/>
            </a:prstGeom>
          </p:spPr>
          <p:txBody>
            <a:bodyPr anchor="ctr"/>
            <a:lstStyle/>
            <a:p>
              <a:pPr lvl="0"/>
              <a:endParaRPr lang="en-US" sz="105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sz="1050">
                  <a:latin typeface="Arial" panose="020B0604020202020204" pitchFamily="34" charset="0"/>
                  <a:cs typeface="Arial" panose="020B0604020202020204" pitchFamily="34" charset="0"/>
                </a:rPr>
                <a:t>Complete questionnaires     (don’t hand to client to fill out).</a:t>
              </a:r>
            </a:p>
            <a:p>
              <a:pPr marL="171450" lvl="0" indent="-171450">
                <a:buFont typeface="Arial" panose="020B0604020202020204" pitchFamily="34" charset="0"/>
                <a:buChar char="•"/>
              </a:pPr>
              <a:r>
                <a:rPr lang="en-US" sz="1050">
                  <a:latin typeface="Arial" panose="020B0604020202020204" pitchFamily="34" charset="0"/>
                  <a:cs typeface="Arial" panose="020B0604020202020204" pitchFamily="34" charset="0"/>
                </a:rPr>
                <a:t>Complete assessments.</a:t>
              </a:r>
            </a:p>
            <a:p>
              <a:pPr marL="171450" lvl="0" indent="-171450">
                <a:buFont typeface="Arial" panose="020B0604020202020204" pitchFamily="34" charset="0"/>
                <a:buChar char="•"/>
              </a:pPr>
              <a:r>
                <a:rPr lang="en-US" sz="1050">
                  <a:latin typeface="Arial" panose="020B0604020202020204" pitchFamily="34" charset="0"/>
                  <a:cs typeface="Arial" panose="020B0604020202020204" pitchFamily="34" charset="0"/>
                </a:rPr>
                <a:t>Provide preprogrammed workout.</a:t>
              </a:r>
            </a:p>
            <a:p>
              <a:pPr lvl="0" algn="ctr"/>
              <a:r>
                <a:rPr lang="en-US" sz="900">
                  <a:latin typeface="Arial" panose="020B0604020202020204" pitchFamily="34" charset="0"/>
                  <a:cs typeface="Arial" panose="020B0604020202020204" pitchFamily="34" charset="0"/>
                </a:rPr>
                <a:t> </a:t>
              </a:r>
            </a:p>
          </p:txBody>
        </p:sp>
      </p:grpSp>
      <p:grpSp>
        <p:nvGrpSpPr>
          <p:cNvPr id="28" name="Group 27">
            <a:extLst>
              <a:ext uri="{FF2B5EF4-FFF2-40B4-BE49-F238E27FC236}">
                <a16:creationId xmlns:a16="http://schemas.microsoft.com/office/drawing/2014/main" id="{FA6D064C-91E4-6372-3AAC-E2B137C362D1}"/>
              </a:ext>
            </a:extLst>
          </p:cNvPr>
          <p:cNvGrpSpPr/>
          <p:nvPr/>
        </p:nvGrpSpPr>
        <p:grpSpPr>
          <a:xfrm>
            <a:off x="5596955" y="3016259"/>
            <a:ext cx="1315858" cy="1752160"/>
            <a:chOff x="1257660" y="3093801"/>
            <a:chExt cx="1026426" cy="1134666"/>
          </a:xfrm>
        </p:grpSpPr>
        <p:sp>
          <p:nvSpPr>
            <p:cNvPr id="29" name="Rounded Rectangle 14">
              <a:extLst>
                <a:ext uri="{FF2B5EF4-FFF2-40B4-BE49-F238E27FC236}">
                  <a16:creationId xmlns:a16="http://schemas.microsoft.com/office/drawing/2014/main" id="{C7D03809-D437-3EA7-73CC-92E2A24C506A}"/>
                </a:ext>
              </a:extLst>
            </p:cNvPr>
            <p:cNvSpPr/>
            <p:nvPr/>
          </p:nvSpPr>
          <p:spPr>
            <a:xfrm>
              <a:off x="1282222" y="3093801"/>
              <a:ext cx="100186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0" name="Rectangle 29">
              <a:extLst>
                <a:ext uri="{FF2B5EF4-FFF2-40B4-BE49-F238E27FC236}">
                  <a16:creationId xmlns:a16="http://schemas.microsoft.com/office/drawing/2014/main" id="{39CF92E6-030F-A017-25D5-49DC745F907C}"/>
                </a:ext>
              </a:extLst>
            </p:cNvPr>
            <p:cNvSpPr/>
            <p:nvPr/>
          </p:nvSpPr>
          <p:spPr>
            <a:xfrm>
              <a:off x="1257660" y="3244447"/>
              <a:ext cx="997967" cy="687373"/>
            </a:xfrm>
            <a:prstGeom prst="rect">
              <a:avLst/>
            </a:prstGeom>
          </p:spPr>
          <p:txBody>
            <a:bodyPr anchor="ctr"/>
            <a:lstStyle/>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Schedule clients first session within </a:t>
              </a:r>
              <a:r>
                <a:rPr lang="en-US" sz="1000" b="1">
                  <a:latin typeface="Arial" panose="020B0604020202020204" pitchFamily="34" charset="0"/>
                  <a:cs typeface="Arial" panose="020B0604020202020204" pitchFamily="34" charset="0"/>
                </a:rPr>
                <a:t>3 days </a:t>
              </a:r>
              <a:r>
                <a:rPr lang="en-US" sz="1000">
                  <a:latin typeface="Arial" panose="020B0604020202020204" pitchFamily="34" charset="0"/>
                  <a:cs typeface="Arial" panose="020B0604020202020204" pitchFamily="34" charset="0"/>
                </a:rPr>
                <a:t>of purchase.</a:t>
              </a:r>
            </a:p>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If no purchase, schedule a follow up for 30 days later.</a:t>
              </a:r>
            </a:p>
          </p:txBody>
        </p:sp>
      </p:grpSp>
      <p:grpSp>
        <p:nvGrpSpPr>
          <p:cNvPr id="31" name="Group 30">
            <a:extLst>
              <a:ext uri="{FF2B5EF4-FFF2-40B4-BE49-F238E27FC236}">
                <a16:creationId xmlns:a16="http://schemas.microsoft.com/office/drawing/2014/main" id="{C1BEF069-30F7-3B6A-C6DB-8EF4B558DCC2}"/>
              </a:ext>
            </a:extLst>
          </p:cNvPr>
          <p:cNvGrpSpPr/>
          <p:nvPr/>
        </p:nvGrpSpPr>
        <p:grpSpPr>
          <a:xfrm>
            <a:off x="6963335" y="3024467"/>
            <a:ext cx="1376988" cy="1752160"/>
            <a:chOff x="1241638" y="3086769"/>
            <a:chExt cx="1085856" cy="1134666"/>
          </a:xfrm>
        </p:grpSpPr>
        <p:sp>
          <p:nvSpPr>
            <p:cNvPr id="32" name="Rounded Rectangle 14">
              <a:extLst>
                <a:ext uri="{FF2B5EF4-FFF2-40B4-BE49-F238E27FC236}">
                  <a16:creationId xmlns:a16="http://schemas.microsoft.com/office/drawing/2014/main" id="{8FD99C06-190C-A719-55AE-20B222250433}"/>
                </a:ext>
              </a:extLst>
            </p:cNvPr>
            <p:cNvSpPr/>
            <p:nvPr/>
          </p:nvSpPr>
          <p:spPr>
            <a:xfrm>
              <a:off x="1266279" y="3086769"/>
              <a:ext cx="100186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33" name="Rectangle 32">
              <a:extLst>
                <a:ext uri="{FF2B5EF4-FFF2-40B4-BE49-F238E27FC236}">
                  <a16:creationId xmlns:a16="http://schemas.microsoft.com/office/drawing/2014/main" id="{5ECF913D-D0FC-D156-B44A-4A9BCAE6FD16}"/>
                </a:ext>
              </a:extLst>
            </p:cNvPr>
            <p:cNvSpPr/>
            <p:nvPr/>
          </p:nvSpPr>
          <p:spPr>
            <a:xfrm>
              <a:off x="1241638" y="3145044"/>
              <a:ext cx="1085856" cy="687373"/>
            </a:xfrm>
            <a:prstGeom prst="rect">
              <a:avLst/>
            </a:prstGeom>
          </p:spPr>
          <p:txBody>
            <a:bodyPr anchor="ctr"/>
            <a:lstStyle/>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Follow up with non clients to reassess their performance.</a:t>
              </a:r>
            </a:p>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Make a follow  up recommendation .</a:t>
              </a:r>
            </a:p>
          </p:txBody>
        </p:sp>
      </p:grpSp>
      <p:sp>
        <p:nvSpPr>
          <p:cNvPr id="34" name="Arrow: Chevron 33">
            <a:extLst>
              <a:ext uri="{FF2B5EF4-FFF2-40B4-BE49-F238E27FC236}">
                <a16:creationId xmlns:a16="http://schemas.microsoft.com/office/drawing/2014/main" id="{17B96202-D663-5681-B216-D40876DBB091}"/>
              </a:ext>
            </a:extLst>
          </p:cNvPr>
          <p:cNvSpPr/>
          <p:nvPr/>
        </p:nvSpPr>
        <p:spPr>
          <a:xfrm>
            <a:off x="110642" y="2279738"/>
            <a:ext cx="1650073" cy="664284"/>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tx1"/>
                </a:solidFill>
              </a:rPr>
              <a:t> </a:t>
            </a:r>
          </a:p>
        </p:txBody>
      </p:sp>
      <p:sp>
        <p:nvSpPr>
          <p:cNvPr id="35" name="TextBox 34">
            <a:extLst>
              <a:ext uri="{FF2B5EF4-FFF2-40B4-BE49-F238E27FC236}">
                <a16:creationId xmlns:a16="http://schemas.microsoft.com/office/drawing/2014/main" id="{14F91797-EE37-2D07-0177-35C18A998397}"/>
              </a:ext>
            </a:extLst>
          </p:cNvPr>
          <p:cNvSpPr txBox="1"/>
          <p:nvPr/>
        </p:nvSpPr>
        <p:spPr>
          <a:xfrm>
            <a:off x="731521" y="2473381"/>
            <a:ext cx="597706"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SET</a:t>
            </a:r>
          </a:p>
        </p:txBody>
      </p:sp>
      <p:sp>
        <p:nvSpPr>
          <p:cNvPr id="36" name="TextBox 35">
            <a:extLst>
              <a:ext uri="{FF2B5EF4-FFF2-40B4-BE49-F238E27FC236}">
                <a16:creationId xmlns:a16="http://schemas.microsoft.com/office/drawing/2014/main" id="{88AE0BBD-2B3C-ED15-FE89-1C5934A976C9}"/>
              </a:ext>
            </a:extLst>
          </p:cNvPr>
          <p:cNvSpPr txBox="1"/>
          <p:nvPr/>
        </p:nvSpPr>
        <p:spPr>
          <a:xfrm>
            <a:off x="1976710" y="2466736"/>
            <a:ext cx="933008"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CONFIRM</a:t>
            </a:r>
          </a:p>
        </p:txBody>
      </p:sp>
      <p:sp>
        <p:nvSpPr>
          <p:cNvPr id="37" name="TextBox 36">
            <a:extLst>
              <a:ext uri="{FF2B5EF4-FFF2-40B4-BE49-F238E27FC236}">
                <a16:creationId xmlns:a16="http://schemas.microsoft.com/office/drawing/2014/main" id="{8B00EBEF-ECF2-AD82-443D-FE9A060CE0E7}"/>
              </a:ext>
            </a:extLst>
          </p:cNvPr>
          <p:cNvSpPr txBox="1"/>
          <p:nvPr/>
        </p:nvSpPr>
        <p:spPr>
          <a:xfrm>
            <a:off x="3321416" y="2471771"/>
            <a:ext cx="980704"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CONDUCT</a:t>
            </a:r>
          </a:p>
        </p:txBody>
      </p:sp>
      <p:sp>
        <p:nvSpPr>
          <p:cNvPr id="38" name="TextBox 37">
            <a:extLst>
              <a:ext uri="{FF2B5EF4-FFF2-40B4-BE49-F238E27FC236}">
                <a16:creationId xmlns:a16="http://schemas.microsoft.com/office/drawing/2014/main" id="{AFAC4A25-E393-88C1-D4C7-A0986EADB840}"/>
              </a:ext>
            </a:extLst>
          </p:cNvPr>
          <p:cNvSpPr txBox="1"/>
          <p:nvPr/>
        </p:nvSpPr>
        <p:spPr>
          <a:xfrm>
            <a:off x="5982972" y="2476657"/>
            <a:ext cx="1044785"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SCHEDULE</a:t>
            </a:r>
          </a:p>
        </p:txBody>
      </p:sp>
      <p:sp>
        <p:nvSpPr>
          <p:cNvPr id="39" name="TextBox 38">
            <a:extLst>
              <a:ext uri="{FF2B5EF4-FFF2-40B4-BE49-F238E27FC236}">
                <a16:creationId xmlns:a16="http://schemas.microsoft.com/office/drawing/2014/main" id="{0A8D7EE2-6308-7D63-6980-D281D43BA24F}"/>
              </a:ext>
            </a:extLst>
          </p:cNvPr>
          <p:cNvSpPr txBox="1"/>
          <p:nvPr/>
        </p:nvSpPr>
        <p:spPr>
          <a:xfrm>
            <a:off x="7331313" y="2471771"/>
            <a:ext cx="1157756"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FOLLOW UP</a:t>
            </a:r>
          </a:p>
        </p:txBody>
      </p:sp>
      <p:sp>
        <p:nvSpPr>
          <p:cNvPr id="5" name="Arrow: Chevron 4">
            <a:extLst>
              <a:ext uri="{FF2B5EF4-FFF2-40B4-BE49-F238E27FC236}">
                <a16:creationId xmlns:a16="http://schemas.microsoft.com/office/drawing/2014/main" id="{98CB9F62-0C57-EAF5-749C-52C9856C9D18}"/>
              </a:ext>
            </a:extLst>
          </p:cNvPr>
          <p:cNvSpPr/>
          <p:nvPr/>
        </p:nvSpPr>
        <p:spPr>
          <a:xfrm>
            <a:off x="4240757" y="2271774"/>
            <a:ext cx="1614291" cy="674821"/>
          </a:xfrm>
          <a:prstGeom prst="chevron">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b="1">
              <a:solidFill>
                <a:schemeClr val="tx1"/>
              </a:solidFill>
            </a:endParaRPr>
          </a:p>
        </p:txBody>
      </p:sp>
      <p:sp>
        <p:nvSpPr>
          <p:cNvPr id="10" name="TextBox 9">
            <a:extLst>
              <a:ext uri="{FF2B5EF4-FFF2-40B4-BE49-F238E27FC236}">
                <a16:creationId xmlns:a16="http://schemas.microsoft.com/office/drawing/2014/main" id="{18368AA9-288F-377E-1CA8-75C70D6B935D}"/>
              </a:ext>
            </a:extLst>
          </p:cNvPr>
          <p:cNvSpPr txBox="1"/>
          <p:nvPr/>
        </p:nvSpPr>
        <p:spPr>
          <a:xfrm>
            <a:off x="4694236" y="2473805"/>
            <a:ext cx="973402"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CONVERT</a:t>
            </a:r>
          </a:p>
        </p:txBody>
      </p:sp>
      <p:grpSp>
        <p:nvGrpSpPr>
          <p:cNvPr id="13" name="Group 12">
            <a:extLst>
              <a:ext uri="{FF2B5EF4-FFF2-40B4-BE49-F238E27FC236}">
                <a16:creationId xmlns:a16="http://schemas.microsoft.com/office/drawing/2014/main" id="{E65E940A-3995-A53A-F351-AB7043669590}"/>
              </a:ext>
            </a:extLst>
          </p:cNvPr>
          <p:cNvGrpSpPr/>
          <p:nvPr/>
        </p:nvGrpSpPr>
        <p:grpSpPr>
          <a:xfrm>
            <a:off x="4181917" y="3024466"/>
            <a:ext cx="1430782" cy="1743953"/>
            <a:chOff x="1221451" y="3086769"/>
            <a:chExt cx="1116073" cy="1134666"/>
          </a:xfrm>
        </p:grpSpPr>
        <p:sp>
          <p:nvSpPr>
            <p:cNvPr id="25" name="Rounded Rectangle 14">
              <a:extLst>
                <a:ext uri="{FF2B5EF4-FFF2-40B4-BE49-F238E27FC236}">
                  <a16:creationId xmlns:a16="http://schemas.microsoft.com/office/drawing/2014/main" id="{D92783FC-5FC3-6FD6-A1DF-85C497AE93C7}"/>
                </a:ext>
              </a:extLst>
            </p:cNvPr>
            <p:cNvSpPr/>
            <p:nvPr/>
          </p:nvSpPr>
          <p:spPr>
            <a:xfrm>
              <a:off x="1266279" y="3086769"/>
              <a:ext cx="1001864" cy="1134666"/>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36C1646E-5AE3-2436-9994-10CDB869CA10}"/>
                </a:ext>
              </a:extLst>
            </p:cNvPr>
            <p:cNvSpPr/>
            <p:nvPr/>
          </p:nvSpPr>
          <p:spPr>
            <a:xfrm>
              <a:off x="1221451" y="3244161"/>
              <a:ext cx="1116073" cy="687373"/>
            </a:xfrm>
            <a:prstGeom prst="rect">
              <a:avLst/>
            </a:prstGeom>
          </p:spPr>
          <p:txBody>
            <a:bodyPr anchor="ctr"/>
            <a:lstStyle/>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Present a program that achieves the client's goals.</a:t>
              </a:r>
            </a:p>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Provide the plan they need, not what we think they can afford.</a:t>
              </a:r>
            </a:p>
            <a:p>
              <a:pPr marL="171450" lvl="0" indent="-171450">
                <a:buFont typeface="Arial" panose="020B0604020202020204" pitchFamily="34" charset="0"/>
                <a:buChar char="•"/>
              </a:pPr>
              <a:r>
                <a:rPr lang="en-US" sz="1000">
                  <a:latin typeface="Arial" panose="020B0604020202020204" pitchFamily="34" charset="0"/>
                  <a:cs typeface="Arial" panose="020B0604020202020204" pitchFamily="34" charset="0"/>
                </a:rPr>
                <a:t>Close the sale.</a:t>
              </a:r>
            </a:p>
          </p:txBody>
        </p:sp>
      </p:grpSp>
      <p:sp>
        <p:nvSpPr>
          <p:cNvPr id="7" name="TextBox 6">
            <a:extLst>
              <a:ext uri="{FF2B5EF4-FFF2-40B4-BE49-F238E27FC236}">
                <a16:creationId xmlns:a16="http://schemas.microsoft.com/office/drawing/2014/main" id="{1B0AD0B2-D65F-0F58-2867-9535D3A436E6}"/>
              </a:ext>
            </a:extLst>
          </p:cNvPr>
          <p:cNvSpPr txBox="1"/>
          <p:nvPr/>
        </p:nvSpPr>
        <p:spPr>
          <a:xfrm>
            <a:off x="814140" y="825275"/>
            <a:ext cx="618044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PEOPLE: CPTS MANAGEMENT  </a:t>
            </a:r>
            <a:endParaRPr lang="en-US" sz="24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03440831"/>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77754D-689D-C8DA-DDFF-FAE472BD04E5}"/>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3BF0D207-81A9-6A4E-8B53-D14DCE545015}"/>
              </a:ext>
            </a:extLst>
          </p:cNvPr>
          <p:cNvSpPr/>
          <p:nvPr/>
        </p:nvSpPr>
        <p:spPr>
          <a:xfrm>
            <a:off x="928872" y="186233"/>
            <a:ext cx="8334000" cy="646331"/>
          </a:xfrm>
          <a:prstGeom prst="rect">
            <a:avLst/>
          </a:prstGeom>
        </p:spPr>
        <p:txBody>
          <a:bodyPr wrap="square">
            <a:spAutoFit/>
          </a:bodyPr>
          <a:lstStyle/>
          <a:p>
            <a:pPr defTabSz="457189">
              <a:defRPr/>
            </a:pPr>
            <a:r>
              <a:rPr lang="en-US" sz="3600">
                <a:solidFill>
                  <a:prstClr val="black"/>
                </a:solidFill>
                <a:latin typeface="Bodoni Std Poster" panose="02070A04080905020204" pitchFamily="18" charset="0"/>
              </a:rPr>
              <a:t>  </a:t>
            </a:r>
          </a:p>
        </p:txBody>
      </p:sp>
      <p:sp>
        <p:nvSpPr>
          <p:cNvPr id="5" name="Text Placeholder 4">
            <a:extLst>
              <a:ext uri="{FF2B5EF4-FFF2-40B4-BE49-F238E27FC236}">
                <a16:creationId xmlns:a16="http://schemas.microsoft.com/office/drawing/2014/main" id="{705D764C-4366-47A0-AE5B-9E0BB7B19900}"/>
              </a:ext>
            </a:extLst>
          </p:cNvPr>
          <p:cNvSpPr>
            <a:spLocks noGrp="1"/>
          </p:cNvSpPr>
          <p:nvPr>
            <p:ph type="body" idx="1"/>
          </p:nvPr>
        </p:nvSpPr>
        <p:spPr>
          <a:xfrm>
            <a:off x="115015" y="1023346"/>
            <a:ext cx="4980857" cy="617934"/>
          </a:xfrm>
        </p:spPr>
        <p:txBody>
          <a:bodyPr>
            <a:noAutofit/>
          </a:bodyPr>
          <a:lstStyle/>
          <a:p>
            <a:r>
              <a:rPr lang="en-US" sz="2100"/>
              <a:t> </a:t>
            </a:r>
          </a:p>
        </p:txBody>
      </p:sp>
      <p:sp>
        <p:nvSpPr>
          <p:cNvPr id="12" name="Rectangle 11">
            <a:extLst>
              <a:ext uri="{FF2B5EF4-FFF2-40B4-BE49-F238E27FC236}">
                <a16:creationId xmlns:a16="http://schemas.microsoft.com/office/drawing/2014/main" id="{F5CA9B51-2C04-1AEE-42F6-C1F461D31FBE}"/>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7F67A8D-111E-3BA3-7702-094457867C2B}"/>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Logo&#10;&#10;Description automatically generated">
            <a:extLst>
              <a:ext uri="{FF2B5EF4-FFF2-40B4-BE49-F238E27FC236}">
                <a16:creationId xmlns:a16="http://schemas.microsoft.com/office/drawing/2014/main" id="{248D7872-7BDA-5DE5-58E2-4CA8A50E826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8548008" y="4561785"/>
            <a:ext cx="396854" cy="396854"/>
          </a:xfrm>
          <a:prstGeom prst="rect">
            <a:avLst/>
          </a:prstGeom>
        </p:spPr>
      </p:pic>
      <p:pic>
        <p:nvPicPr>
          <p:cNvPr id="13" name="Picture 12" descr="A room with a couch and a lamp&#10;&#10;AI-generated content may be incorrect.">
            <a:extLst>
              <a:ext uri="{FF2B5EF4-FFF2-40B4-BE49-F238E27FC236}">
                <a16:creationId xmlns:a16="http://schemas.microsoft.com/office/drawing/2014/main" id="{9903C6F1-B8D6-3761-CDF5-ABAC56344C3C}"/>
              </a:ext>
            </a:extLst>
          </p:cNvPr>
          <p:cNvPicPr>
            <a:picLocks noChangeAspect="1"/>
          </p:cNvPicPr>
          <p:nvPr/>
        </p:nvPicPr>
        <p:blipFill>
          <a:blip r:embed="rId5"/>
          <a:stretch>
            <a:fillRect/>
          </a:stretch>
        </p:blipFill>
        <p:spPr>
          <a:xfrm>
            <a:off x="199138" y="1816129"/>
            <a:ext cx="3350278" cy="3139864"/>
          </a:xfrm>
          <a:prstGeom prst="rect">
            <a:avLst/>
          </a:prstGeom>
        </p:spPr>
      </p:pic>
      <p:sp>
        <p:nvSpPr>
          <p:cNvPr id="19" name="Rectangle: Rounded Corners 18">
            <a:extLst>
              <a:ext uri="{FF2B5EF4-FFF2-40B4-BE49-F238E27FC236}">
                <a16:creationId xmlns:a16="http://schemas.microsoft.com/office/drawing/2014/main" id="{2BF287BA-6DF6-6307-5BE1-0324A67F277D}"/>
              </a:ext>
            </a:extLst>
          </p:cNvPr>
          <p:cNvSpPr/>
          <p:nvPr/>
        </p:nvSpPr>
        <p:spPr>
          <a:xfrm>
            <a:off x="3895017" y="1816129"/>
            <a:ext cx="4354286" cy="2952890"/>
          </a:xfrm>
          <a:prstGeom prst="roundRect">
            <a:avLst>
              <a:gd name="adj" fmla="val 4403"/>
            </a:avLst>
          </a:prstGeom>
          <a:gradFill>
            <a:gsLst>
              <a:gs pos="0">
                <a:schemeClr val="bg1">
                  <a:alpha val="88000"/>
                </a:schemeClr>
              </a:gs>
              <a:gs pos="100000">
                <a:schemeClr val="bg1">
                  <a:alpha val="24000"/>
                </a:schemeClr>
              </a:gs>
            </a:gsLst>
            <a:lin ang="0" scaled="0"/>
          </a:gradFill>
          <a:ln w="28575">
            <a:solidFill>
              <a:schemeClr val="tx1"/>
            </a:solid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entury Gothic" panose="020B0502020202020204"/>
            </a:endParaRPr>
          </a:p>
        </p:txBody>
      </p:sp>
      <p:sp>
        <p:nvSpPr>
          <p:cNvPr id="21" name="TextBox 20">
            <a:extLst>
              <a:ext uri="{FF2B5EF4-FFF2-40B4-BE49-F238E27FC236}">
                <a16:creationId xmlns:a16="http://schemas.microsoft.com/office/drawing/2014/main" id="{9072D2A2-0211-F903-3C9C-277C35D397DC}"/>
              </a:ext>
            </a:extLst>
          </p:cNvPr>
          <p:cNvSpPr txBox="1"/>
          <p:nvPr/>
        </p:nvSpPr>
        <p:spPr>
          <a:xfrm>
            <a:off x="4094244" y="2221191"/>
            <a:ext cx="3955831" cy="2123658"/>
          </a:xfrm>
          <a:prstGeom prst="rect">
            <a:avLst/>
          </a:prstGeom>
          <a:noFill/>
        </p:spPr>
        <p:txBody>
          <a:bodyPr wrap="square" lIns="91440" tIns="45720" rIns="91440" bIns="45720" rtlCol="0" anchor="t">
            <a:spAutoFit/>
          </a:bodyPr>
          <a:lstStyle/>
          <a:p>
            <a:pPr>
              <a:buClr>
                <a:srgbClr val="00B0F0"/>
              </a:buClr>
            </a:pPr>
            <a:r>
              <a:rPr lang="en-US" sz="1100">
                <a:latin typeface="Arial"/>
                <a:cs typeface="Arial"/>
              </a:rPr>
              <a:t>Our goal is to determine:</a:t>
            </a:r>
          </a:p>
          <a:p>
            <a:pPr marL="713740" lvl="1" indent="-257175">
              <a:buClr>
                <a:schemeClr val="tx1"/>
              </a:buClr>
              <a:buFont typeface="Arial" panose="020B0604020202020204" pitchFamily="34" charset="0"/>
              <a:buChar char="•"/>
            </a:pPr>
            <a:r>
              <a:rPr lang="en-US" sz="1100">
                <a:latin typeface="Arial"/>
                <a:cs typeface="Arial"/>
              </a:rPr>
              <a:t>What are their “emotional drivers” behind coming into the gym today?</a:t>
            </a:r>
          </a:p>
          <a:p>
            <a:pPr marL="713740" lvl="1" indent="-257175">
              <a:buClr>
                <a:schemeClr val="tx1"/>
              </a:buClr>
              <a:buFont typeface="Arial" panose="020B0604020202020204" pitchFamily="34" charset="0"/>
              <a:buChar char="•"/>
            </a:pPr>
            <a:r>
              <a:rPr lang="en-US" sz="1100">
                <a:latin typeface="Arial"/>
                <a:cs typeface="Arial"/>
              </a:rPr>
              <a:t>What are the opportunities we have to serve them?</a:t>
            </a:r>
          </a:p>
          <a:p>
            <a:pPr marL="713740" lvl="1" indent="-257175">
              <a:buClr>
                <a:schemeClr val="tx1"/>
              </a:buClr>
              <a:buFont typeface="Arial" panose="020B0604020202020204" pitchFamily="34" charset="0"/>
              <a:buChar char="•"/>
            </a:pPr>
            <a:r>
              <a:rPr lang="en-US" sz="1100">
                <a:latin typeface="Arial"/>
                <a:cs typeface="Arial"/>
              </a:rPr>
              <a:t>Uncover guests wants/needs</a:t>
            </a:r>
            <a:br>
              <a:rPr lang="en-US" sz="1100">
                <a:latin typeface="Arial"/>
              </a:rPr>
            </a:br>
            <a:endParaRPr lang="en-US" sz="1100">
              <a:latin typeface="Arial"/>
              <a:cs typeface="Arial"/>
            </a:endParaRPr>
          </a:p>
          <a:p>
            <a:pPr lvl="0">
              <a:buClr>
                <a:srgbClr val="00B0F0"/>
              </a:buClr>
            </a:pPr>
            <a:r>
              <a:rPr lang="en-US" sz="1100">
                <a:latin typeface="Arial"/>
                <a:cs typeface="Arial"/>
              </a:rPr>
              <a:t>This is where extreme value is built</a:t>
            </a:r>
          </a:p>
          <a:p>
            <a:pPr>
              <a:buClr>
                <a:srgbClr val="00B0F0"/>
              </a:buClr>
            </a:pPr>
            <a:endParaRPr lang="en-US" sz="1100">
              <a:latin typeface="Arial"/>
              <a:cs typeface="Arial"/>
            </a:endParaRPr>
          </a:p>
          <a:p>
            <a:pPr>
              <a:buClr>
                <a:srgbClr val="00B0F0"/>
              </a:buClr>
            </a:pPr>
            <a:r>
              <a:rPr lang="en-US" sz="1100">
                <a:latin typeface="Arial"/>
                <a:cs typeface="Arial"/>
              </a:rPr>
              <a:t>Understanding a Guest’s goals, along with what the success factors indicate, allows us to shape the focus of our tour and recommendation</a:t>
            </a:r>
          </a:p>
        </p:txBody>
      </p:sp>
      <p:sp>
        <p:nvSpPr>
          <p:cNvPr id="23" name="TextBox 22">
            <a:extLst>
              <a:ext uri="{FF2B5EF4-FFF2-40B4-BE49-F238E27FC236}">
                <a16:creationId xmlns:a16="http://schemas.microsoft.com/office/drawing/2014/main" id="{039896B9-0D5C-6C7C-5924-B2DD13C8505C}"/>
              </a:ext>
            </a:extLst>
          </p:cNvPr>
          <p:cNvSpPr txBox="1"/>
          <p:nvPr/>
        </p:nvSpPr>
        <p:spPr>
          <a:xfrm>
            <a:off x="3218402" y="1492768"/>
            <a:ext cx="688057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Arial"/>
                <a:ea typeface="Calibri"/>
                <a:cs typeface="Calibri"/>
              </a:rPr>
              <a:t>                                      PURPOSE OF DISCOVERY...</a:t>
            </a:r>
            <a:endParaRPr lang="en-US" sz="1200" b="1">
              <a:latin typeface="Arial"/>
              <a:cs typeface="Arial"/>
            </a:endParaRPr>
          </a:p>
        </p:txBody>
      </p:sp>
      <p:sp>
        <p:nvSpPr>
          <p:cNvPr id="2" name="TextBox 1">
            <a:extLst>
              <a:ext uri="{FF2B5EF4-FFF2-40B4-BE49-F238E27FC236}">
                <a16:creationId xmlns:a16="http://schemas.microsoft.com/office/drawing/2014/main" id="{65983305-CFD8-4D07-C080-86B70EC03636}"/>
              </a:ext>
            </a:extLst>
          </p:cNvPr>
          <p:cNvSpPr txBox="1"/>
          <p:nvPr/>
        </p:nvSpPr>
        <p:spPr>
          <a:xfrm>
            <a:off x="673536" y="811030"/>
            <a:ext cx="7547972" cy="461665"/>
          </a:xfrm>
          <a:prstGeom prst="rect">
            <a:avLst/>
          </a:prstGeom>
          <a:noFill/>
        </p:spPr>
        <p:txBody>
          <a:bodyPr wrap="square" lIns="91440" tIns="45720" rIns="91440" bIns="45720" anchor="t">
            <a:spAutoFit/>
          </a:bodyPr>
          <a:lstStyle/>
          <a:p>
            <a:r>
              <a:rPr lang="en-US" sz="2400" b="1">
                <a:latin typeface="Arial"/>
                <a:cs typeface="Arial"/>
              </a:rPr>
              <a:t>OUR SERVICE: DISCOVERY AND QUALIFICATION </a:t>
            </a:r>
          </a:p>
        </p:txBody>
      </p:sp>
    </p:spTree>
    <p:extLst>
      <p:ext uri="{BB962C8B-B14F-4D97-AF65-F5344CB8AC3E}">
        <p14:creationId xmlns:p14="http://schemas.microsoft.com/office/powerpoint/2010/main" val="213701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06382-C4E4-7871-7039-913A524C23E4}"/>
            </a:ext>
          </a:extLst>
        </p:cNvPr>
        <p:cNvGrpSpPr/>
        <p:nvPr/>
      </p:nvGrpSpPr>
      <p:grpSpPr>
        <a:xfrm>
          <a:off x="0" y="0"/>
          <a:ext cx="0" cy="0"/>
          <a:chOff x="0" y="0"/>
          <a:chExt cx="0" cy="0"/>
        </a:xfrm>
      </p:grpSpPr>
      <p:grpSp>
        <p:nvGrpSpPr>
          <p:cNvPr id="18" name="Group 17">
            <a:extLst>
              <a:ext uri="{FF2B5EF4-FFF2-40B4-BE49-F238E27FC236}">
                <a16:creationId xmlns:a16="http://schemas.microsoft.com/office/drawing/2014/main" id="{618E53FF-86C6-8929-A838-A9E412738A97}"/>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1B9EB1DA-AC5B-281C-C8DC-C97D33C8B60D}"/>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2AAF3F82-CE73-F9CC-DF9A-3E439D6C96D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1204BCD3-0E55-20AA-1A55-5232C76E328F}"/>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CF383B87-AD4C-935D-9C2C-E277C61BE5F8}"/>
              </a:ext>
            </a:extLst>
          </p:cNvPr>
          <p:cNvSpPr txBox="1"/>
          <p:nvPr/>
        </p:nvSpPr>
        <p:spPr>
          <a:xfrm>
            <a:off x="848510" y="898701"/>
            <a:ext cx="6625716"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PEOPLE: BUILDING A BUSINESS </a:t>
            </a:r>
            <a:endParaRPr lang="en-US" sz="24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B5DDD9F8-3710-CCB7-6ED0-72831DD24CA5}"/>
              </a:ext>
            </a:extLst>
          </p:cNvPr>
          <p:cNvSpPr txBox="1"/>
          <p:nvPr/>
        </p:nvSpPr>
        <p:spPr>
          <a:xfrm>
            <a:off x="848510" y="1311921"/>
            <a:ext cx="7150502" cy="26161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Effective management of prospecting and CPTS’s will make our fitness business grow. </a:t>
            </a:r>
          </a:p>
        </p:txBody>
      </p:sp>
      <p:sp>
        <p:nvSpPr>
          <p:cNvPr id="2" name="Rectangle: Rounded Corners 1">
            <a:extLst>
              <a:ext uri="{FF2B5EF4-FFF2-40B4-BE49-F238E27FC236}">
                <a16:creationId xmlns:a16="http://schemas.microsoft.com/office/drawing/2014/main" id="{FE63C29D-1CBA-B83D-094A-AAD1BC75B12F}"/>
              </a:ext>
            </a:extLst>
          </p:cNvPr>
          <p:cNvSpPr/>
          <p:nvPr/>
        </p:nvSpPr>
        <p:spPr>
          <a:xfrm>
            <a:off x="1123970" y="2445281"/>
            <a:ext cx="2329731" cy="250469"/>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20 clients needed</a:t>
            </a:r>
          </a:p>
        </p:txBody>
      </p:sp>
      <p:sp>
        <p:nvSpPr>
          <p:cNvPr id="8" name="Rectangle: Rounded Corners 7">
            <a:extLst>
              <a:ext uri="{FF2B5EF4-FFF2-40B4-BE49-F238E27FC236}">
                <a16:creationId xmlns:a16="http://schemas.microsoft.com/office/drawing/2014/main" id="{F99D556D-36F1-0622-0A3F-985A9E06CDE7}"/>
              </a:ext>
            </a:extLst>
          </p:cNvPr>
          <p:cNvSpPr/>
          <p:nvPr/>
        </p:nvSpPr>
        <p:spPr>
          <a:xfrm>
            <a:off x="1123970" y="3863263"/>
            <a:ext cx="1152939" cy="25046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10 % Closing</a:t>
            </a:r>
          </a:p>
        </p:txBody>
      </p:sp>
      <p:sp>
        <p:nvSpPr>
          <p:cNvPr id="10" name="Rectangle: Rounded Corners 9">
            <a:extLst>
              <a:ext uri="{FF2B5EF4-FFF2-40B4-BE49-F238E27FC236}">
                <a16:creationId xmlns:a16="http://schemas.microsoft.com/office/drawing/2014/main" id="{13836C93-9B43-709D-71A0-23598A852E82}"/>
              </a:ext>
            </a:extLst>
          </p:cNvPr>
          <p:cNvSpPr/>
          <p:nvPr/>
        </p:nvSpPr>
        <p:spPr>
          <a:xfrm>
            <a:off x="1123970" y="3506911"/>
            <a:ext cx="1152939" cy="25046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60 % Show</a:t>
            </a:r>
          </a:p>
        </p:txBody>
      </p:sp>
      <p:sp>
        <p:nvSpPr>
          <p:cNvPr id="11" name="Rectangle: Rounded Corners 10">
            <a:extLst>
              <a:ext uri="{FF2B5EF4-FFF2-40B4-BE49-F238E27FC236}">
                <a16:creationId xmlns:a16="http://schemas.microsoft.com/office/drawing/2014/main" id="{5E240674-0B4A-AF47-19E7-D54FE4E6F55B}"/>
              </a:ext>
            </a:extLst>
          </p:cNvPr>
          <p:cNvSpPr/>
          <p:nvPr/>
        </p:nvSpPr>
        <p:spPr>
          <a:xfrm>
            <a:off x="1123970" y="3150559"/>
            <a:ext cx="1152939" cy="26972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20 % Set</a:t>
            </a:r>
          </a:p>
        </p:txBody>
      </p:sp>
      <p:sp>
        <p:nvSpPr>
          <p:cNvPr id="12" name="Rectangle: Rounded Corners 11">
            <a:extLst>
              <a:ext uri="{FF2B5EF4-FFF2-40B4-BE49-F238E27FC236}">
                <a16:creationId xmlns:a16="http://schemas.microsoft.com/office/drawing/2014/main" id="{083521A3-8D76-0896-607B-CF02339E4B93}"/>
              </a:ext>
            </a:extLst>
          </p:cNvPr>
          <p:cNvSpPr/>
          <p:nvPr/>
        </p:nvSpPr>
        <p:spPr>
          <a:xfrm>
            <a:off x="1123970" y="2794207"/>
            <a:ext cx="1152939" cy="25046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Contacted</a:t>
            </a:r>
          </a:p>
        </p:txBody>
      </p:sp>
      <p:sp>
        <p:nvSpPr>
          <p:cNvPr id="14" name="Rectangle: Rounded Corners 13">
            <a:extLst>
              <a:ext uri="{FF2B5EF4-FFF2-40B4-BE49-F238E27FC236}">
                <a16:creationId xmlns:a16="http://schemas.microsoft.com/office/drawing/2014/main" id="{A4B9755E-A53E-5BD0-CC43-C02243B3D4A5}"/>
              </a:ext>
            </a:extLst>
          </p:cNvPr>
          <p:cNvSpPr/>
          <p:nvPr/>
        </p:nvSpPr>
        <p:spPr>
          <a:xfrm>
            <a:off x="1123970" y="4219615"/>
            <a:ext cx="2329731" cy="25046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Based on 12 - 16 weeks</a:t>
            </a:r>
          </a:p>
        </p:txBody>
      </p:sp>
      <p:sp>
        <p:nvSpPr>
          <p:cNvPr id="32" name="Rectangle: Rounded Corners 31">
            <a:extLst>
              <a:ext uri="{FF2B5EF4-FFF2-40B4-BE49-F238E27FC236}">
                <a16:creationId xmlns:a16="http://schemas.microsoft.com/office/drawing/2014/main" id="{99241FF2-631D-67FF-7342-B13AF2410B40}"/>
              </a:ext>
            </a:extLst>
          </p:cNvPr>
          <p:cNvSpPr/>
          <p:nvPr/>
        </p:nvSpPr>
        <p:spPr>
          <a:xfrm>
            <a:off x="2345051" y="2794207"/>
            <a:ext cx="1108650" cy="25418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1665 Contacts</a:t>
            </a:r>
          </a:p>
        </p:txBody>
      </p:sp>
      <p:sp>
        <p:nvSpPr>
          <p:cNvPr id="33" name="Rectangle: Rounded Corners 32">
            <a:extLst>
              <a:ext uri="{FF2B5EF4-FFF2-40B4-BE49-F238E27FC236}">
                <a16:creationId xmlns:a16="http://schemas.microsoft.com/office/drawing/2014/main" id="{2B505DA9-7F0F-6BA5-287A-5CECD707BF75}"/>
              </a:ext>
            </a:extLst>
          </p:cNvPr>
          <p:cNvSpPr/>
          <p:nvPr/>
        </p:nvSpPr>
        <p:spPr>
          <a:xfrm>
            <a:off x="2345051" y="3148702"/>
            <a:ext cx="1108650" cy="25418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333 Scheduled</a:t>
            </a:r>
          </a:p>
        </p:txBody>
      </p:sp>
      <p:sp>
        <p:nvSpPr>
          <p:cNvPr id="34" name="Rectangle: Rounded Corners 33">
            <a:extLst>
              <a:ext uri="{FF2B5EF4-FFF2-40B4-BE49-F238E27FC236}">
                <a16:creationId xmlns:a16="http://schemas.microsoft.com/office/drawing/2014/main" id="{42B8BEBB-3CD3-88D2-42AA-64C9163FCD65}"/>
              </a:ext>
            </a:extLst>
          </p:cNvPr>
          <p:cNvSpPr/>
          <p:nvPr/>
        </p:nvSpPr>
        <p:spPr>
          <a:xfrm>
            <a:off x="2345051" y="3503197"/>
            <a:ext cx="1108650" cy="25418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200 Shows</a:t>
            </a:r>
          </a:p>
        </p:txBody>
      </p:sp>
      <p:sp>
        <p:nvSpPr>
          <p:cNvPr id="43" name="Rectangle: Rounded Corners 42">
            <a:extLst>
              <a:ext uri="{FF2B5EF4-FFF2-40B4-BE49-F238E27FC236}">
                <a16:creationId xmlns:a16="http://schemas.microsoft.com/office/drawing/2014/main" id="{4C1CD543-D8BB-ACE5-97BD-557EA3C08012}"/>
              </a:ext>
            </a:extLst>
          </p:cNvPr>
          <p:cNvSpPr/>
          <p:nvPr/>
        </p:nvSpPr>
        <p:spPr>
          <a:xfrm>
            <a:off x="2345051" y="3861406"/>
            <a:ext cx="1108650" cy="25418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20 Closes</a:t>
            </a:r>
          </a:p>
        </p:txBody>
      </p:sp>
      <p:sp>
        <p:nvSpPr>
          <p:cNvPr id="44" name="Rectangle: Rounded Corners 43">
            <a:extLst>
              <a:ext uri="{FF2B5EF4-FFF2-40B4-BE49-F238E27FC236}">
                <a16:creationId xmlns:a16="http://schemas.microsoft.com/office/drawing/2014/main" id="{41A75F7A-A67D-3033-CBBB-353386AE1D02}"/>
              </a:ext>
            </a:extLst>
          </p:cNvPr>
          <p:cNvSpPr/>
          <p:nvPr/>
        </p:nvSpPr>
        <p:spPr>
          <a:xfrm>
            <a:off x="5536944" y="2462684"/>
            <a:ext cx="2329731" cy="254183"/>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20 clients needed</a:t>
            </a:r>
          </a:p>
        </p:txBody>
      </p:sp>
      <p:sp>
        <p:nvSpPr>
          <p:cNvPr id="45" name="Rectangle: Rounded Corners 44">
            <a:extLst>
              <a:ext uri="{FF2B5EF4-FFF2-40B4-BE49-F238E27FC236}">
                <a16:creationId xmlns:a16="http://schemas.microsoft.com/office/drawing/2014/main" id="{DF5D85AC-508E-7C88-0E53-2D51C57C38D4}"/>
              </a:ext>
            </a:extLst>
          </p:cNvPr>
          <p:cNvSpPr/>
          <p:nvPr/>
        </p:nvSpPr>
        <p:spPr>
          <a:xfrm>
            <a:off x="5536944" y="3880666"/>
            <a:ext cx="1152939" cy="25046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20 % Closing</a:t>
            </a:r>
          </a:p>
        </p:txBody>
      </p:sp>
      <p:sp>
        <p:nvSpPr>
          <p:cNvPr id="46" name="Rectangle: Rounded Corners 45">
            <a:extLst>
              <a:ext uri="{FF2B5EF4-FFF2-40B4-BE49-F238E27FC236}">
                <a16:creationId xmlns:a16="http://schemas.microsoft.com/office/drawing/2014/main" id="{C337D7BD-4D12-EAF1-33B5-FF583509FDAB}"/>
              </a:ext>
            </a:extLst>
          </p:cNvPr>
          <p:cNvSpPr/>
          <p:nvPr/>
        </p:nvSpPr>
        <p:spPr>
          <a:xfrm>
            <a:off x="5536944" y="3524314"/>
            <a:ext cx="1152939" cy="25046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70 % Show</a:t>
            </a:r>
          </a:p>
        </p:txBody>
      </p:sp>
      <p:sp>
        <p:nvSpPr>
          <p:cNvPr id="47" name="Rectangle: Rounded Corners 46">
            <a:extLst>
              <a:ext uri="{FF2B5EF4-FFF2-40B4-BE49-F238E27FC236}">
                <a16:creationId xmlns:a16="http://schemas.microsoft.com/office/drawing/2014/main" id="{E9424832-DA2C-7242-7AB2-C4601EA55319}"/>
              </a:ext>
            </a:extLst>
          </p:cNvPr>
          <p:cNvSpPr/>
          <p:nvPr/>
        </p:nvSpPr>
        <p:spPr>
          <a:xfrm>
            <a:off x="5536944" y="3167963"/>
            <a:ext cx="1152939" cy="25046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30 % Set</a:t>
            </a:r>
          </a:p>
        </p:txBody>
      </p:sp>
      <p:sp>
        <p:nvSpPr>
          <p:cNvPr id="48" name="Rectangle: Rounded Corners 47">
            <a:extLst>
              <a:ext uri="{FF2B5EF4-FFF2-40B4-BE49-F238E27FC236}">
                <a16:creationId xmlns:a16="http://schemas.microsoft.com/office/drawing/2014/main" id="{B1FD458E-E2CB-3935-987A-CA8752A70D1B}"/>
              </a:ext>
            </a:extLst>
          </p:cNvPr>
          <p:cNvSpPr/>
          <p:nvPr/>
        </p:nvSpPr>
        <p:spPr>
          <a:xfrm>
            <a:off x="5536944" y="2811610"/>
            <a:ext cx="1152939" cy="25046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Contacted</a:t>
            </a:r>
          </a:p>
        </p:txBody>
      </p:sp>
      <p:sp>
        <p:nvSpPr>
          <p:cNvPr id="49" name="Rectangle: Rounded Corners 48">
            <a:extLst>
              <a:ext uri="{FF2B5EF4-FFF2-40B4-BE49-F238E27FC236}">
                <a16:creationId xmlns:a16="http://schemas.microsoft.com/office/drawing/2014/main" id="{BE904161-CC42-3943-B710-8C5DD63C58CC}"/>
              </a:ext>
            </a:extLst>
          </p:cNvPr>
          <p:cNvSpPr/>
          <p:nvPr/>
        </p:nvSpPr>
        <p:spPr>
          <a:xfrm>
            <a:off x="5536944" y="4237018"/>
            <a:ext cx="2329731" cy="233065"/>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Based on 12 - 16 weeks</a:t>
            </a:r>
          </a:p>
        </p:txBody>
      </p:sp>
      <p:sp>
        <p:nvSpPr>
          <p:cNvPr id="50" name="Rectangle: Rounded Corners 49">
            <a:extLst>
              <a:ext uri="{FF2B5EF4-FFF2-40B4-BE49-F238E27FC236}">
                <a16:creationId xmlns:a16="http://schemas.microsoft.com/office/drawing/2014/main" id="{67FE1832-67DA-372E-4CD9-95067832FC13}"/>
              </a:ext>
            </a:extLst>
          </p:cNvPr>
          <p:cNvSpPr/>
          <p:nvPr/>
        </p:nvSpPr>
        <p:spPr>
          <a:xfrm>
            <a:off x="6758025" y="2811610"/>
            <a:ext cx="1108650" cy="25418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473 Contacts</a:t>
            </a:r>
          </a:p>
        </p:txBody>
      </p:sp>
      <p:sp>
        <p:nvSpPr>
          <p:cNvPr id="51" name="Rectangle: Rounded Corners 50">
            <a:extLst>
              <a:ext uri="{FF2B5EF4-FFF2-40B4-BE49-F238E27FC236}">
                <a16:creationId xmlns:a16="http://schemas.microsoft.com/office/drawing/2014/main" id="{4E5FC5EE-BF60-046A-22A7-F33D34A1CE65}"/>
              </a:ext>
            </a:extLst>
          </p:cNvPr>
          <p:cNvSpPr/>
          <p:nvPr/>
        </p:nvSpPr>
        <p:spPr>
          <a:xfrm>
            <a:off x="6758025" y="3166105"/>
            <a:ext cx="1108650" cy="25418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142 Scheduled</a:t>
            </a:r>
          </a:p>
        </p:txBody>
      </p:sp>
      <p:sp>
        <p:nvSpPr>
          <p:cNvPr id="52" name="Rectangle: Rounded Corners 51">
            <a:extLst>
              <a:ext uri="{FF2B5EF4-FFF2-40B4-BE49-F238E27FC236}">
                <a16:creationId xmlns:a16="http://schemas.microsoft.com/office/drawing/2014/main" id="{6CD33A4D-29F8-8845-AFFF-AC5809284920}"/>
              </a:ext>
            </a:extLst>
          </p:cNvPr>
          <p:cNvSpPr/>
          <p:nvPr/>
        </p:nvSpPr>
        <p:spPr>
          <a:xfrm>
            <a:off x="6758025" y="3520600"/>
            <a:ext cx="1108650" cy="25418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100 Shows</a:t>
            </a:r>
          </a:p>
        </p:txBody>
      </p:sp>
      <p:sp>
        <p:nvSpPr>
          <p:cNvPr id="53" name="Rectangle: Rounded Corners 52">
            <a:extLst>
              <a:ext uri="{FF2B5EF4-FFF2-40B4-BE49-F238E27FC236}">
                <a16:creationId xmlns:a16="http://schemas.microsoft.com/office/drawing/2014/main" id="{11D3EB5C-C72C-DACE-5C0C-F6356D61D32F}"/>
              </a:ext>
            </a:extLst>
          </p:cNvPr>
          <p:cNvSpPr/>
          <p:nvPr/>
        </p:nvSpPr>
        <p:spPr>
          <a:xfrm>
            <a:off x="6758025" y="3878809"/>
            <a:ext cx="1108650" cy="25418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tx1"/>
                </a:solidFill>
              </a:rPr>
              <a:t>20 Closes</a:t>
            </a:r>
          </a:p>
        </p:txBody>
      </p:sp>
      <p:sp>
        <p:nvSpPr>
          <p:cNvPr id="56" name="TextBox 55">
            <a:extLst>
              <a:ext uri="{FF2B5EF4-FFF2-40B4-BE49-F238E27FC236}">
                <a16:creationId xmlns:a16="http://schemas.microsoft.com/office/drawing/2014/main" id="{27F29BFA-4568-354B-14BE-4DA3FF68C3EF}"/>
              </a:ext>
            </a:extLst>
          </p:cNvPr>
          <p:cNvSpPr txBox="1"/>
          <p:nvPr/>
        </p:nvSpPr>
        <p:spPr>
          <a:xfrm>
            <a:off x="3997213" y="3033552"/>
            <a:ext cx="1108650" cy="369332"/>
          </a:xfrm>
          <a:prstGeom prst="rect">
            <a:avLst/>
          </a:prstGeom>
          <a:noFill/>
        </p:spPr>
        <p:txBody>
          <a:bodyPr wrap="square" rtlCol="0">
            <a:spAutoFit/>
          </a:bodyPr>
          <a:lstStyle/>
          <a:p>
            <a:r>
              <a:rPr lang="en-US" b="1"/>
              <a:t>+ 10 %</a:t>
            </a:r>
          </a:p>
        </p:txBody>
      </p:sp>
      <p:sp>
        <p:nvSpPr>
          <p:cNvPr id="57" name="Arrow: Right 56">
            <a:extLst>
              <a:ext uri="{FF2B5EF4-FFF2-40B4-BE49-F238E27FC236}">
                <a16:creationId xmlns:a16="http://schemas.microsoft.com/office/drawing/2014/main" id="{CE9F455B-1682-3173-185A-D8592BA965E0}"/>
              </a:ext>
            </a:extLst>
          </p:cNvPr>
          <p:cNvSpPr/>
          <p:nvPr/>
        </p:nvSpPr>
        <p:spPr>
          <a:xfrm>
            <a:off x="4097756" y="3456168"/>
            <a:ext cx="795131" cy="250468"/>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F825B926-9D95-3CEF-6FF5-842A60C94E3E}"/>
              </a:ext>
            </a:extLst>
          </p:cNvPr>
          <p:cNvSpPr txBox="1"/>
          <p:nvPr/>
        </p:nvSpPr>
        <p:spPr>
          <a:xfrm>
            <a:off x="848510" y="1652623"/>
            <a:ext cx="7866120" cy="446276"/>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By improving your Set, Show and Closing </a:t>
            </a:r>
            <a:r>
              <a:rPr lang="en-US" sz="1200" b="1">
                <a:latin typeface="Arial" panose="020B0604020202020204" pitchFamily="34" charset="0"/>
                <a:cs typeface="Arial" panose="020B0604020202020204" pitchFamily="34" charset="0"/>
              </a:rPr>
              <a:t>by only 10%, </a:t>
            </a:r>
            <a:r>
              <a:rPr lang="en-US" sz="1100">
                <a:latin typeface="Arial" panose="020B0604020202020204" pitchFamily="34" charset="0"/>
                <a:cs typeface="Arial" panose="020B0604020202020204" pitchFamily="34" charset="0"/>
              </a:rPr>
              <a:t>you need 100 less appointment shows, 191 less Sets and 1192 less contacts made to gain 20 clients. Focusing on quality over quantity gives you a significant return on your investment.    </a:t>
            </a:r>
          </a:p>
        </p:txBody>
      </p:sp>
    </p:spTree>
    <p:extLst>
      <p:ext uri="{BB962C8B-B14F-4D97-AF65-F5344CB8AC3E}">
        <p14:creationId xmlns:p14="http://schemas.microsoft.com/office/powerpoint/2010/main" val="4141391920"/>
      </p:ext>
    </p:extLst>
  </p:cSld>
  <p:clrMapOvr>
    <a:masterClrMapping/>
  </p:clrMapOvr>
  <p:transition spd="slow">
    <p:push/>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CC5EAB-EF56-5C9F-AE41-AC58E5EB7C54}"/>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CEDEFBA5-F2CA-328F-C1FF-8ABC33E9388F}"/>
              </a:ext>
            </a:extLst>
          </p:cNvPr>
          <p:cNvSpPr txBox="1"/>
          <p:nvPr/>
        </p:nvSpPr>
        <p:spPr>
          <a:xfrm>
            <a:off x="795131" y="731522"/>
            <a:ext cx="6584649"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PEOPLE: CLIENT FREQUENCY </a:t>
            </a:r>
            <a:endParaRPr lang="en-US" sz="240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FF32EBE1-F41F-063F-6824-62A055A726AE}"/>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EC5379CB-6FC2-D44F-4269-0F9BD7722266}"/>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D6CD23DE-656C-E8D8-C317-815ECED2C025}"/>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7AC5B34B-807D-0418-06F4-0097184ADCB9}"/>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2C796BF-36F0-6849-023F-59AD4031CD12}"/>
              </a:ext>
            </a:extLst>
          </p:cNvPr>
          <p:cNvSpPr txBox="1"/>
          <p:nvPr/>
        </p:nvSpPr>
        <p:spPr>
          <a:xfrm>
            <a:off x="795131" y="1211706"/>
            <a:ext cx="7260545" cy="430887"/>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Training frequency is a critical component for clients to achieve their goals and for Gold’s to have a strong fitness business. </a:t>
            </a:r>
            <a:endParaRPr lang="en-US" sz="1100" b="1">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1399172-8D20-1784-D489-C9235B5997B2}"/>
              </a:ext>
            </a:extLst>
          </p:cNvPr>
          <p:cNvSpPr txBox="1"/>
          <p:nvPr/>
        </p:nvSpPr>
        <p:spPr>
          <a:xfrm>
            <a:off x="795130" y="3511282"/>
            <a:ext cx="6853381" cy="261610"/>
          </a:xfrm>
          <a:prstGeom prst="rect">
            <a:avLst/>
          </a:prstGeom>
          <a:noFill/>
        </p:spPr>
        <p:txBody>
          <a:bodyPr wrap="square">
            <a:spAutoFit/>
          </a:bodyPr>
          <a:lstStyle/>
          <a:p>
            <a:pPr>
              <a:spcAft>
                <a:spcPts val="450"/>
              </a:spcAft>
            </a:pPr>
            <a:r>
              <a:rPr lang="en-US" sz="1100" b="1">
                <a:latin typeface="Arial" panose="020B0604020202020204" pitchFamily="34" charset="0"/>
                <a:cs typeface="Arial" panose="020B0604020202020204" pitchFamily="34" charset="0"/>
              </a:rPr>
              <a:t>Session Accountability </a:t>
            </a:r>
          </a:p>
        </p:txBody>
      </p:sp>
      <p:sp>
        <p:nvSpPr>
          <p:cNvPr id="3" name="TextBox 2">
            <a:extLst>
              <a:ext uri="{FF2B5EF4-FFF2-40B4-BE49-F238E27FC236}">
                <a16:creationId xmlns:a16="http://schemas.microsoft.com/office/drawing/2014/main" id="{471F5D5B-0138-ECB5-4E09-DF510AB64BB2}"/>
              </a:ext>
            </a:extLst>
          </p:cNvPr>
          <p:cNvSpPr txBox="1"/>
          <p:nvPr/>
        </p:nvSpPr>
        <p:spPr>
          <a:xfrm>
            <a:off x="365759" y="3806240"/>
            <a:ext cx="7626305" cy="938719"/>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On average 10% of our clients will cancel their session before the service date. This increase to 20% during holidays and community events. </a:t>
            </a:r>
          </a:p>
          <a:p>
            <a:pPr marL="742950" lvl="1" indent="-285750">
              <a:buFont typeface="System Font Regular"/>
              <a:buChar char="◉"/>
            </a:pPr>
            <a:r>
              <a:rPr lang="en-US" sz="1100">
                <a:latin typeface="Arial" panose="020B0604020202020204" pitchFamily="34" charset="0"/>
                <a:cs typeface="Arial" panose="020B0604020202020204" pitchFamily="34" charset="0"/>
              </a:rPr>
              <a:t>PT’s should be rescheduling these “make up sessions” before their next regularly scheduled session.</a:t>
            </a:r>
          </a:p>
          <a:p>
            <a:pPr marL="742950" lvl="1" indent="-285750">
              <a:buFont typeface="System Font Regular"/>
              <a:buChar char="◉"/>
            </a:pPr>
            <a:r>
              <a:rPr lang="en-US" sz="1100">
                <a:latin typeface="Arial" panose="020B0604020202020204" pitchFamily="34" charset="0"/>
                <a:cs typeface="Arial" panose="020B0604020202020204" pitchFamily="34" charset="0"/>
              </a:rPr>
              <a:t>Selling small introduction packages with the intent of increasing frequency on the resign (Rare occurrence).</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114C0AB-1947-6212-79FD-60F12A45B265}"/>
              </a:ext>
            </a:extLst>
          </p:cNvPr>
          <p:cNvSpPr txBox="1"/>
          <p:nvPr/>
        </p:nvSpPr>
        <p:spPr>
          <a:xfrm>
            <a:off x="795130" y="2083800"/>
            <a:ext cx="6184429" cy="261610"/>
          </a:xfrm>
          <a:prstGeom prst="rect">
            <a:avLst/>
          </a:prstGeom>
          <a:noFill/>
        </p:spPr>
        <p:txBody>
          <a:bodyPr wrap="square">
            <a:spAutoFit/>
          </a:bodyPr>
          <a:lstStyle/>
          <a:p>
            <a:pPr>
              <a:spcAft>
                <a:spcPts val="450"/>
              </a:spcAft>
            </a:pPr>
            <a:r>
              <a:rPr lang="en-US" sz="1100" b="1">
                <a:latin typeface="Arial" panose="020B0604020202020204" pitchFamily="34" charset="0"/>
                <a:cs typeface="Arial" panose="020B0604020202020204" pitchFamily="34" charset="0"/>
              </a:rPr>
              <a:t>Perceived service value </a:t>
            </a:r>
          </a:p>
        </p:txBody>
      </p:sp>
      <p:sp>
        <p:nvSpPr>
          <p:cNvPr id="27" name="TextBox 26">
            <a:extLst>
              <a:ext uri="{FF2B5EF4-FFF2-40B4-BE49-F238E27FC236}">
                <a16:creationId xmlns:a16="http://schemas.microsoft.com/office/drawing/2014/main" id="{EA8E74DB-4691-D96D-1093-61F8F187E09C}"/>
              </a:ext>
            </a:extLst>
          </p:cNvPr>
          <p:cNvSpPr txBox="1"/>
          <p:nvPr/>
        </p:nvSpPr>
        <p:spPr>
          <a:xfrm>
            <a:off x="731520" y="3234283"/>
            <a:ext cx="7260545" cy="276999"/>
          </a:xfrm>
          <a:prstGeom prst="rect">
            <a:avLst/>
          </a:prstGeom>
          <a:noFill/>
        </p:spPr>
        <p:txBody>
          <a:bodyPr wrap="square" lIns="91440" tIns="45720" rIns="91440" bIns="45720" rtlCol="0" anchor="t">
            <a:spAutoFit/>
          </a:bodyPr>
          <a:lstStyle/>
          <a:p>
            <a:pPr>
              <a:spcAft>
                <a:spcPts val="450"/>
              </a:spcAft>
              <a:buSzPct val="100000"/>
            </a:pPr>
            <a:r>
              <a:rPr lang="en-US" sz="1100" u="sng">
                <a:latin typeface="Arial" panose="020B0604020202020204" pitchFamily="34" charset="0"/>
                <a:cs typeface="Arial" panose="020B0604020202020204" pitchFamily="34" charset="0"/>
              </a:rPr>
              <a:t>Most of our clients do not train as often as they have committed to, or how much we think they do. </a:t>
            </a:r>
            <a:r>
              <a:rPr lang="en-US" sz="1200" b="1" u="sng">
                <a:latin typeface="Arial" panose="020B0604020202020204" pitchFamily="34" charset="0"/>
                <a:cs typeface="Arial" panose="020B0604020202020204" pitchFamily="34" charset="0"/>
              </a:rPr>
              <a:t>Why is that?</a:t>
            </a:r>
            <a:endParaRPr lang="en-US" sz="1100" b="1" u="sng">
              <a:latin typeface="Arial" panose="020B0604020202020204" pitchFamily="34" charset="0"/>
              <a:cs typeface="Arial" panose="020B0604020202020204" pitchFamily="34" charset="0"/>
            </a:endParaRPr>
          </a:p>
        </p:txBody>
      </p:sp>
      <p:sp>
        <p:nvSpPr>
          <p:cNvPr id="52" name="TextBox 51">
            <a:extLst>
              <a:ext uri="{FF2B5EF4-FFF2-40B4-BE49-F238E27FC236}">
                <a16:creationId xmlns:a16="http://schemas.microsoft.com/office/drawing/2014/main" id="{014C06F0-9F1E-E63C-7AB1-A4EDA402FF3F}"/>
              </a:ext>
            </a:extLst>
          </p:cNvPr>
          <p:cNvSpPr txBox="1"/>
          <p:nvPr/>
        </p:nvSpPr>
        <p:spPr>
          <a:xfrm>
            <a:off x="731521" y="1806801"/>
            <a:ext cx="7260545" cy="276999"/>
          </a:xfrm>
          <a:prstGeom prst="rect">
            <a:avLst/>
          </a:prstGeom>
          <a:noFill/>
        </p:spPr>
        <p:txBody>
          <a:bodyPr wrap="square" lIns="91440" tIns="45720" rIns="91440" bIns="45720" rtlCol="0" anchor="t">
            <a:spAutoFit/>
          </a:bodyPr>
          <a:lstStyle/>
          <a:p>
            <a:pPr>
              <a:spcAft>
                <a:spcPts val="450"/>
              </a:spcAft>
              <a:buSzPct val="100000"/>
            </a:pPr>
            <a:r>
              <a:rPr lang="en-US" sz="1100" u="sng">
                <a:latin typeface="Arial" panose="020B0604020202020204" pitchFamily="34" charset="0"/>
                <a:cs typeface="Arial" panose="020B0604020202020204" pitchFamily="34" charset="0"/>
              </a:rPr>
              <a:t>Low frequency clients have a higher attrition rate. The cause for this can have multiple factors, </a:t>
            </a:r>
            <a:r>
              <a:rPr lang="en-US" sz="1200" b="1" u="sng">
                <a:latin typeface="Arial" panose="020B0604020202020204" pitchFamily="34" charset="0"/>
                <a:cs typeface="Arial" panose="020B0604020202020204" pitchFamily="34" charset="0"/>
              </a:rPr>
              <a:t>What are they? </a:t>
            </a:r>
            <a:endParaRPr lang="en-US" sz="1100" b="1" u="sng">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706D97C2-219E-E993-C856-E0BF6EEF0DA0}"/>
              </a:ext>
            </a:extLst>
          </p:cNvPr>
          <p:cNvSpPr txBox="1"/>
          <p:nvPr/>
        </p:nvSpPr>
        <p:spPr>
          <a:xfrm>
            <a:off x="353832" y="2369938"/>
            <a:ext cx="7467244" cy="1107996"/>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Low training frequency produces less results, clients will often only workout when they are scheduled with a trainer. One session a week will most likely not produce the results clients are looking for. </a:t>
            </a:r>
          </a:p>
          <a:p>
            <a:pPr marL="742950" lvl="1" indent="-285750">
              <a:buFont typeface="System Font Regular"/>
              <a:buChar char="◉"/>
            </a:pPr>
            <a:r>
              <a:rPr lang="en-US" sz="1100">
                <a:latin typeface="Arial" panose="020B0604020202020204" pitchFamily="34" charset="0"/>
                <a:cs typeface="Arial" panose="020B0604020202020204" pitchFamily="34" charset="0"/>
              </a:rPr>
              <a:t>Infrequent sessions lead to lack of motivation. With minimal guidance and encouragement, client's motivation can diminish over time. </a:t>
            </a:r>
          </a:p>
          <a:p>
            <a:pPr lvl="1"/>
            <a:endParaRPr lang="en-US" sz="1100">
              <a:latin typeface="Arial" panose="020B0604020202020204" pitchFamily="34" charset="0"/>
              <a:cs typeface="Arial" panose="020B0604020202020204" pitchFamily="34" charset="0"/>
            </a:endParaRP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grpSp>
        <p:nvGrpSpPr>
          <p:cNvPr id="54" name="Group 53">
            <a:extLst>
              <a:ext uri="{FF2B5EF4-FFF2-40B4-BE49-F238E27FC236}">
                <a16:creationId xmlns:a16="http://schemas.microsoft.com/office/drawing/2014/main" id="{24B9DF83-97D9-3064-2605-9EB98553C373}"/>
              </a:ext>
            </a:extLst>
          </p:cNvPr>
          <p:cNvGrpSpPr/>
          <p:nvPr/>
        </p:nvGrpSpPr>
        <p:grpSpPr>
          <a:xfrm>
            <a:off x="548640" y="1813370"/>
            <a:ext cx="182880" cy="261610"/>
            <a:chOff x="730636" y="2609486"/>
            <a:chExt cx="182880" cy="261610"/>
          </a:xfrm>
        </p:grpSpPr>
        <p:sp>
          <p:nvSpPr>
            <p:cNvPr id="55" name="Oval 54">
              <a:extLst>
                <a:ext uri="{FF2B5EF4-FFF2-40B4-BE49-F238E27FC236}">
                  <a16:creationId xmlns:a16="http://schemas.microsoft.com/office/drawing/2014/main" id="{D129851E-1153-83C1-F4FC-1982B74268C4}"/>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043F0189-A594-EEE9-BF11-955A269F1C27}"/>
                </a:ext>
              </a:extLst>
            </p:cNvPr>
            <p:cNvSpPr txBox="1"/>
            <p:nvPr/>
          </p:nvSpPr>
          <p:spPr>
            <a:xfrm>
              <a:off x="747859" y="260948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1</a:t>
              </a:r>
              <a:endParaRPr lang="en-US" sz="1100">
                <a:latin typeface="Arial" panose="020B0604020202020204" pitchFamily="34" charset="0"/>
                <a:cs typeface="Arial" panose="020B0604020202020204" pitchFamily="34" charset="0"/>
              </a:endParaRPr>
            </a:p>
          </p:txBody>
        </p:sp>
      </p:grpSp>
      <p:grpSp>
        <p:nvGrpSpPr>
          <p:cNvPr id="57" name="Group 56">
            <a:extLst>
              <a:ext uri="{FF2B5EF4-FFF2-40B4-BE49-F238E27FC236}">
                <a16:creationId xmlns:a16="http://schemas.microsoft.com/office/drawing/2014/main" id="{1C0882FC-0A15-742B-CBEC-615C14CD0B53}"/>
              </a:ext>
            </a:extLst>
          </p:cNvPr>
          <p:cNvGrpSpPr/>
          <p:nvPr/>
        </p:nvGrpSpPr>
        <p:grpSpPr>
          <a:xfrm>
            <a:off x="565863" y="3241977"/>
            <a:ext cx="182880" cy="261610"/>
            <a:chOff x="730636" y="2612176"/>
            <a:chExt cx="182880" cy="261610"/>
          </a:xfrm>
        </p:grpSpPr>
        <p:sp>
          <p:nvSpPr>
            <p:cNvPr id="58" name="Oval 57">
              <a:extLst>
                <a:ext uri="{FF2B5EF4-FFF2-40B4-BE49-F238E27FC236}">
                  <a16:creationId xmlns:a16="http://schemas.microsoft.com/office/drawing/2014/main" id="{46F1D2D3-8B0E-D658-73A8-4209226C777C}"/>
                </a:ext>
              </a:extLst>
            </p:cNvPr>
            <p:cNvSpPr/>
            <p:nvPr/>
          </p:nvSpPr>
          <p:spPr>
            <a:xfrm>
              <a:off x="730636" y="2656546"/>
              <a:ext cx="182880" cy="182880"/>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22F2DCD7-FFF5-C2E7-8DB3-3BBE13623814}"/>
                </a:ext>
              </a:extLst>
            </p:cNvPr>
            <p:cNvSpPr txBox="1"/>
            <p:nvPr/>
          </p:nvSpPr>
          <p:spPr>
            <a:xfrm>
              <a:off x="739443" y="2612176"/>
              <a:ext cx="165265" cy="261610"/>
            </a:xfrm>
            <a:prstGeom prst="rect">
              <a:avLst/>
            </a:prstGeom>
            <a:noFill/>
          </p:spPr>
          <p:txBody>
            <a:bodyPr wrap="square">
              <a:spAutoFit/>
            </a:bodyPr>
            <a:lstStyle/>
            <a:p>
              <a:pPr algn="ctr"/>
              <a:r>
                <a:rPr lang="en-US" sz="1100" b="1">
                  <a:latin typeface="Arial" panose="020B0604020202020204" pitchFamily="34" charset="0"/>
                  <a:cs typeface="Arial" panose="020B0604020202020204" pitchFamily="34" charset="0"/>
                </a:rPr>
                <a:t>2</a:t>
              </a:r>
              <a:endParaRPr lang="en-US" sz="11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8930764"/>
      </p:ext>
    </p:extLst>
  </p:cSld>
  <p:clrMapOvr>
    <a:masterClrMapping/>
  </p:clrMapOvr>
  <p:transition spd="slow">
    <p:push/>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59C70B-A948-47AF-97E7-364CF38B8B31}"/>
            </a:ext>
          </a:extLst>
        </p:cNvPr>
        <p:cNvGrpSpPr/>
        <p:nvPr/>
      </p:nvGrpSpPr>
      <p:grpSpPr>
        <a:xfrm>
          <a:off x="0" y="0"/>
          <a:ext cx="0" cy="0"/>
          <a:chOff x="0" y="0"/>
          <a:chExt cx="0" cy="0"/>
        </a:xfrm>
      </p:grpSpPr>
      <p:sp>
        <p:nvSpPr>
          <p:cNvPr id="24" name="TextBox 23">
            <a:extLst>
              <a:ext uri="{FF2B5EF4-FFF2-40B4-BE49-F238E27FC236}">
                <a16:creationId xmlns:a16="http://schemas.microsoft.com/office/drawing/2014/main" id="{50C1265E-E52D-A2BD-8385-428C8996C36D}"/>
              </a:ext>
            </a:extLst>
          </p:cNvPr>
          <p:cNvSpPr txBox="1"/>
          <p:nvPr/>
        </p:nvSpPr>
        <p:spPr>
          <a:xfrm>
            <a:off x="762356" y="770464"/>
            <a:ext cx="6584649"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PEOPLE: IMPACT OF FREQUENCY</a:t>
            </a:r>
            <a:endParaRPr lang="en-US" sz="2400">
              <a:latin typeface="Arial" panose="020B060402020202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61D6AB3E-BFCE-6494-305D-6ED51AEDFD3F}"/>
              </a:ext>
            </a:extLst>
          </p:cNvPr>
          <p:cNvGrpSpPr/>
          <p:nvPr/>
        </p:nvGrpSpPr>
        <p:grpSpPr>
          <a:xfrm>
            <a:off x="8348871" y="4344849"/>
            <a:ext cx="795129" cy="798651"/>
            <a:chOff x="8348871" y="4344849"/>
            <a:chExt cx="795129" cy="798651"/>
          </a:xfrm>
        </p:grpSpPr>
        <p:sp>
          <p:nvSpPr>
            <p:cNvPr id="22" name="Rectangle 21">
              <a:extLst>
                <a:ext uri="{FF2B5EF4-FFF2-40B4-BE49-F238E27FC236}">
                  <a16:creationId xmlns:a16="http://schemas.microsoft.com/office/drawing/2014/main" id="{9B9BA0E7-B009-1E82-88F0-C46F62A5F31B}"/>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Logo&#10;&#10;Description automatically generated">
              <a:extLst>
                <a:ext uri="{FF2B5EF4-FFF2-40B4-BE49-F238E27FC236}">
                  <a16:creationId xmlns:a16="http://schemas.microsoft.com/office/drawing/2014/main" id="{CB4A8FCA-E1EB-4DB1-5181-2D5F623A2AA4}"/>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6" name="Rectangle 25">
            <a:extLst>
              <a:ext uri="{FF2B5EF4-FFF2-40B4-BE49-F238E27FC236}">
                <a16:creationId xmlns:a16="http://schemas.microsoft.com/office/drawing/2014/main" id="{C8DCFBF4-A6DB-F3FC-39C6-2889D4DC46F0}"/>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9414BA50-5576-68CD-35E7-823DBA7B184B}"/>
              </a:ext>
            </a:extLst>
          </p:cNvPr>
          <p:cNvSpPr/>
          <p:nvPr/>
        </p:nvSpPr>
        <p:spPr>
          <a:xfrm>
            <a:off x="779229" y="1742701"/>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Weekly Frequency </a:t>
            </a:r>
          </a:p>
        </p:txBody>
      </p:sp>
      <p:sp>
        <p:nvSpPr>
          <p:cNvPr id="14" name="Rectangle: Rounded Corners 13">
            <a:extLst>
              <a:ext uri="{FF2B5EF4-FFF2-40B4-BE49-F238E27FC236}">
                <a16:creationId xmlns:a16="http://schemas.microsoft.com/office/drawing/2014/main" id="{5AA07489-54D1-7411-AED6-4C8DEA6000CD}"/>
              </a:ext>
            </a:extLst>
          </p:cNvPr>
          <p:cNvSpPr/>
          <p:nvPr/>
        </p:nvSpPr>
        <p:spPr>
          <a:xfrm>
            <a:off x="779229" y="3721396"/>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2.5 Sessions </a:t>
            </a:r>
          </a:p>
        </p:txBody>
      </p:sp>
      <p:sp>
        <p:nvSpPr>
          <p:cNvPr id="15" name="Rectangle: Rounded Corners 14">
            <a:extLst>
              <a:ext uri="{FF2B5EF4-FFF2-40B4-BE49-F238E27FC236}">
                <a16:creationId xmlns:a16="http://schemas.microsoft.com/office/drawing/2014/main" id="{8E5F41D4-2D37-7C8D-DC6D-6184FA4B9416}"/>
              </a:ext>
            </a:extLst>
          </p:cNvPr>
          <p:cNvSpPr/>
          <p:nvPr/>
        </p:nvSpPr>
        <p:spPr>
          <a:xfrm>
            <a:off x="779229" y="4117135"/>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 3 Sessions </a:t>
            </a:r>
          </a:p>
        </p:txBody>
      </p:sp>
      <p:sp>
        <p:nvSpPr>
          <p:cNvPr id="16" name="Rectangle: Rounded Corners 15">
            <a:extLst>
              <a:ext uri="{FF2B5EF4-FFF2-40B4-BE49-F238E27FC236}">
                <a16:creationId xmlns:a16="http://schemas.microsoft.com/office/drawing/2014/main" id="{5F423531-8F3B-7D49-5353-5508D3432CC5}"/>
              </a:ext>
            </a:extLst>
          </p:cNvPr>
          <p:cNvSpPr/>
          <p:nvPr/>
        </p:nvSpPr>
        <p:spPr>
          <a:xfrm>
            <a:off x="779229" y="2534179"/>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1 session </a:t>
            </a:r>
          </a:p>
        </p:txBody>
      </p:sp>
      <p:sp>
        <p:nvSpPr>
          <p:cNvPr id="17" name="Rectangle: Rounded Corners 16">
            <a:extLst>
              <a:ext uri="{FF2B5EF4-FFF2-40B4-BE49-F238E27FC236}">
                <a16:creationId xmlns:a16="http://schemas.microsoft.com/office/drawing/2014/main" id="{67A5803C-24EF-C332-D63B-D3A3A3C99FAF}"/>
              </a:ext>
            </a:extLst>
          </p:cNvPr>
          <p:cNvSpPr/>
          <p:nvPr/>
        </p:nvSpPr>
        <p:spPr>
          <a:xfrm>
            <a:off x="779229" y="2138440"/>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0.5 Session </a:t>
            </a:r>
          </a:p>
        </p:txBody>
      </p:sp>
      <p:sp>
        <p:nvSpPr>
          <p:cNvPr id="28" name="Rectangle: Rounded Corners 27">
            <a:extLst>
              <a:ext uri="{FF2B5EF4-FFF2-40B4-BE49-F238E27FC236}">
                <a16:creationId xmlns:a16="http://schemas.microsoft.com/office/drawing/2014/main" id="{CB30B6A6-ABFB-9D91-DD7C-35E2ADE1E967}"/>
              </a:ext>
            </a:extLst>
          </p:cNvPr>
          <p:cNvSpPr/>
          <p:nvPr/>
        </p:nvSpPr>
        <p:spPr>
          <a:xfrm>
            <a:off x="779229" y="2929918"/>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1.5 Sessions </a:t>
            </a:r>
          </a:p>
        </p:txBody>
      </p:sp>
      <p:sp>
        <p:nvSpPr>
          <p:cNvPr id="29" name="Rectangle: Rounded Corners 28">
            <a:extLst>
              <a:ext uri="{FF2B5EF4-FFF2-40B4-BE49-F238E27FC236}">
                <a16:creationId xmlns:a16="http://schemas.microsoft.com/office/drawing/2014/main" id="{2C54503E-9BC6-2178-3BBF-05D675E1EBBB}"/>
              </a:ext>
            </a:extLst>
          </p:cNvPr>
          <p:cNvSpPr/>
          <p:nvPr/>
        </p:nvSpPr>
        <p:spPr>
          <a:xfrm>
            <a:off x="779229" y="3325657"/>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2 Sessions  </a:t>
            </a:r>
          </a:p>
        </p:txBody>
      </p:sp>
      <p:sp>
        <p:nvSpPr>
          <p:cNvPr id="30" name="Rectangle: Rounded Corners 29">
            <a:extLst>
              <a:ext uri="{FF2B5EF4-FFF2-40B4-BE49-F238E27FC236}">
                <a16:creationId xmlns:a16="http://schemas.microsoft.com/office/drawing/2014/main" id="{1ACC73BA-38BC-ECA9-C33A-432F005B3D7D}"/>
              </a:ext>
            </a:extLst>
          </p:cNvPr>
          <p:cNvSpPr/>
          <p:nvPr/>
        </p:nvSpPr>
        <p:spPr>
          <a:xfrm>
            <a:off x="2116373" y="1742861"/>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Train 15 Sessions Weekly  </a:t>
            </a:r>
          </a:p>
        </p:txBody>
      </p:sp>
      <p:sp>
        <p:nvSpPr>
          <p:cNvPr id="31" name="Rectangle: Rounded Corners 30">
            <a:extLst>
              <a:ext uri="{FF2B5EF4-FFF2-40B4-BE49-F238E27FC236}">
                <a16:creationId xmlns:a16="http://schemas.microsoft.com/office/drawing/2014/main" id="{B255B907-E56F-09F6-0B3F-47FF12E38C7A}"/>
              </a:ext>
            </a:extLst>
          </p:cNvPr>
          <p:cNvSpPr/>
          <p:nvPr/>
        </p:nvSpPr>
        <p:spPr>
          <a:xfrm>
            <a:off x="3453517" y="1735824"/>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Train 25 Sessions Weekly  </a:t>
            </a:r>
          </a:p>
        </p:txBody>
      </p:sp>
      <p:sp>
        <p:nvSpPr>
          <p:cNvPr id="32" name="Rectangle: Rounded Corners 31">
            <a:extLst>
              <a:ext uri="{FF2B5EF4-FFF2-40B4-BE49-F238E27FC236}">
                <a16:creationId xmlns:a16="http://schemas.microsoft.com/office/drawing/2014/main" id="{4799E6FD-39BE-0E7E-0E9A-BC8AAAF6EAF7}"/>
              </a:ext>
            </a:extLst>
          </p:cNvPr>
          <p:cNvSpPr/>
          <p:nvPr/>
        </p:nvSpPr>
        <p:spPr>
          <a:xfrm>
            <a:off x="4790661" y="1735824"/>
            <a:ext cx="1256306" cy="349858"/>
          </a:xfrm>
          <a:prstGeom prst="round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ysClr val="windowText" lastClr="000000"/>
                </a:solidFill>
              </a:rPr>
              <a:t>Train 35 Sessions Weekly  </a:t>
            </a:r>
          </a:p>
        </p:txBody>
      </p:sp>
      <p:sp>
        <p:nvSpPr>
          <p:cNvPr id="33" name="Rectangle: Rounded Corners 32">
            <a:extLst>
              <a:ext uri="{FF2B5EF4-FFF2-40B4-BE49-F238E27FC236}">
                <a16:creationId xmlns:a16="http://schemas.microsoft.com/office/drawing/2014/main" id="{6FBF09C1-A501-CDEE-1D33-474E4BE8C47B}"/>
              </a:ext>
            </a:extLst>
          </p:cNvPr>
          <p:cNvSpPr/>
          <p:nvPr/>
        </p:nvSpPr>
        <p:spPr>
          <a:xfrm>
            <a:off x="2116373" y="2530776"/>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15 Clients Needed </a:t>
            </a:r>
          </a:p>
        </p:txBody>
      </p:sp>
      <p:sp>
        <p:nvSpPr>
          <p:cNvPr id="34" name="Rectangle: Rounded Corners 33">
            <a:extLst>
              <a:ext uri="{FF2B5EF4-FFF2-40B4-BE49-F238E27FC236}">
                <a16:creationId xmlns:a16="http://schemas.microsoft.com/office/drawing/2014/main" id="{6DF19FC3-05FC-8A84-BE25-D4641D80A6DE}"/>
              </a:ext>
            </a:extLst>
          </p:cNvPr>
          <p:cNvSpPr/>
          <p:nvPr/>
        </p:nvSpPr>
        <p:spPr>
          <a:xfrm>
            <a:off x="2116373" y="2929918"/>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10 Clients Needed </a:t>
            </a:r>
          </a:p>
        </p:txBody>
      </p:sp>
      <p:sp>
        <p:nvSpPr>
          <p:cNvPr id="35" name="Rectangle: Rounded Corners 34">
            <a:extLst>
              <a:ext uri="{FF2B5EF4-FFF2-40B4-BE49-F238E27FC236}">
                <a16:creationId xmlns:a16="http://schemas.microsoft.com/office/drawing/2014/main" id="{45E92882-82C1-0250-BDC7-A22E6B7A452D}"/>
              </a:ext>
            </a:extLst>
          </p:cNvPr>
          <p:cNvSpPr/>
          <p:nvPr/>
        </p:nvSpPr>
        <p:spPr>
          <a:xfrm>
            <a:off x="2116373" y="4109155"/>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5 Clients Needed </a:t>
            </a:r>
          </a:p>
        </p:txBody>
      </p:sp>
      <p:sp>
        <p:nvSpPr>
          <p:cNvPr id="36" name="Rectangle: Rounded Corners 35">
            <a:extLst>
              <a:ext uri="{FF2B5EF4-FFF2-40B4-BE49-F238E27FC236}">
                <a16:creationId xmlns:a16="http://schemas.microsoft.com/office/drawing/2014/main" id="{3B215DF1-EF67-4826-6436-02C08487AEF3}"/>
              </a:ext>
            </a:extLst>
          </p:cNvPr>
          <p:cNvSpPr/>
          <p:nvPr/>
        </p:nvSpPr>
        <p:spPr>
          <a:xfrm>
            <a:off x="2116373" y="3321843"/>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8 Clients Needed </a:t>
            </a:r>
          </a:p>
        </p:txBody>
      </p:sp>
      <p:sp>
        <p:nvSpPr>
          <p:cNvPr id="37" name="Rectangle: Rounded Corners 36">
            <a:extLst>
              <a:ext uri="{FF2B5EF4-FFF2-40B4-BE49-F238E27FC236}">
                <a16:creationId xmlns:a16="http://schemas.microsoft.com/office/drawing/2014/main" id="{075A972A-1A5A-537D-44EA-2888CA0182DE}"/>
              </a:ext>
            </a:extLst>
          </p:cNvPr>
          <p:cNvSpPr/>
          <p:nvPr/>
        </p:nvSpPr>
        <p:spPr>
          <a:xfrm>
            <a:off x="2116373" y="3721396"/>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6 Clients Needed </a:t>
            </a:r>
          </a:p>
        </p:txBody>
      </p:sp>
      <p:sp>
        <p:nvSpPr>
          <p:cNvPr id="38" name="Rectangle: Rounded Corners 37">
            <a:extLst>
              <a:ext uri="{FF2B5EF4-FFF2-40B4-BE49-F238E27FC236}">
                <a16:creationId xmlns:a16="http://schemas.microsoft.com/office/drawing/2014/main" id="{D8CB0C57-33D2-4383-63A7-A0BF0EAFEEEB}"/>
              </a:ext>
            </a:extLst>
          </p:cNvPr>
          <p:cNvSpPr/>
          <p:nvPr/>
        </p:nvSpPr>
        <p:spPr>
          <a:xfrm>
            <a:off x="2116373" y="2133300"/>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30 Clients Needed </a:t>
            </a:r>
          </a:p>
        </p:txBody>
      </p:sp>
      <p:sp>
        <p:nvSpPr>
          <p:cNvPr id="39" name="Rectangle: Rounded Corners 38">
            <a:extLst>
              <a:ext uri="{FF2B5EF4-FFF2-40B4-BE49-F238E27FC236}">
                <a16:creationId xmlns:a16="http://schemas.microsoft.com/office/drawing/2014/main" id="{B13D4A0E-4C93-EE3C-2B06-A74BD7F6ECA2}"/>
              </a:ext>
            </a:extLst>
          </p:cNvPr>
          <p:cNvSpPr/>
          <p:nvPr/>
        </p:nvSpPr>
        <p:spPr>
          <a:xfrm>
            <a:off x="3453517" y="2133300"/>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50 Clients Needed </a:t>
            </a:r>
          </a:p>
        </p:txBody>
      </p:sp>
      <p:sp>
        <p:nvSpPr>
          <p:cNvPr id="40" name="Rectangle: Rounded Corners 39">
            <a:extLst>
              <a:ext uri="{FF2B5EF4-FFF2-40B4-BE49-F238E27FC236}">
                <a16:creationId xmlns:a16="http://schemas.microsoft.com/office/drawing/2014/main" id="{05C97F06-6D3B-27E7-5474-161762C84CE6}"/>
              </a:ext>
            </a:extLst>
          </p:cNvPr>
          <p:cNvSpPr/>
          <p:nvPr/>
        </p:nvSpPr>
        <p:spPr>
          <a:xfrm>
            <a:off x="3453517" y="2530776"/>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25 Clients Needed </a:t>
            </a:r>
          </a:p>
        </p:txBody>
      </p:sp>
      <p:sp>
        <p:nvSpPr>
          <p:cNvPr id="41" name="Rectangle: Rounded Corners 40">
            <a:extLst>
              <a:ext uri="{FF2B5EF4-FFF2-40B4-BE49-F238E27FC236}">
                <a16:creationId xmlns:a16="http://schemas.microsoft.com/office/drawing/2014/main" id="{E7B57C27-63A9-686A-5401-9AF051AD0123}"/>
              </a:ext>
            </a:extLst>
          </p:cNvPr>
          <p:cNvSpPr/>
          <p:nvPr/>
        </p:nvSpPr>
        <p:spPr>
          <a:xfrm>
            <a:off x="3453517" y="2927756"/>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17 Clients Needed </a:t>
            </a:r>
          </a:p>
        </p:txBody>
      </p:sp>
      <p:sp>
        <p:nvSpPr>
          <p:cNvPr id="42" name="Rectangle: Rounded Corners 41">
            <a:extLst>
              <a:ext uri="{FF2B5EF4-FFF2-40B4-BE49-F238E27FC236}">
                <a16:creationId xmlns:a16="http://schemas.microsoft.com/office/drawing/2014/main" id="{C4053554-13CC-9DCB-BED9-503616388381}"/>
              </a:ext>
            </a:extLst>
          </p:cNvPr>
          <p:cNvSpPr/>
          <p:nvPr/>
        </p:nvSpPr>
        <p:spPr>
          <a:xfrm>
            <a:off x="3451646" y="3321843"/>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13 Clients Needed </a:t>
            </a:r>
          </a:p>
        </p:txBody>
      </p:sp>
      <p:sp>
        <p:nvSpPr>
          <p:cNvPr id="43" name="Rectangle: Rounded Corners 42">
            <a:extLst>
              <a:ext uri="{FF2B5EF4-FFF2-40B4-BE49-F238E27FC236}">
                <a16:creationId xmlns:a16="http://schemas.microsoft.com/office/drawing/2014/main" id="{454923D3-6048-1035-EE82-8A0BE1926575}"/>
              </a:ext>
            </a:extLst>
          </p:cNvPr>
          <p:cNvSpPr/>
          <p:nvPr/>
        </p:nvSpPr>
        <p:spPr>
          <a:xfrm>
            <a:off x="3451646" y="3715930"/>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10 Clients Needed </a:t>
            </a:r>
          </a:p>
        </p:txBody>
      </p:sp>
      <p:sp>
        <p:nvSpPr>
          <p:cNvPr id="44" name="Rectangle: Rounded Corners 43">
            <a:extLst>
              <a:ext uri="{FF2B5EF4-FFF2-40B4-BE49-F238E27FC236}">
                <a16:creationId xmlns:a16="http://schemas.microsoft.com/office/drawing/2014/main" id="{EA9F45BD-9457-FD9E-D69D-400E06ED1DB6}"/>
              </a:ext>
            </a:extLst>
          </p:cNvPr>
          <p:cNvSpPr/>
          <p:nvPr/>
        </p:nvSpPr>
        <p:spPr>
          <a:xfrm>
            <a:off x="3451646" y="4110017"/>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9 Clients Needed </a:t>
            </a:r>
          </a:p>
        </p:txBody>
      </p:sp>
      <p:sp>
        <p:nvSpPr>
          <p:cNvPr id="45" name="Rectangle: Rounded Corners 44">
            <a:extLst>
              <a:ext uri="{FF2B5EF4-FFF2-40B4-BE49-F238E27FC236}">
                <a16:creationId xmlns:a16="http://schemas.microsoft.com/office/drawing/2014/main" id="{09889031-ED94-2725-9A58-DAAFBB37FE8F}"/>
              </a:ext>
            </a:extLst>
          </p:cNvPr>
          <p:cNvSpPr/>
          <p:nvPr/>
        </p:nvSpPr>
        <p:spPr>
          <a:xfrm>
            <a:off x="4790661" y="2128827"/>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70 Clients Needed </a:t>
            </a:r>
          </a:p>
        </p:txBody>
      </p:sp>
      <p:sp>
        <p:nvSpPr>
          <p:cNvPr id="46" name="Rectangle: Rounded Corners 45">
            <a:extLst>
              <a:ext uri="{FF2B5EF4-FFF2-40B4-BE49-F238E27FC236}">
                <a16:creationId xmlns:a16="http://schemas.microsoft.com/office/drawing/2014/main" id="{094D632D-80CC-1A42-9307-A29EFCA1BD5A}"/>
              </a:ext>
            </a:extLst>
          </p:cNvPr>
          <p:cNvSpPr/>
          <p:nvPr/>
        </p:nvSpPr>
        <p:spPr>
          <a:xfrm>
            <a:off x="4790661" y="2521830"/>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35 Clients Needed </a:t>
            </a:r>
          </a:p>
        </p:txBody>
      </p:sp>
      <p:sp>
        <p:nvSpPr>
          <p:cNvPr id="47" name="Rectangle: Rounded Corners 46">
            <a:extLst>
              <a:ext uri="{FF2B5EF4-FFF2-40B4-BE49-F238E27FC236}">
                <a16:creationId xmlns:a16="http://schemas.microsoft.com/office/drawing/2014/main" id="{6A37D4FC-1527-F1F8-61FB-C33138411712}"/>
              </a:ext>
            </a:extLst>
          </p:cNvPr>
          <p:cNvSpPr/>
          <p:nvPr/>
        </p:nvSpPr>
        <p:spPr>
          <a:xfrm>
            <a:off x="4790661" y="2927756"/>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24 Clients Needed </a:t>
            </a:r>
          </a:p>
        </p:txBody>
      </p:sp>
      <p:sp>
        <p:nvSpPr>
          <p:cNvPr id="48" name="Rectangle: Rounded Corners 47">
            <a:extLst>
              <a:ext uri="{FF2B5EF4-FFF2-40B4-BE49-F238E27FC236}">
                <a16:creationId xmlns:a16="http://schemas.microsoft.com/office/drawing/2014/main" id="{AB2F8F25-CB75-CE3B-D45A-71D8EB31355D}"/>
              </a:ext>
            </a:extLst>
          </p:cNvPr>
          <p:cNvSpPr/>
          <p:nvPr/>
        </p:nvSpPr>
        <p:spPr>
          <a:xfrm>
            <a:off x="4785048" y="3321843"/>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18 Clients Needed </a:t>
            </a:r>
          </a:p>
        </p:txBody>
      </p:sp>
      <p:sp>
        <p:nvSpPr>
          <p:cNvPr id="49" name="Rectangle: Rounded Corners 48">
            <a:extLst>
              <a:ext uri="{FF2B5EF4-FFF2-40B4-BE49-F238E27FC236}">
                <a16:creationId xmlns:a16="http://schemas.microsoft.com/office/drawing/2014/main" id="{65141503-C7DE-9B64-65BE-EF299BC30A93}"/>
              </a:ext>
            </a:extLst>
          </p:cNvPr>
          <p:cNvSpPr/>
          <p:nvPr/>
        </p:nvSpPr>
        <p:spPr>
          <a:xfrm>
            <a:off x="4785048" y="3714846"/>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14 Clients Needed </a:t>
            </a:r>
          </a:p>
        </p:txBody>
      </p:sp>
      <p:sp>
        <p:nvSpPr>
          <p:cNvPr id="50" name="Rectangle: Rounded Corners 49">
            <a:extLst>
              <a:ext uri="{FF2B5EF4-FFF2-40B4-BE49-F238E27FC236}">
                <a16:creationId xmlns:a16="http://schemas.microsoft.com/office/drawing/2014/main" id="{49243C80-CA88-095A-F3DD-CFF3835C9E75}"/>
              </a:ext>
            </a:extLst>
          </p:cNvPr>
          <p:cNvSpPr/>
          <p:nvPr/>
        </p:nvSpPr>
        <p:spPr>
          <a:xfrm>
            <a:off x="4785048" y="4109155"/>
            <a:ext cx="1256306" cy="34985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a:solidFill>
                  <a:sysClr val="windowText" lastClr="000000"/>
                </a:solidFill>
              </a:rPr>
              <a:t>12 Clients Needed </a:t>
            </a:r>
          </a:p>
        </p:txBody>
      </p:sp>
      <p:sp>
        <p:nvSpPr>
          <p:cNvPr id="51" name="TextBox 50">
            <a:extLst>
              <a:ext uri="{FF2B5EF4-FFF2-40B4-BE49-F238E27FC236}">
                <a16:creationId xmlns:a16="http://schemas.microsoft.com/office/drawing/2014/main" id="{02F5B5C0-7A4F-CE11-39DD-739B3C95A1EE}"/>
              </a:ext>
            </a:extLst>
          </p:cNvPr>
          <p:cNvSpPr txBox="1"/>
          <p:nvPr/>
        </p:nvSpPr>
        <p:spPr>
          <a:xfrm>
            <a:off x="881591" y="1250820"/>
            <a:ext cx="7467280" cy="261610"/>
          </a:xfrm>
          <a:prstGeom prst="rect">
            <a:avLst/>
          </a:prstGeom>
          <a:noFill/>
        </p:spPr>
        <p:txBody>
          <a:bodyPr wrap="square" lIns="91440" tIns="45720" rIns="91440" bIns="45720" rtlCol="0" anchor="t">
            <a:spAutoFit/>
          </a:bodyPr>
          <a:lstStyle/>
          <a:p>
            <a:pPr>
              <a:spcAft>
                <a:spcPts val="450"/>
              </a:spcAft>
              <a:buSzPct val="100000"/>
            </a:pPr>
            <a:r>
              <a:rPr lang="en-US" sz="1100">
                <a:latin typeface="Arial" panose="020B0604020202020204" pitchFamily="34" charset="0"/>
                <a:cs typeface="Arial" panose="020B0604020202020204" pitchFamily="34" charset="0"/>
              </a:rPr>
              <a:t>Having a balanced training frequency provides PT’s a manageable client load while still hitting their financial targets.  </a:t>
            </a:r>
          </a:p>
        </p:txBody>
      </p:sp>
      <p:sp>
        <p:nvSpPr>
          <p:cNvPr id="52" name="TextBox 51">
            <a:extLst>
              <a:ext uri="{FF2B5EF4-FFF2-40B4-BE49-F238E27FC236}">
                <a16:creationId xmlns:a16="http://schemas.microsoft.com/office/drawing/2014/main" id="{1E86A0AC-2B79-9CB5-E9FC-CC5400DD56E7}"/>
              </a:ext>
            </a:extLst>
          </p:cNvPr>
          <p:cNvSpPr txBox="1"/>
          <p:nvPr/>
        </p:nvSpPr>
        <p:spPr>
          <a:xfrm>
            <a:off x="5733546" y="2123208"/>
            <a:ext cx="3062934" cy="1277273"/>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MORE PAY FOR LESS WORK</a:t>
            </a:r>
          </a:p>
          <a:p>
            <a:pPr marL="742950" lvl="1" indent="-285750">
              <a:buFont typeface="System Font Regular"/>
              <a:buChar char="◉"/>
            </a:pPr>
            <a:r>
              <a:rPr lang="en-US" sz="1100">
                <a:latin typeface="Arial" panose="020B0604020202020204" pitchFamily="34" charset="0"/>
                <a:cs typeface="Arial" panose="020B0604020202020204" pitchFamily="34" charset="0"/>
              </a:rPr>
              <a:t>Fewer clients to program for</a:t>
            </a:r>
          </a:p>
          <a:p>
            <a:pPr marL="742950" lvl="1" indent="-285750">
              <a:buFont typeface="System Font Regular"/>
              <a:buChar char="◉"/>
            </a:pPr>
            <a:r>
              <a:rPr lang="en-US" sz="1100">
                <a:latin typeface="Arial" panose="020B0604020202020204" pitchFamily="34" charset="0"/>
                <a:cs typeface="Arial" panose="020B0604020202020204" pitchFamily="34" charset="0"/>
              </a:rPr>
              <a:t>Fewer resign conversations</a:t>
            </a:r>
          </a:p>
          <a:p>
            <a:pPr marL="742950" lvl="1" indent="-285750">
              <a:buFont typeface="System Font Regular"/>
              <a:buChar char="◉"/>
            </a:pPr>
            <a:r>
              <a:rPr lang="en-US" sz="1100">
                <a:latin typeface="Arial" panose="020B0604020202020204" pitchFamily="34" charset="0"/>
                <a:cs typeface="Arial" panose="020B0604020202020204" pitchFamily="34" charset="0"/>
              </a:rPr>
              <a:t>Greater client retention</a:t>
            </a:r>
          </a:p>
          <a:p>
            <a:pPr marL="742950" lvl="1" indent="-285750">
              <a:buFont typeface="System Font Regular"/>
              <a:buChar char="◉"/>
            </a:pPr>
            <a:r>
              <a:rPr lang="en-US" sz="1100">
                <a:latin typeface="Arial" panose="020B0604020202020204" pitchFamily="34" charset="0"/>
                <a:cs typeface="Arial" panose="020B0604020202020204" pitchFamily="34" charset="0"/>
              </a:rPr>
              <a:t>Fewer prospecting hours needed to replace clients</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172C9B0D-5730-876C-C803-A02F3DAB3EB1}"/>
              </a:ext>
            </a:extLst>
          </p:cNvPr>
          <p:cNvSpPr txBox="1"/>
          <p:nvPr/>
        </p:nvSpPr>
        <p:spPr>
          <a:xfrm>
            <a:off x="6161869" y="3403955"/>
            <a:ext cx="2763157" cy="271560"/>
          </a:xfrm>
          <a:prstGeom prst="rect">
            <a:avLst/>
          </a:prstGeom>
          <a:noFill/>
        </p:spPr>
        <p:txBody>
          <a:bodyPr wrap="square">
            <a:spAutoFit/>
          </a:bodyPr>
          <a:lstStyle/>
          <a:p>
            <a:pPr>
              <a:spcAft>
                <a:spcPts val="450"/>
              </a:spcAft>
            </a:pPr>
            <a:r>
              <a:rPr lang="en-US" sz="1100" b="1">
                <a:latin typeface="Arial" panose="020B0604020202020204" pitchFamily="34" charset="0"/>
                <a:cs typeface="Arial" panose="020B0604020202020204" pitchFamily="34" charset="0"/>
              </a:rPr>
              <a:t>Gym benefits of consistent frequency  </a:t>
            </a:r>
          </a:p>
        </p:txBody>
      </p:sp>
      <p:sp>
        <p:nvSpPr>
          <p:cNvPr id="55" name="TextBox 54">
            <a:extLst>
              <a:ext uri="{FF2B5EF4-FFF2-40B4-BE49-F238E27FC236}">
                <a16:creationId xmlns:a16="http://schemas.microsoft.com/office/drawing/2014/main" id="{704AB476-B96E-CEE5-2C85-A21AAF91A3E4}"/>
              </a:ext>
            </a:extLst>
          </p:cNvPr>
          <p:cNvSpPr txBox="1"/>
          <p:nvPr/>
        </p:nvSpPr>
        <p:spPr>
          <a:xfrm>
            <a:off x="5700025" y="3643228"/>
            <a:ext cx="3062934" cy="769441"/>
          </a:xfrm>
          <a:prstGeom prst="rect">
            <a:avLst/>
          </a:prstGeom>
          <a:noFill/>
        </p:spPr>
        <p:txBody>
          <a:bodyPr wrap="square">
            <a:spAutoFit/>
          </a:bodyPr>
          <a:lstStyle/>
          <a:p>
            <a:pPr marL="742950" lvl="1" indent="-285750">
              <a:buFont typeface="System Font Regular"/>
              <a:buChar char="◉"/>
            </a:pPr>
            <a:r>
              <a:rPr lang="en-US" sz="1100">
                <a:latin typeface="Arial" panose="020B0604020202020204" pitchFamily="34" charset="0"/>
                <a:cs typeface="Arial" panose="020B0604020202020204" pitchFamily="34" charset="0"/>
              </a:rPr>
              <a:t>Simplifies renewal management</a:t>
            </a:r>
          </a:p>
          <a:p>
            <a:pPr marL="742950" lvl="1" indent="-285750">
              <a:buFont typeface="System Font Regular"/>
              <a:buChar char="◉"/>
            </a:pPr>
            <a:r>
              <a:rPr lang="en-US" sz="1100">
                <a:latin typeface="Arial" panose="020B0604020202020204" pitchFamily="34" charset="0"/>
                <a:cs typeface="Arial" panose="020B0604020202020204" pitchFamily="34" charset="0"/>
              </a:rPr>
              <a:t>Less prospecting payroll</a:t>
            </a:r>
          </a:p>
          <a:p>
            <a:pPr marL="742950" lvl="1" indent="-285750">
              <a:buFont typeface="System Font Regular"/>
              <a:buChar char="◉"/>
            </a:pPr>
            <a:r>
              <a:rPr lang="en-US" sz="1100">
                <a:latin typeface="Arial" panose="020B0604020202020204" pitchFamily="34" charset="0"/>
                <a:cs typeface="Arial" panose="020B0604020202020204" pitchFamily="34" charset="0"/>
              </a:rPr>
              <a:t>Less programming hours paid</a:t>
            </a:r>
          </a:p>
          <a:p>
            <a:pPr marL="742950" lvl="1" indent="-285750">
              <a:buFont typeface="System Font Regular"/>
              <a:buChar char="◉"/>
            </a:pPr>
            <a:endParaRPr lang="en-US" sz="1100">
              <a:latin typeface="Arial" panose="020B0604020202020204" pitchFamily="34" charset="0"/>
              <a:cs typeface="Arial" panose="020B0604020202020204" pitchFamily="34" charset="0"/>
            </a:endParaRPr>
          </a:p>
        </p:txBody>
      </p:sp>
      <p:sp>
        <p:nvSpPr>
          <p:cNvPr id="56" name="TextBox 55">
            <a:extLst>
              <a:ext uri="{FF2B5EF4-FFF2-40B4-BE49-F238E27FC236}">
                <a16:creationId xmlns:a16="http://schemas.microsoft.com/office/drawing/2014/main" id="{A956FC49-D8E7-8646-8473-92DD649448AB}"/>
              </a:ext>
            </a:extLst>
          </p:cNvPr>
          <p:cNvSpPr txBox="1"/>
          <p:nvPr/>
        </p:nvSpPr>
        <p:spPr>
          <a:xfrm>
            <a:off x="6161869" y="1896869"/>
            <a:ext cx="2634611" cy="261610"/>
          </a:xfrm>
          <a:prstGeom prst="rect">
            <a:avLst/>
          </a:prstGeom>
          <a:noFill/>
        </p:spPr>
        <p:txBody>
          <a:bodyPr wrap="square">
            <a:spAutoFit/>
          </a:bodyPr>
          <a:lstStyle/>
          <a:p>
            <a:pPr>
              <a:spcAft>
                <a:spcPts val="450"/>
              </a:spcAft>
            </a:pPr>
            <a:r>
              <a:rPr lang="en-US" sz="1100" b="1">
                <a:latin typeface="Arial" panose="020B0604020202020204" pitchFamily="34" charset="0"/>
                <a:cs typeface="Arial" panose="020B0604020202020204" pitchFamily="34" charset="0"/>
              </a:rPr>
              <a:t>PT benefits of consistent frequency  </a:t>
            </a:r>
          </a:p>
        </p:txBody>
      </p:sp>
      <p:sp>
        <p:nvSpPr>
          <p:cNvPr id="59" name="Arrow: Curved Right 58">
            <a:extLst>
              <a:ext uri="{FF2B5EF4-FFF2-40B4-BE49-F238E27FC236}">
                <a16:creationId xmlns:a16="http://schemas.microsoft.com/office/drawing/2014/main" id="{16852A4A-1DAD-7793-9B9C-E3B0AB7299F8}"/>
              </a:ext>
            </a:extLst>
          </p:cNvPr>
          <p:cNvSpPr/>
          <p:nvPr/>
        </p:nvSpPr>
        <p:spPr>
          <a:xfrm flipV="1">
            <a:off x="81840" y="3347002"/>
            <a:ext cx="569400" cy="1511244"/>
          </a:xfrm>
          <a:prstGeom prst="curvedRightArrow">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TextBox 60">
            <a:extLst>
              <a:ext uri="{FF2B5EF4-FFF2-40B4-BE49-F238E27FC236}">
                <a16:creationId xmlns:a16="http://schemas.microsoft.com/office/drawing/2014/main" id="{E11B4DB9-19BB-F2D7-A60E-82AD558EDEA9}"/>
              </a:ext>
            </a:extLst>
          </p:cNvPr>
          <p:cNvSpPr txBox="1"/>
          <p:nvPr/>
        </p:nvSpPr>
        <p:spPr>
          <a:xfrm>
            <a:off x="731520" y="4676109"/>
            <a:ext cx="5780597" cy="276999"/>
          </a:xfrm>
          <a:prstGeom prst="rect">
            <a:avLst/>
          </a:prstGeom>
          <a:noFill/>
        </p:spPr>
        <p:txBody>
          <a:bodyPr wrap="square" lIns="91440" tIns="45720" rIns="91440" bIns="45720" rtlCol="0" anchor="t">
            <a:spAutoFit/>
          </a:bodyPr>
          <a:lstStyle/>
          <a:p>
            <a:pPr>
              <a:spcAft>
                <a:spcPts val="450"/>
              </a:spcAft>
              <a:buSzPct val="100000"/>
            </a:pPr>
            <a:r>
              <a:rPr lang="en-US" sz="1200" u="sng">
                <a:latin typeface="Arial" panose="020B0604020202020204" pitchFamily="34" charset="0"/>
                <a:cs typeface="Arial" panose="020B0604020202020204" pitchFamily="34" charset="0"/>
              </a:rPr>
              <a:t>This is where you will start to find the most stability in your fitness business.  </a:t>
            </a:r>
          </a:p>
        </p:txBody>
      </p:sp>
    </p:spTree>
    <p:extLst>
      <p:ext uri="{BB962C8B-B14F-4D97-AF65-F5344CB8AC3E}">
        <p14:creationId xmlns:p14="http://schemas.microsoft.com/office/powerpoint/2010/main" val="1061172773"/>
      </p:ext>
    </p:extLst>
  </p:cSld>
  <p:clrMapOvr>
    <a:masterClrMapping/>
  </p:clrMapOvr>
  <p:transition spd="slow">
    <p:push/>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827EF2-4C9F-B4DF-761B-82802F80A5B7}"/>
            </a:ext>
          </a:extLst>
        </p:cNvPr>
        <p:cNvGrpSpPr/>
        <p:nvPr/>
      </p:nvGrpSpPr>
      <p:grpSpPr>
        <a:xfrm>
          <a:off x="0" y="0"/>
          <a:ext cx="0" cy="0"/>
          <a:chOff x="0" y="0"/>
          <a:chExt cx="0" cy="0"/>
        </a:xfrm>
      </p:grpSpPr>
      <p:pic>
        <p:nvPicPr>
          <p:cNvPr id="2" name="Image">
            <a:extLst>
              <a:ext uri="{FF2B5EF4-FFF2-40B4-BE49-F238E27FC236}">
                <a16:creationId xmlns:a16="http://schemas.microsoft.com/office/drawing/2014/main" id="{AC2FF908-D28A-8FAC-F54B-26E95832739C}"/>
              </a:ext>
            </a:extLst>
          </p:cNvPr>
          <p:cNvPicPr>
            <a:picLocks noChangeAspect="1"/>
          </p:cNvPicPr>
          <p:nvPr/>
        </p:nvPicPr>
        <p:blipFill rotWithShape="1">
          <a:blip r:embed="rId2"/>
          <a:srcRect l="645" t="13784" r="25251" b="23668"/>
          <a:stretch/>
        </p:blipFill>
        <p:spPr>
          <a:xfrm>
            <a:off x="-2" y="0"/>
            <a:ext cx="9144000" cy="5143500"/>
          </a:xfrm>
          <a:prstGeom prst="rect">
            <a:avLst/>
          </a:prstGeom>
        </p:spPr>
      </p:pic>
      <p:sp>
        <p:nvSpPr>
          <p:cNvPr id="4" name="Rectangle 3">
            <a:extLst>
              <a:ext uri="{FF2B5EF4-FFF2-40B4-BE49-F238E27FC236}">
                <a16:creationId xmlns:a16="http://schemas.microsoft.com/office/drawing/2014/main" id="{B23D231A-B6B4-42B8-163E-FAF52F2A0985}"/>
              </a:ext>
            </a:extLst>
          </p:cNvPr>
          <p:cNvSpPr/>
          <p:nvPr/>
        </p:nvSpPr>
        <p:spPr>
          <a:xfrm rot="10800000">
            <a:off x="-5" y="812800"/>
            <a:ext cx="9143999" cy="4330700"/>
          </a:xfrm>
          <a:prstGeom prst="rect">
            <a:avLst/>
          </a:prstGeom>
          <a:gradFill flip="none" rotWithShape="1">
            <a:gsLst>
              <a:gs pos="0">
                <a:schemeClr val="tx1">
                  <a:lumMod val="0"/>
                  <a:alpha val="51319"/>
                </a:schemeClr>
              </a:gs>
              <a:gs pos="100000">
                <a:schemeClr val="tx1">
                  <a:alpha val="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Logo&#10;&#10;Description automatically generated">
            <a:extLst>
              <a:ext uri="{FF2B5EF4-FFF2-40B4-BE49-F238E27FC236}">
                <a16:creationId xmlns:a16="http://schemas.microsoft.com/office/drawing/2014/main" id="{C3D2E660-E997-9371-C85C-AFF82EF652AC}"/>
              </a:ext>
            </a:extLst>
          </p:cNvPr>
          <p:cNvPicPr>
            <a:picLocks noChangeAspect="1"/>
          </p:cNvPicPr>
          <p:nvPr/>
        </p:nvPicPr>
        <p:blipFill>
          <a:blip r:embed="rId3"/>
          <a:stretch>
            <a:fillRect/>
          </a:stretch>
        </p:blipFill>
        <p:spPr>
          <a:xfrm>
            <a:off x="505174" y="430030"/>
            <a:ext cx="530669" cy="530669"/>
          </a:xfrm>
          <a:prstGeom prst="rect">
            <a:avLst/>
          </a:prstGeom>
        </p:spPr>
      </p:pic>
      <p:sp>
        <p:nvSpPr>
          <p:cNvPr id="19" name="TextBox 18">
            <a:extLst>
              <a:ext uri="{FF2B5EF4-FFF2-40B4-BE49-F238E27FC236}">
                <a16:creationId xmlns:a16="http://schemas.microsoft.com/office/drawing/2014/main" id="{CF2E7C60-7D44-D2C9-D93F-4D58953CEB78}"/>
              </a:ext>
            </a:extLst>
          </p:cNvPr>
          <p:cNvSpPr txBox="1"/>
          <p:nvPr/>
        </p:nvSpPr>
        <p:spPr>
          <a:xfrm>
            <a:off x="505174" y="1456619"/>
            <a:ext cx="4576423" cy="3046988"/>
          </a:xfrm>
          <a:prstGeom prst="rect">
            <a:avLst/>
          </a:prstGeom>
          <a:noFill/>
        </p:spPr>
        <p:txBody>
          <a:bodyPr wrap="square" rtlCol="0">
            <a:spAutoFit/>
          </a:bodyPr>
          <a:lstStyle/>
          <a:p>
            <a:r>
              <a:rPr lang="en-US" sz="4800" b="1">
                <a:solidFill>
                  <a:schemeClr val="bg1"/>
                </a:solidFill>
                <a:latin typeface="Arial Black" panose="020B0604020202020204" pitchFamily="34" charset="0"/>
                <a:cs typeface="Arial Black" panose="020B0604020202020204" pitchFamily="34" charset="0"/>
              </a:rPr>
              <a:t>STRONG</a:t>
            </a:r>
          </a:p>
          <a:p>
            <a:r>
              <a:rPr lang="en-US" sz="4800" b="1">
                <a:solidFill>
                  <a:schemeClr val="bg1"/>
                </a:solidFill>
                <a:latin typeface="Arial Black" panose="020B0604020202020204" pitchFamily="34" charset="0"/>
                <a:cs typeface="Arial Black" panose="020B0604020202020204" pitchFamily="34" charset="0"/>
              </a:rPr>
              <a:t>R&amp;C OPERATING MODEL</a:t>
            </a:r>
          </a:p>
        </p:txBody>
      </p:sp>
    </p:spTree>
    <p:extLst>
      <p:ext uri="{BB962C8B-B14F-4D97-AF65-F5344CB8AC3E}">
        <p14:creationId xmlns:p14="http://schemas.microsoft.com/office/powerpoint/2010/main" val="31134096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6860A-1671-0888-E576-C5AC88DCEAB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8B764A70-3879-47C3-AC3F-E03FD97C6818}"/>
              </a:ext>
            </a:extLst>
          </p:cNvPr>
          <p:cNvSpPr/>
          <p:nvPr/>
        </p:nvSpPr>
        <p:spPr>
          <a:xfrm>
            <a:off x="0" y="-75730"/>
            <a:ext cx="9144000" cy="52192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568A133-8F86-887F-6453-39125AF0244F}"/>
              </a:ext>
            </a:extLst>
          </p:cNvPr>
          <p:cNvSpPr txBox="1"/>
          <p:nvPr/>
        </p:nvSpPr>
        <p:spPr>
          <a:xfrm>
            <a:off x="646725" y="2248584"/>
            <a:ext cx="7850550" cy="1200329"/>
          </a:xfrm>
          <a:prstGeom prst="rect">
            <a:avLst/>
          </a:prstGeom>
          <a:noFill/>
        </p:spPr>
        <p:txBody>
          <a:bodyPr wrap="square" rtlCol="0">
            <a:spAutoFit/>
          </a:bodyPr>
          <a:lstStyle/>
          <a:p>
            <a:pPr algn="ctr"/>
            <a:r>
              <a:rPr lang="en-US" sz="3600" b="1">
                <a:solidFill>
                  <a:schemeClr val="bg1"/>
                </a:solidFill>
                <a:latin typeface="Arial Black" panose="020B0604020202020204" pitchFamily="34" charset="0"/>
                <a:cs typeface="Arial Black" panose="020B0604020202020204" pitchFamily="34" charset="0"/>
              </a:rPr>
              <a:t> OUR EXPERIENCES</a:t>
            </a:r>
            <a:endParaRPr lang="en-US" sz="3600" b="1">
              <a:solidFill>
                <a:schemeClr val="bg1"/>
              </a:solidFill>
              <a:latin typeface="Arial" panose="020B0604020202020204" pitchFamily="34" charset="0"/>
              <a:cs typeface="Arial" panose="020B0604020202020204" pitchFamily="34" charset="0"/>
            </a:endParaRPr>
          </a:p>
          <a:p>
            <a:pPr algn="ctr"/>
            <a:endParaRPr lang="en-US" sz="3600" b="1">
              <a:solidFill>
                <a:schemeClr val="bg1"/>
              </a:solidFill>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4B70DD84-D0CF-D4F5-7F6B-13F0F2963F8E}"/>
              </a:ext>
            </a:extLst>
          </p:cNvPr>
          <p:cNvSpPr txBox="1"/>
          <p:nvPr/>
        </p:nvSpPr>
        <p:spPr>
          <a:xfrm>
            <a:off x="3196354" y="-445062"/>
            <a:ext cx="184731" cy="369332"/>
          </a:xfrm>
          <a:prstGeom prst="rect">
            <a:avLst/>
          </a:prstGeom>
          <a:noFill/>
        </p:spPr>
        <p:txBody>
          <a:bodyPr wrap="none" rtlCol="0">
            <a:spAutoFit/>
          </a:bodyPr>
          <a:lstStyle/>
          <a:p>
            <a:endParaRPr lang="en-US"/>
          </a:p>
        </p:txBody>
      </p:sp>
      <p:pic>
        <p:nvPicPr>
          <p:cNvPr id="2" name="Picture 1" descr="Logo&#10;&#10;Description automatically generated">
            <a:extLst>
              <a:ext uri="{FF2B5EF4-FFF2-40B4-BE49-F238E27FC236}">
                <a16:creationId xmlns:a16="http://schemas.microsoft.com/office/drawing/2014/main" id="{A09CD217-A025-EA10-1C6C-9B5C1742823C}"/>
              </a:ext>
            </a:extLst>
          </p:cNvPr>
          <p:cNvPicPr>
            <a:picLocks noChangeAspect="1"/>
          </p:cNvPicPr>
          <p:nvPr/>
        </p:nvPicPr>
        <p:blipFill>
          <a:blip r:embed="rId2"/>
          <a:stretch>
            <a:fillRect/>
          </a:stretch>
        </p:blipFill>
        <p:spPr>
          <a:xfrm>
            <a:off x="8408263" y="4419403"/>
            <a:ext cx="530669" cy="530669"/>
          </a:xfrm>
          <a:prstGeom prst="rect">
            <a:avLst/>
          </a:prstGeom>
        </p:spPr>
      </p:pic>
      <p:sp>
        <p:nvSpPr>
          <p:cNvPr id="6" name="TextBox 5">
            <a:extLst>
              <a:ext uri="{FF2B5EF4-FFF2-40B4-BE49-F238E27FC236}">
                <a16:creationId xmlns:a16="http://schemas.microsoft.com/office/drawing/2014/main" id="{25F9B0D7-F379-C1C9-3B5E-BA364A74100B}"/>
              </a:ext>
            </a:extLst>
          </p:cNvPr>
          <p:cNvSpPr txBox="1"/>
          <p:nvPr/>
        </p:nvSpPr>
        <p:spPr>
          <a:xfrm>
            <a:off x="1612621" y="2791990"/>
            <a:ext cx="3536927" cy="1754326"/>
          </a:xfrm>
          <a:prstGeom prst="rect">
            <a:avLst/>
          </a:prstGeom>
          <a:noFill/>
        </p:spPr>
        <p:txBody>
          <a:bodyPr wrap="square" rtlCol="0">
            <a:spAutoFit/>
          </a:bodyPr>
          <a:lstStyle/>
          <a:p>
            <a:pPr algn="ctr"/>
            <a:r>
              <a:rPr lang="en-US" sz="3600">
                <a:solidFill>
                  <a:srgbClr val="FFE600"/>
                </a:solidFill>
                <a:latin typeface="Arial" panose="020B0604020202020204" pitchFamily="34" charset="0"/>
                <a:cs typeface="Arial" panose="020B0604020202020204" pitchFamily="34" charset="0"/>
              </a:rPr>
              <a:t>^</a:t>
            </a:r>
            <a:r>
              <a:rPr lang="en-US" sz="3600" b="1">
                <a:solidFill>
                  <a:schemeClr val="bg1"/>
                </a:solidFill>
                <a:latin typeface="Arial" panose="020B0604020202020204" pitchFamily="34" charset="0"/>
                <a:cs typeface="Arial" panose="020B0604020202020204" pitchFamily="34" charset="0"/>
              </a:rPr>
              <a:t> </a:t>
            </a:r>
          </a:p>
          <a:p>
            <a:pPr algn="ctr"/>
            <a:r>
              <a:rPr lang="en-US" sz="3600" b="1">
                <a:solidFill>
                  <a:srgbClr val="FFE600"/>
                </a:solidFill>
                <a:latin typeface="Arial" panose="020B0604020202020204" pitchFamily="34" charset="0"/>
                <a:cs typeface="Arial" panose="020B0604020202020204" pitchFamily="34" charset="0"/>
              </a:rPr>
              <a:t>R&amp;C</a:t>
            </a:r>
          </a:p>
          <a:p>
            <a:pPr algn="ctr"/>
            <a:endParaRPr lang="en-US" sz="3600" b="1">
              <a:solidFill>
                <a:schemeClr val="bg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556255464"/>
      </p:ext>
    </p:extLst>
  </p:cSld>
  <p:clrMapOvr>
    <a:masterClrMapping/>
  </p:clrMapOvr>
  <p:transition spd="slow">
    <p:push dir="u"/>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9FBA4-06F0-4638-BD15-CBA75F8630AC}"/>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ED049CF9-FB43-4A03-FB2D-D510E7102B03}"/>
              </a:ext>
            </a:extLst>
          </p:cNvPr>
          <p:cNvSpPr txBox="1"/>
          <p:nvPr/>
        </p:nvSpPr>
        <p:spPr>
          <a:xfrm>
            <a:off x="848510" y="898701"/>
            <a:ext cx="7699498"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EXPERIENCES-The 3 S’s</a:t>
            </a:r>
          </a:p>
        </p:txBody>
      </p:sp>
      <p:graphicFrame>
        <p:nvGraphicFramePr>
          <p:cNvPr id="11" name="TextBox 8">
            <a:extLst>
              <a:ext uri="{FF2B5EF4-FFF2-40B4-BE49-F238E27FC236}">
                <a16:creationId xmlns:a16="http://schemas.microsoft.com/office/drawing/2014/main" id="{3F1C7C57-4313-9A73-2A7F-DC728996E4B3}"/>
              </a:ext>
            </a:extLst>
          </p:cNvPr>
          <p:cNvGraphicFramePr/>
          <p:nvPr/>
        </p:nvGraphicFramePr>
        <p:xfrm>
          <a:off x="848510" y="1432304"/>
          <a:ext cx="7685890" cy="2923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91A04492-ECE2-5017-8D3D-3FF3F8EDED53}"/>
              </a:ext>
            </a:extLst>
          </p:cNvPr>
          <p:cNvGrpSpPr/>
          <p:nvPr/>
        </p:nvGrpSpPr>
        <p:grpSpPr>
          <a:xfrm>
            <a:off x="8348871" y="4344849"/>
            <a:ext cx="795129" cy="798651"/>
            <a:chOff x="8348871" y="4344849"/>
            <a:chExt cx="795129" cy="798651"/>
          </a:xfrm>
        </p:grpSpPr>
        <p:sp>
          <p:nvSpPr>
            <p:cNvPr id="5" name="Rectangle 4">
              <a:extLst>
                <a:ext uri="{FF2B5EF4-FFF2-40B4-BE49-F238E27FC236}">
                  <a16:creationId xmlns:a16="http://schemas.microsoft.com/office/drawing/2014/main" id="{C120CCE1-31E9-E5A5-4044-C789DFC4E8D6}"/>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10;&#10;Description automatically generated">
              <a:extLst>
                <a:ext uri="{FF2B5EF4-FFF2-40B4-BE49-F238E27FC236}">
                  <a16:creationId xmlns:a16="http://schemas.microsoft.com/office/drawing/2014/main" id="{44AA8EF7-127D-C06A-0322-B7403635E0B9}"/>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8" name="Rectangle 7">
            <a:extLst>
              <a:ext uri="{FF2B5EF4-FFF2-40B4-BE49-F238E27FC236}">
                <a16:creationId xmlns:a16="http://schemas.microsoft.com/office/drawing/2014/main" id="{509ADD6B-2D82-E236-A06E-B0367ACC0C0F}"/>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Handshake with solid fill">
            <a:extLst>
              <a:ext uri="{FF2B5EF4-FFF2-40B4-BE49-F238E27FC236}">
                <a16:creationId xmlns:a16="http://schemas.microsoft.com/office/drawing/2014/main" id="{65E486A4-63F3-40D0-581B-5CB30C8813B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163298" y="2693253"/>
            <a:ext cx="528762" cy="528762"/>
          </a:xfrm>
          <a:prstGeom prst="rect">
            <a:avLst/>
          </a:prstGeom>
        </p:spPr>
      </p:pic>
      <p:pic>
        <p:nvPicPr>
          <p:cNvPr id="13" name="Graphic 12" descr="Clipboard Checked with solid fill">
            <a:extLst>
              <a:ext uri="{FF2B5EF4-FFF2-40B4-BE49-F238E27FC236}">
                <a16:creationId xmlns:a16="http://schemas.microsoft.com/office/drawing/2014/main" id="{EAC9AEBE-E1E0-19AA-0336-DFA74D8393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74906" y="2599606"/>
            <a:ext cx="536713" cy="536713"/>
          </a:xfrm>
          <a:prstGeom prst="rect">
            <a:avLst/>
          </a:prstGeom>
        </p:spPr>
      </p:pic>
      <p:pic>
        <p:nvPicPr>
          <p:cNvPr id="15" name="Graphic 14" descr="Upward trend with solid fill">
            <a:extLst>
              <a:ext uri="{FF2B5EF4-FFF2-40B4-BE49-F238E27FC236}">
                <a16:creationId xmlns:a16="http://schemas.microsoft.com/office/drawing/2014/main" id="{3A82E446-5AC8-4E0D-0C0A-E9AD167853A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45650" y="2584239"/>
            <a:ext cx="477577" cy="477577"/>
          </a:xfrm>
          <a:prstGeom prst="rect">
            <a:avLst/>
          </a:prstGeom>
        </p:spPr>
      </p:pic>
    </p:spTree>
    <p:extLst>
      <p:ext uri="{BB962C8B-B14F-4D97-AF65-F5344CB8AC3E}">
        <p14:creationId xmlns:p14="http://schemas.microsoft.com/office/powerpoint/2010/main" val="434427305"/>
      </p:ext>
    </p:extLst>
  </p:cSld>
  <p:clrMapOvr>
    <a:masterClrMapping/>
  </p:clrMapOvr>
  <p:transition spd="slow">
    <p:push/>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A1670-CBAF-7F05-FBC0-328192194573}"/>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152519C-317A-D09C-CE6D-710EDDC17577}"/>
              </a:ext>
            </a:extLst>
          </p:cNvPr>
          <p:cNvSpPr/>
          <p:nvPr/>
        </p:nvSpPr>
        <p:spPr>
          <a:xfrm>
            <a:off x="0" y="-75730"/>
            <a:ext cx="9144000" cy="5219230"/>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AF352EE-5205-1C0D-282D-17D2B6236C21}"/>
              </a:ext>
            </a:extLst>
          </p:cNvPr>
          <p:cNvSpPr txBox="1"/>
          <p:nvPr/>
        </p:nvSpPr>
        <p:spPr>
          <a:xfrm>
            <a:off x="646725" y="2248584"/>
            <a:ext cx="7850550" cy="1200329"/>
          </a:xfrm>
          <a:prstGeom prst="rect">
            <a:avLst/>
          </a:prstGeom>
          <a:noFill/>
        </p:spPr>
        <p:txBody>
          <a:bodyPr wrap="square" rtlCol="0">
            <a:spAutoFit/>
          </a:bodyPr>
          <a:lstStyle/>
          <a:p>
            <a:pPr algn="ctr"/>
            <a:r>
              <a:rPr lang="en-US" sz="3600" b="1">
                <a:solidFill>
                  <a:schemeClr val="bg1"/>
                </a:solidFill>
                <a:latin typeface="Arial Black" panose="020B0604020202020204" pitchFamily="34" charset="0"/>
                <a:cs typeface="Arial Black" panose="020B0604020202020204" pitchFamily="34" charset="0"/>
              </a:rPr>
              <a:t> OUR PROCESSES</a:t>
            </a:r>
            <a:endParaRPr lang="en-US" sz="3600" b="1">
              <a:solidFill>
                <a:schemeClr val="bg1"/>
              </a:solidFill>
              <a:latin typeface="Arial" panose="020B0604020202020204" pitchFamily="34" charset="0"/>
              <a:cs typeface="Arial" panose="020B0604020202020204" pitchFamily="34" charset="0"/>
            </a:endParaRPr>
          </a:p>
          <a:p>
            <a:pPr algn="ctr"/>
            <a:endParaRPr lang="en-US" sz="3600" b="1">
              <a:solidFill>
                <a:schemeClr val="bg1"/>
              </a:solidFill>
              <a:latin typeface="Arial Black" panose="020B0604020202020204" pitchFamily="34" charset="0"/>
              <a:cs typeface="Arial Black" panose="020B0604020202020204" pitchFamily="34" charset="0"/>
            </a:endParaRPr>
          </a:p>
        </p:txBody>
      </p:sp>
      <p:sp>
        <p:nvSpPr>
          <p:cNvPr id="5" name="TextBox 4">
            <a:extLst>
              <a:ext uri="{FF2B5EF4-FFF2-40B4-BE49-F238E27FC236}">
                <a16:creationId xmlns:a16="http://schemas.microsoft.com/office/drawing/2014/main" id="{BA7B4AEC-ACF3-48D9-51FB-9B77F9C1BDEC}"/>
              </a:ext>
            </a:extLst>
          </p:cNvPr>
          <p:cNvSpPr txBox="1"/>
          <p:nvPr/>
        </p:nvSpPr>
        <p:spPr>
          <a:xfrm>
            <a:off x="3196354" y="-445062"/>
            <a:ext cx="184731" cy="369332"/>
          </a:xfrm>
          <a:prstGeom prst="rect">
            <a:avLst/>
          </a:prstGeom>
          <a:noFill/>
        </p:spPr>
        <p:txBody>
          <a:bodyPr wrap="none" rtlCol="0">
            <a:spAutoFit/>
          </a:bodyPr>
          <a:lstStyle/>
          <a:p>
            <a:endParaRPr lang="en-US"/>
          </a:p>
        </p:txBody>
      </p:sp>
      <p:pic>
        <p:nvPicPr>
          <p:cNvPr id="2" name="Picture 1" descr="Logo&#10;&#10;Description automatically generated">
            <a:extLst>
              <a:ext uri="{FF2B5EF4-FFF2-40B4-BE49-F238E27FC236}">
                <a16:creationId xmlns:a16="http://schemas.microsoft.com/office/drawing/2014/main" id="{A152378E-7AB4-3ED7-F9F7-56F31A9E379D}"/>
              </a:ext>
            </a:extLst>
          </p:cNvPr>
          <p:cNvPicPr>
            <a:picLocks noChangeAspect="1"/>
          </p:cNvPicPr>
          <p:nvPr/>
        </p:nvPicPr>
        <p:blipFill>
          <a:blip r:embed="rId2"/>
          <a:stretch>
            <a:fillRect/>
          </a:stretch>
        </p:blipFill>
        <p:spPr>
          <a:xfrm>
            <a:off x="8440630" y="4435587"/>
            <a:ext cx="530669" cy="530669"/>
          </a:xfrm>
          <a:prstGeom prst="rect">
            <a:avLst/>
          </a:prstGeom>
        </p:spPr>
      </p:pic>
      <p:sp>
        <p:nvSpPr>
          <p:cNvPr id="4" name="TextBox 3">
            <a:extLst>
              <a:ext uri="{FF2B5EF4-FFF2-40B4-BE49-F238E27FC236}">
                <a16:creationId xmlns:a16="http://schemas.microsoft.com/office/drawing/2014/main" id="{27CFE3A4-10E4-7807-D47B-C8853B607239}"/>
              </a:ext>
            </a:extLst>
          </p:cNvPr>
          <p:cNvSpPr txBox="1"/>
          <p:nvPr/>
        </p:nvSpPr>
        <p:spPr>
          <a:xfrm>
            <a:off x="1922722" y="2784039"/>
            <a:ext cx="3536927" cy="1754326"/>
          </a:xfrm>
          <a:prstGeom prst="rect">
            <a:avLst/>
          </a:prstGeom>
          <a:noFill/>
        </p:spPr>
        <p:txBody>
          <a:bodyPr wrap="square" rtlCol="0">
            <a:spAutoFit/>
          </a:bodyPr>
          <a:lstStyle/>
          <a:p>
            <a:pPr algn="ctr"/>
            <a:r>
              <a:rPr lang="en-US" sz="3600">
                <a:solidFill>
                  <a:srgbClr val="FFE600"/>
                </a:solidFill>
                <a:latin typeface="Arial" panose="020B0604020202020204" pitchFamily="34" charset="0"/>
                <a:cs typeface="Arial" panose="020B0604020202020204" pitchFamily="34" charset="0"/>
              </a:rPr>
              <a:t>^</a:t>
            </a:r>
            <a:r>
              <a:rPr lang="en-US" sz="3600" b="1">
                <a:solidFill>
                  <a:schemeClr val="bg1"/>
                </a:solidFill>
                <a:latin typeface="Arial" panose="020B0604020202020204" pitchFamily="34" charset="0"/>
                <a:cs typeface="Arial" panose="020B0604020202020204" pitchFamily="34" charset="0"/>
              </a:rPr>
              <a:t> </a:t>
            </a:r>
          </a:p>
          <a:p>
            <a:pPr algn="ctr"/>
            <a:r>
              <a:rPr lang="en-US" sz="3600" b="1">
                <a:solidFill>
                  <a:srgbClr val="FFE600"/>
                </a:solidFill>
                <a:latin typeface="Arial" panose="020B0604020202020204" pitchFamily="34" charset="0"/>
                <a:cs typeface="Arial" panose="020B0604020202020204" pitchFamily="34" charset="0"/>
              </a:rPr>
              <a:t>R&amp;C</a:t>
            </a:r>
          </a:p>
          <a:p>
            <a:pPr algn="ctr"/>
            <a:endParaRPr lang="en-US" sz="3600" b="1">
              <a:solidFill>
                <a:schemeClr val="bg1"/>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1466253723"/>
      </p:ext>
    </p:extLst>
  </p:cSld>
  <p:clrMapOvr>
    <a:masterClrMapping/>
  </p:clrMapOvr>
  <p:transition spd="slow">
    <p:push dir="u"/>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27A5B5-1E06-2A16-3C9E-5A27B9B8452A}"/>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2BF9B12F-DF1F-1A27-B4C1-6953DFACC366}"/>
              </a:ext>
            </a:extLst>
          </p:cNvPr>
          <p:cNvSpPr txBox="1"/>
          <p:nvPr/>
        </p:nvSpPr>
        <p:spPr>
          <a:xfrm>
            <a:off x="826936" y="897739"/>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DAILY</a:t>
            </a:r>
          </a:p>
        </p:txBody>
      </p:sp>
      <p:sp>
        <p:nvSpPr>
          <p:cNvPr id="6" name="Rounded Rectangle 5">
            <a:extLst>
              <a:ext uri="{FF2B5EF4-FFF2-40B4-BE49-F238E27FC236}">
                <a16:creationId xmlns:a16="http://schemas.microsoft.com/office/drawing/2014/main" id="{BC7136A1-0ACF-BA32-1226-B1CF77479546}"/>
              </a:ext>
            </a:extLst>
          </p:cNvPr>
          <p:cNvSpPr/>
          <p:nvPr/>
        </p:nvSpPr>
        <p:spPr>
          <a:xfrm>
            <a:off x="977051" y="1741144"/>
            <a:ext cx="1001864" cy="18568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76718633-D4BF-CCC5-939A-667082256BBC}"/>
              </a:ext>
            </a:extLst>
          </p:cNvPr>
          <p:cNvGrpSpPr/>
          <p:nvPr/>
        </p:nvGrpSpPr>
        <p:grpSpPr>
          <a:xfrm>
            <a:off x="1324094" y="1582248"/>
            <a:ext cx="307777" cy="317791"/>
            <a:chOff x="2449210" y="1605396"/>
            <a:chExt cx="307777" cy="317791"/>
          </a:xfrm>
        </p:grpSpPr>
        <p:sp>
          <p:nvSpPr>
            <p:cNvPr id="12" name="Oval 11">
              <a:extLst>
                <a:ext uri="{FF2B5EF4-FFF2-40B4-BE49-F238E27FC236}">
                  <a16:creationId xmlns:a16="http://schemas.microsoft.com/office/drawing/2014/main" id="{A802424B-C461-7802-A69C-12AA3FEF3B98}"/>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D4D2529-5246-3486-4C82-DB2AC9BC73EC}"/>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1</a:t>
              </a:r>
              <a:endParaRPr lang="en-US" sz="1400">
                <a:latin typeface="Arial" panose="020B0604020202020204" pitchFamily="34" charset="0"/>
                <a:cs typeface="Arial" panose="020B0604020202020204" pitchFamily="34" charset="0"/>
              </a:endParaRPr>
            </a:p>
          </p:txBody>
        </p:sp>
      </p:grpSp>
      <p:sp>
        <p:nvSpPr>
          <p:cNvPr id="15" name="Rounded Rectangle 14">
            <a:extLst>
              <a:ext uri="{FF2B5EF4-FFF2-40B4-BE49-F238E27FC236}">
                <a16:creationId xmlns:a16="http://schemas.microsoft.com/office/drawing/2014/main" id="{2F991775-A37E-681E-4EAF-9D446EF41B17}"/>
              </a:ext>
            </a:extLst>
          </p:cNvPr>
          <p:cNvSpPr/>
          <p:nvPr/>
        </p:nvSpPr>
        <p:spPr>
          <a:xfrm>
            <a:off x="2230516" y="1741144"/>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D22AB171-01FE-731C-79DB-CC1FC4F29489}"/>
              </a:ext>
            </a:extLst>
          </p:cNvPr>
          <p:cNvGrpSpPr/>
          <p:nvPr/>
        </p:nvGrpSpPr>
        <p:grpSpPr>
          <a:xfrm>
            <a:off x="2577559" y="1582248"/>
            <a:ext cx="307777" cy="317791"/>
            <a:chOff x="2449210" y="1605396"/>
            <a:chExt cx="307777" cy="317791"/>
          </a:xfrm>
        </p:grpSpPr>
        <p:sp>
          <p:nvSpPr>
            <p:cNvPr id="18" name="Oval 17">
              <a:extLst>
                <a:ext uri="{FF2B5EF4-FFF2-40B4-BE49-F238E27FC236}">
                  <a16:creationId xmlns:a16="http://schemas.microsoft.com/office/drawing/2014/main" id="{8C8CD1F8-C6E3-E048-36BB-73732130BEA3}"/>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9570A763-BEA6-AA5E-0264-42E63C9B160B}"/>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2</a:t>
              </a:r>
              <a:endParaRPr lang="en-US" sz="140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E02ADB09-EA7D-9ACF-897D-B235F661EB57}"/>
              </a:ext>
            </a:extLst>
          </p:cNvPr>
          <p:cNvSpPr/>
          <p:nvPr/>
        </p:nvSpPr>
        <p:spPr>
          <a:xfrm>
            <a:off x="972951" y="1707943"/>
            <a:ext cx="1017710" cy="1795232"/>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FDA R&amp;C Huddle </a:t>
            </a:r>
            <a:endParaRPr lang="en-US" sz="900" b="1">
              <a:effectLst/>
              <a:latin typeface="Arial" panose="020B0604020202020204" pitchFamily="34" charset="0"/>
              <a:ea typeface="Times New Roman" panose="02020603050405020304" pitchFamily="18" charset="0"/>
              <a:cs typeface="Arial" panose="020B0604020202020204" pitchFamily="34" charset="0"/>
            </a:endParaRPr>
          </a:p>
          <a:p>
            <a:pPr algn="ctr"/>
            <a:endParaRPr lang="en-US" sz="900">
              <a:latin typeface="Arial" panose="020B0604020202020204" pitchFamily="34" charset="0"/>
              <a:ea typeface="Times New Roman" panose="02020603050405020304" pitchFamily="18" charset="0"/>
              <a:cs typeface="Arial" panose="020B0604020202020204" pitchFamily="34" charset="0"/>
            </a:endParaRPr>
          </a:p>
          <a:p>
            <a:pPr algn="ctr"/>
            <a:r>
              <a:rPr lang="en-US" sz="900" b="1">
                <a:effectLst/>
                <a:latin typeface="Arial" panose="020B0604020202020204" pitchFamily="34" charset="0"/>
                <a:ea typeface="Times New Roman" panose="02020603050405020304" pitchFamily="18" charset="0"/>
                <a:cs typeface="Arial" panose="020B0604020202020204" pitchFamily="34" charset="0"/>
              </a:rPr>
              <a:t> Review </a:t>
            </a:r>
            <a:r>
              <a:rPr lang="en-US" sz="900" b="1">
                <a:latin typeface="Arial" panose="020B0604020202020204" pitchFamily="34" charset="0"/>
                <a:ea typeface="Times New Roman" panose="02020603050405020304" pitchFamily="18" charset="0"/>
                <a:cs typeface="Arial" panose="020B0604020202020204" pitchFamily="34" charset="0"/>
              </a:rPr>
              <a:t>Shift Goals x4 per day at shift changes and midpoints</a:t>
            </a:r>
            <a:endParaRPr lang="en-US" sz="900" b="1">
              <a:effectLst/>
              <a:latin typeface="Arial" panose="020B0604020202020204" pitchFamily="34" charset="0"/>
              <a:ea typeface="Times New Roman" panose="02020603050405020304" pitchFamily="18" charset="0"/>
              <a:cs typeface="Arial" panose="020B0604020202020204" pitchFamily="34" charset="0"/>
            </a:endParaRPr>
          </a:p>
        </p:txBody>
      </p:sp>
      <p:sp>
        <p:nvSpPr>
          <p:cNvPr id="21" name="Rounded Rectangle 20">
            <a:extLst>
              <a:ext uri="{FF2B5EF4-FFF2-40B4-BE49-F238E27FC236}">
                <a16:creationId xmlns:a16="http://schemas.microsoft.com/office/drawing/2014/main" id="{49A1C9C2-12DD-9E63-A400-586D21BBD6B7}"/>
              </a:ext>
            </a:extLst>
          </p:cNvPr>
          <p:cNvSpPr/>
          <p:nvPr/>
        </p:nvSpPr>
        <p:spPr>
          <a:xfrm>
            <a:off x="3459657" y="1741144"/>
            <a:ext cx="1001864" cy="18568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388050E5-F53D-5BC3-347D-B10D7B9E62EB}"/>
              </a:ext>
            </a:extLst>
          </p:cNvPr>
          <p:cNvGrpSpPr/>
          <p:nvPr/>
        </p:nvGrpSpPr>
        <p:grpSpPr>
          <a:xfrm>
            <a:off x="3806700" y="1582248"/>
            <a:ext cx="307777" cy="317791"/>
            <a:chOff x="2449210" y="1605396"/>
            <a:chExt cx="307777" cy="317791"/>
          </a:xfrm>
        </p:grpSpPr>
        <p:sp>
          <p:nvSpPr>
            <p:cNvPr id="24" name="Oval 23">
              <a:extLst>
                <a:ext uri="{FF2B5EF4-FFF2-40B4-BE49-F238E27FC236}">
                  <a16:creationId xmlns:a16="http://schemas.microsoft.com/office/drawing/2014/main" id="{CD2F1E43-0DFF-7AA1-F07F-A04E8B27AFAD}"/>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A3D2802D-27D8-35DD-000E-4FA41599DB0D}"/>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3</a:t>
              </a:r>
              <a:endParaRPr lang="en-US" sz="1400">
                <a:latin typeface="Arial" panose="020B0604020202020204" pitchFamily="34" charset="0"/>
                <a:cs typeface="Arial" panose="020B0604020202020204" pitchFamily="34" charset="0"/>
              </a:endParaRPr>
            </a:p>
          </p:txBody>
        </p:sp>
      </p:grpSp>
      <p:sp>
        <p:nvSpPr>
          <p:cNvPr id="27" name="Rounded Rectangle 26">
            <a:extLst>
              <a:ext uri="{FF2B5EF4-FFF2-40B4-BE49-F238E27FC236}">
                <a16:creationId xmlns:a16="http://schemas.microsoft.com/office/drawing/2014/main" id="{39D0552B-2DBD-454A-D849-CF2589806FE9}"/>
              </a:ext>
            </a:extLst>
          </p:cNvPr>
          <p:cNvSpPr/>
          <p:nvPr/>
        </p:nvSpPr>
        <p:spPr>
          <a:xfrm>
            <a:off x="4681084" y="1741144"/>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0D2012C5-EC02-63D2-254F-7F3CCE12D2C1}"/>
              </a:ext>
            </a:extLst>
          </p:cNvPr>
          <p:cNvGrpSpPr/>
          <p:nvPr/>
        </p:nvGrpSpPr>
        <p:grpSpPr>
          <a:xfrm>
            <a:off x="5028127" y="1582248"/>
            <a:ext cx="307777" cy="317791"/>
            <a:chOff x="2449210" y="1605396"/>
            <a:chExt cx="307777" cy="317791"/>
          </a:xfrm>
        </p:grpSpPr>
        <p:sp>
          <p:nvSpPr>
            <p:cNvPr id="30" name="Oval 29">
              <a:extLst>
                <a:ext uri="{FF2B5EF4-FFF2-40B4-BE49-F238E27FC236}">
                  <a16:creationId xmlns:a16="http://schemas.microsoft.com/office/drawing/2014/main" id="{A8FF340A-FF8C-696B-CBEA-24C633B5CEEE}"/>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E0C17CB1-E84A-35AE-266A-140C2BC13B03}"/>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4</a:t>
              </a:r>
              <a:endParaRPr lang="en-US" sz="1400">
                <a:latin typeface="Arial" panose="020B0604020202020204" pitchFamily="34" charset="0"/>
                <a:cs typeface="Arial" panose="020B0604020202020204" pitchFamily="34" charset="0"/>
              </a:endParaRPr>
            </a:p>
          </p:txBody>
        </p:sp>
      </p:grpSp>
      <p:sp>
        <p:nvSpPr>
          <p:cNvPr id="58" name="Rectangle 57">
            <a:extLst>
              <a:ext uri="{FF2B5EF4-FFF2-40B4-BE49-F238E27FC236}">
                <a16:creationId xmlns:a16="http://schemas.microsoft.com/office/drawing/2014/main" id="{C27E2993-22DE-D29A-43F1-07613B2CAB7A}"/>
              </a:ext>
            </a:extLst>
          </p:cNvPr>
          <p:cNvSpPr/>
          <p:nvPr/>
        </p:nvSpPr>
        <p:spPr>
          <a:xfrm>
            <a:off x="1020735" y="3039811"/>
            <a:ext cx="913113" cy="65084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71450" indent="-171450">
              <a:buFont typeface="System Font Regular"/>
              <a:buChar char="●"/>
            </a:pPr>
            <a:endParaRPr lang="en-US" sz="1000">
              <a:latin typeface="Acumin Pro ExtraCondensed" panose="020B0508020202020204" pitchFamily="34" charset="77"/>
            </a:endParaRPr>
          </a:p>
        </p:txBody>
      </p:sp>
      <p:sp>
        <p:nvSpPr>
          <p:cNvPr id="4" name="Rectangle 3">
            <a:extLst>
              <a:ext uri="{FF2B5EF4-FFF2-40B4-BE49-F238E27FC236}">
                <a16:creationId xmlns:a16="http://schemas.microsoft.com/office/drawing/2014/main" id="{B08B92F7-D135-BDDA-04FE-855AF8AB0F88}"/>
              </a:ext>
            </a:extLst>
          </p:cNvPr>
          <p:cNvSpPr/>
          <p:nvPr/>
        </p:nvSpPr>
        <p:spPr>
          <a:xfrm>
            <a:off x="2257597" y="1801616"/>
            <a:ext cx="1001864" cy="1726074"/>
          </a:xfrm>
          <a:prstGeom prst="rect">
            <a:avLst/>
          </a:prstGeom>
        </p:spPr>
        <p:txBody>
          <a:bodyPr anchor="ctr"/>
          <a:lstStyle/>
          <a:p>
            <a:pPr lvl="0" algn="ctr">
              <a:lnSpc>
                <a:spcPct val="100000"/>
              </a:lnSpc>
              <a:defRPr b="1"/>
            </a:pPr>
            <a:r>
              <a:rPr lang="en-US" sz="900">
                <a:latin typeface="Arial" panose="020B0604020202020204" pitchFamily="34" charset="0"/>
                <a:cs typeface="Arial" panose="020B0604020202020204" pitchFamily="34" charset="0"/>
              </a:rPr>
              <a:t>Product Merchandising</a:t>
            </a:r>
            <a:endParaRPr lang="en-US" sz="900" b="0" i="0">
              <a:latin typeface="Arial" panose="020B0604020202020204" pitchFamily="34" charset="0"/>
              <a:cs typeface="Arial" panose="020B0604020202020204" pitchFamily="34" charset="0"/>
            </a:endParaRPr>
          </a:p>
          <a:p>
            <a:pPr lvl="0" algn="ctr">
              <a:lnSpc>
                <a:spcPct val="100000"/>
              </a:lnSpc>
              <a:defRPr b="1"/>
            </a:pPr>
            <a:endParaRPr lang="en-US" sz="900" i="0">
              <a:latin typeface="Arial" panose="020B0604020202020204" pitchFamily="34" charset="0"/>
              <a:cs typeface="Arial" panose="020B0604020202020204" pitchFamily="34" charset="0"/>
            </a:endParaRPr>
          </a:p>
          <a:p>
            <a:pPr lvl="0" algn="ctr">
              <a:lnSpc>
                <a:spcPct val="100000"/>
              </a:lnSpc>
              <a:defRPr b="1"/>
            </a:pPr>
            <a:r>
              <a:rPr lang="en-US" sz="900">
                <a:latin typeface="Arial" panose="020B0604020202020204" pitchFamily="34" charset="0"/>
                <a:cs typeface="Arial" panose="020B0604020202020204" pitchFamily="34" charset="0"/>
              </a:rPr>
              <a:t>Restock, clean, process shipments, and organize as needed- min 2x per day</a:t>
            </a:r>
            <a:endParaRPr lang="en-US" sz="900" i="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B90FD713-E1F6-A004-B897-3FB401E89BCF}"/>
              </a:ext>
            </a:extLst>
          </p:cNvPr>
          <p:cNvSpPr/>
          <p:nvPr/>
        </p:nvSpPr>
        <p:spPr>
          <a:xfrm>
            <a:off x="3479024" y="1633656"/>
            <a:ext cx="1001864" cy="1717985"/>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Sampling</a:t>
            </a:r>
          </a:p>
          <a:p>
            <a:pPr algn="ctr"/>
            <a:endParaRPr lang="en-US" sz="90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900" b="1">
                <a:latin typeface="Arial" panose="020B0604020202020204" pitchFamily="34" charset="0"/>
                <a:ea typeface="Times New Roman" panose="02020603050405020304" pitchFamily="18" charset="0"/>
                <a:cs typeface="Arial" panose="020B0604020202020204" pitchFamily="34" charset="0"/>
              </a:rPr>
              <a:t>Changes monthly as directed by Support Team</a:t>
            </a:r>
            <a:endParaRPr lang="en-US" sz="900" b="1">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a:extLst>
              <a:ext uri="{FF2B5EF4-FFF2-40B4-BE49-F238E27FC236}">
                <a16:creationId xmlns:a16="http://schemas.microsoft.com/office/drawing/2014/main" id="{164E0BCB-CA13-591F-A73E-73A3B465C44D}"/>
              </a:ext>
            </a:extLst>
          </p:cNvPr>
          <p:cNvGrpSpPr/>
          <p:nvPr/>
        </p:nvGrpSpPr>
        <p:grpSpPr>
          <a:xfrm>
            <a:off x="8348871" y="4344849"/>
            <a:ext cx="795129" cy="798651"/>
            <a:chOff x="8348871" y="4344849"/>
            <a:chExt cx="795129" cy="798651"/>
          </a:xfrm>
        </p:grpSpPr>
        <p:sp>
          <p:nvSpPr>
            <p:cNvPr id="11" name="Rectangle 10">
              <a:extLst>
                <a:ext uri="{FF2B5EF4-FFF2-40B4-BE49-F238E27FC236}">
                  <a16:creationId xmlns:a16="http://schemas.microsoft.com/office/drawing/2014/main" id="{52CA35E5-D69E-685C-FE47-645B412866D8}"/>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0B6DF537-604A-AD7D-0924-33837BAEFE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0" name="Rectangle 19">
            <a:extLst>
              <a:ext uri="{FF2B5EF4-FFF2-40B4-BE49-F238E27FC236}">
                <a16:creationId xmlns:a16="http://schemas.microsoft.com/office/drawing/2014/main" id="{B0446DE4-D73C-379C-1EBD-FFB9AF5DFE94}"/>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F61452A-02A7-EA08-08FB-DC67352A4365}"/>
              </a:ext>
            </a:extLst>
          </p:cNvPr>
          <p:cNvSpPr/>
          <p:nvPr/>
        </p:nvSpPr>
        <p:spPr>
          <a:xfrm>
            <a:off x="4572000" y="1783891"/>
            <a:ext cx="1221427" cy="1466455"/>
          </a:xfrm>
          <a:prstGeom prst="rect">
            <a:avLst/>
          </a:prstGeom>
        </p:spPr>
        <p:txBody>
          <a:bodyPr anchor="ctr"/>
          <a:lstStyle/>
          <a:p>
            <a:pPr lvl="0" algn="ctr">
              <a:lnSpc>
                <a:spcPct val="100000"/>
              </a:lnSpc>
              <a:defRPr b="1"/>
            </a:pPr>
            <a:r>
              <a:rPr lang="en-US" sz="900">
                <a:latin typeface="Arial" panose="020B0604020202020204" pitchFamily="34" charset="0"/>
                <a:cs typeface="Arial" panose="020B0604020202020204" pitchFamily="34" charset="0"/>
              </a:rPr>
              <a:t>Support</a:t>
            </a:r>
          </a:p>
          <a:p>
            <a:pPr marL="171450" lvl="0" indent="-171450" algn="ctr">
              <a:lnSpc>
                <a:spcPct val="100000"/>
              </a:lnSpc>
              <a:buFont typeface="Arial" panose="020B0604020202020204" pitchFamily="34" charset="0"/>
              <a:buChar char="•"/>
              <a:defRPr b="1"/>
            </a:pPr>
            <a:endParaRPr lang="en-US" sz="900">
              <a:latin typeface="Arial" panose="020B0604020202020204" pitchFamily="34" charset="0"/>
              <a:cs typeface="Arial" panose="020B0604020202020204" pitchFamily="34" charset="0"/>
            </a:endParaRPr>
          </a:p>
          <a:p>
            <a:pPr lvl="0" algn="ctr">
              <a:lnSpc>
                <a:spcPct val="100000"/>
              </a:lnSpc>
              <a:defRPr b="1"/>
            </a:pPr>
            <a:r>
              <a:rPr lang="en-US" sz="900">
                <a:latin typeface="Arial" panose="020B0604020202020204" pitchFamily="34" charset="0"/>
                <a:cs typeface="Arial" panose="020B0604020202020204" pitchFamily="34" charset="0"/>
              </a:rPr>
              <a:t>Engage and support m</a:t>
            </a:r>
            <a:r>
              <a:rPr lang="en-US" sz="900" i="0">
                <a:latin typeface="Arial" panose="020B0604020202020204" pitchFamily="34" charset="0"/>
                <a:cs typeface="Arial" panose="020B0604020202020204" pitchFamily="34" charset="0"/>
              </a:rPr>
              <a:t>embers as they check-in and shop</a:t>
            </a:r>
          </a:p>
        </p:txBody>
      </p:sp>
      <p:sp>
        <p:nvSpPr>
          <p:cNvPr id="32" name="TextBox 31">
            <a:extLst>
              <a:ext uri="{FF2B5EF4-FFF2-40B4-BE49-F238E27FC236}">
                <a16:creationId xmlns:a16="http://schemas.microsoft.com/office/drawing/2014/main" id="{C027EC43-7725-56E9-34C1-E5680FC45BB3}"/>
              </a:ext>
            </a:extLst>
          </p:cNvPr>
          <p:cNvSpPr txBox="1"/>
          <p:nvPr/>
        </p:nvSpPr>
        <p:spPr>
          <a:xfrm>
            <a:off x="964012" y="4156745"/>
            <a:ext cx="4954623" cy="1021433"/>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0" lvl="1" defTabSz="400050">
              <a:lnSpc>
                <a:spcPct val="90000"/>
              </a:lnSpc>
              <a:spcBef>
                <a:spcPct val="0"/>
              </a:spcBef>
              <a:spcAft>
                <a:spcPct val="15000"/>
              </a:spcAft>
            </a:pPr>
            <a:r>
              <a:rPr lang="en-US" sz="1050" kern="1200">
                <a:solidFill>
                  <a:schemeClr val="tx1"/>
                </a:solidFill>
                <a:latin typeface="Arial" panose="020B0604020202020204" pitchFamily="34" charset="0"/>
                <a:cs typeface="Arial" panose="020B0604020202020204" pitchFamily="34" charset="0"/>
              </a:rPr>
              <a:t>Our daily processes are the actionable items that lead all production results.  </a:t>
            </a:r>
            <a:r>
              <a:rPr lang="en-US" sz="1050">
                <a:solidFill>
                  <a:schemeClr val="tx1"/>
                </a:solidFill>
                <a:latin typeface="Arial" panose="020B0604020202020204" pitchFamily="34" charset="0"/>
                <a:cs typeface="Arial" panose="020B0604020202020204" pitchFamily="34" charset="0"/>
              </a:rPr>
              <a:t> </a:t>
            </a: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4063E84A-F840-EAC7-96D3-6FEF9600EBEB}"/>
              </a:ext>
            </a:extLst>
          </p:cNvPr>
          <p:cNvSpPr txBox="1"/>
          <p:nvPr/>
        </p:nvSpPr>
        <p:spPr>
          <a:xfrm>
            <a:off x="848510" y="3883582"/>
            <a:ext cx="3156816" cy="276999"/>
          </a:xfrm>
          <a:prstGeom prst="rect">
            <a:avLst/>
          </a:prstGeom>
          <a:noFill/>
        </p:spPr>
        <p:txBody>
          <a:bodyPr wrap="square">
            <a:spAutoFit/>
          </a:bodyPr>
          <a:lstStyle/>
          <a:p>
            <a:pPr>
              <a:spcAft>
                <a:spcPts val="600"/>
              </a:spcAft>
            </a:pPr>
            <a:r>
              <a:rPr lang="en-US" sz="1200" b="1" u="sng">
                <a:latin typeface="Arial" panose="020B0604020202020204" pitchFamily="34" charset="0"/>
                <a:cs typeface="Arial" panose="020B0604020202020204" pitchFamily="34" charset="0"/>
              </a:rPr>
              <a:t>WHY WE DO THIS  </a:t>
            </a:r>
          </a:p>
        </p:txBody>
      </p:sp>
    </p:spTree>
    <p:extLst>
      <p:ext uri="{BB962C8B-B14F-4D97-AF65-F5344CB8AC3E}">
        <p14:creationId xmlns:p14="http://schemas.microsoft.com/office/powerpoint/2010/main" val="2467107462"/>
      </p:ext>
    </p:extLst>
  </p:cSld>
  <p:clrMapOvr>
    <a:masterClrMapping/>
  </p:clrMapOvr>
  <p:transition spd="slow">
    <p:push/>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D32CE-0286-5057-3BDB-3B288775E0AE}"/>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CCE7CB5-8532-D9AC-D6B3-0A50F5673CB8}"/>
              </a:ext>
            </a:extLst>
          </p:cNvPr>
          <p:cNvSpPr txBox="1"/>
          <p:nvPr/>
        </p:nvSpPr>
        <p:spPr>
          <a:xfrm>
            <a:off x="826936" y="897739"/>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WEEKLY</a:t>
            </a:r>
          </a:p>
        </p:txBody>
      </p:sp>
      <p:sp>
        <p:nvSpPr>
          <p:cNvPr id="6" name="Rounded Rectangle 5">
            <a:extLst>
              <a:ext uri="{FF2B5EF4-FFF2-40B4-BE49-F238E27FC236}">
                <a16:creationId xmlns:a16="http://schemas.microsoft.com/office/drawing/2014/main" id="{8EF83E9D-AC55-83B0-5933-92480A806F7E}"/>
              </a:ext>
            </a:extLst>
          </p:cNvPr>
          <p:cNvSpPr/>
          <p:nvPr/>
        </p:nvSpPr>
        <p:spPr>
          <a:xfrm>
            <a:off x="977051" y="1741144"/>
            <a:ext cx="1001864" cy="18568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2CD2B578-1848-3FE7-08B2-540A49AA0F71}"/>
              </a:ext>
            </a:extLst>
          </p:cNvPr>
          <p:cNvGrpSpPr/>
          <p:nvPr/>
        </p:nvGrpSpPr>
        <p:grpSpPr>
          <a:xfrm>
            <a:off x="1324094" y="1582248"/>
            <a:ext cx="307777" cy="317791"/>
            <a:chOff x="2449210" y="1605396"/>
            <a:chExt cx="307777" cy="317791"/>
          </a:xfrm>
        </p:grpSpPr>
        <p:sp>
          <p:nvSpPr>
            <p:cNvPr id="12" name="Oval 11">
              <a:extLst>
                <a:ext uri="{FF2B5EF4-FFF2-40B4-BE49-F238E27FC236}">
                  <a16:creationId xmlns:a16="http://schemas.microsoft.com/office/drawing/2014/main" id="{14C54EA6-8199-52F6-695F-0196AA3C6C4B}"/>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C9E55B04-EC90-96D7-E325-B1C6ADEB34CB}"/>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1</a:t>
              </a:r>
              <a:endParaRPr lang="en-US" sz="1400">
                <a:latin typeface="Arial" panose="020B0604020202020204" pitchFamily="34" charset="0"/>
                <a:cs typeface="Arial" panose="020B0604020202020204" pitchFamily="34" charset="0"/>
              </a:endParaRPr>
            </a:p>
          </p:txBody>
        </p:sp>
      </p:grpSp>
      <p:sp>
        <p:nvSpPr>
          <p:cNvPr id="15" name="Rounded Rectangle 14">
            <a:extLst>
              <a:ext uri="{FF2B5EF4-FFF2-40B4-BE49-F238E27FC236}">
                <a16:creationId xmlns:a16="http://schemas.microsoft.com/office/drawing/2014/main" id="{39AC68DD-F48C-9764-3833-934D63BA10B0}"/>
              </a:ext>
            </a:extLst>
          </p:cNvPr>
          <p:cNvSpPr/>
          <p:nvPr/>
        </p:nvSpPr>
        <p:spPr>
          <a:xfrm>
            <a:off x="2230516" y="1741144"/>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0CB7B85C-65E2-EBC6-9561-0D8786C8B004}"/>
              </a:ext>
            </a:extLst>
          </p:cNvPr>
          <p:cNvGrpSpPr/>
          <p:nvPr/>
        </p:nvGrpSpPr>
        <p:grpSpPr>
          <a:xfrm>
            <a:off x="2577559" y="1582248"/>
            <a:ext cx="307777" cy="317791"/>
            <a:chOff x="2449210" y="1605396"/>
            <a:chExt cx="307777" cy="317791"/>
          </a:xfrm>
        </p:grpSpPr>
        <p:sp>
          <p:nvSpPr>
            <p:cNvPr id="18" name="Oval 17">
              <a:extLst>
                <a:ext uri="{FF2B5EF4-FFF2-40B4-BE49-F238E27FC236}">
                  <a16:creationId xmlns:a16="http://schemas.microsoft.com/office/drawing/2014/main" id="{54F73765-7661-0D69-1116-00D26BD5AED9}"/>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03563EB3-A73C-9B24-7AC3-DC9B9CF13A1F}"/>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2</a:t>
              </a:r>
              <a:endParaRPr lang="en-US" sz="140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02AFAFCC-4F98-01C8-8036-C0F838A5B59B}"/>
              </a:ext>
            </a:extLst>
          </p:cNvPr>
          <p:cNvSpPr/>
          <p:nvPr/>
        </p:nvSpPr>
        <p:spPr>
          <a:xfrm>
            <a:off x="972951" y="1707943"/>
            <a:ext cx="1017710" cy="1795232"/>
          </a:xfrm>
          <a:prstGeom prst="rect">
            <a:avLst/>
          </a:prstGeom>
        </p:spPr>
        <p:txBody>
          <a:bodyPr anchor="ctr"/>
          <a:lstStyle/>
          <a:p>
            <a:pPr algn="ctr"/>
            <a:r>
              <a:rPr lang="en-US" sz="900" b="1">
                <a:effectLst/>
                <a:latin typeface="Arial" panose="020B0604020202020204" pitchFamily="34" charset="0"/>
                <a:ea typeface="Times New Roman" panose="02020603050405020304" pitchFamily="18" charset="0"/>
                <a:cs typeface="Arial" panose="020B0604020202020204" pitchFamily="34" charset="0"/>
              </a:rPr>
              <a:t>Full POG Review </a:t>
            </a:r>
          </a:p>
          <a:p>
            <a:pPr algn="ctr"/>
            <a:endParaRPr lang="en-US" sz="900">
              <a:latin typeface="Arial" panose="020B0604020202020204" pitchFamily="34" charset="0"/>
              <a:ea typeface="Times New Roman" panose="02020603050405020304" pitchFamily="18" charset="0"/>
              <a:cs typeface="Arial" panose="020B0604020202020204" pitchFamily="34" charset="0"/>
            </a:endParaRPr>
          </a:p>
          <a:p>
            <a:pPr algn="ctr"/>
            <a:r>
              <a:rPr lang="en-US" sz="900" b="1">
                <a:latin typeface="Arial" panose="020B0604020202020204" pitchFamily="34" charset="0"/>
                <a:ea typeface="Times New Roman" panose="02020603050405020304" pitchFamily="18" charset="0"/>
                <a:cs typeface="Arial" panose="020B0604020202020204" pitchFamily="34" charset="0"/>
              </a:rPr>
              <a:t>Review Pro Shop versus most recent POG</a:t>
            </a:r>
          </a:p>
        </p:txBody>
      </p:sp>
      <p:sp>
        <p:nvSpPr>
          <p:cNvPr id="21" name="Rounded Rectangle 20">
            <a:extLst>
              <a:ext uri="{FF2B5EF4-FFF2-40B4-BE49-F238E27FC236}">
                <a16:creationId xmlns:a16="http://schemas.microsoft.com/office/drawing/2014/main" id="{1F702B3C-9575-53D4-3B6B-52495AAEB4F5}"/>
              </a:ext>
            </a:extLst>
          </p:cNvPr>
          <p:cNvSpPr/>
          <p:nvPr/>
        </p:nvSpPr>
        <p:spPr>
          <a:xfrm>
            <a:off x="3459657" y="1741144"/>
            <a:ext cx="1001864" cy="18568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F2F17E48-D149-E369-B4BB-BE561BBDCBCF}"/>
              </a:ext>
            </a:extLst>
          </p:cNvPr>
          <p:cNvGrpSpPr/>
          <p:nvPr/>
        </p:nvGrpSpPr>
        <p:grpSpPr>
          <a:xfrm>
            <a:off x="3806700" y="1582248"/>
            <a:ext cx="307777" cy="317791"/>
            <a:chOff x="2449210" y="1605396"/>
            <a:chExt cx="307777" cy="317791"/>
          </a:xfrm>
        </p:grpSpPr>
        <p:sp>
          <p:nvSpPr>
            <p:cNvPr id="24" name="Oval 23">
              <a:extLst>
                <a:ext uri="{FF2B5EF4-FFF2-40B4-BE49-F238E27FC236}">
                  <a16:creationId xmlns:a16="http://schemas.microsoft.com/office/drawing/2014/main" id="{29F7F92D-C787-EDBA-B7A0-92EA3DDE0B82}"/>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67ABAB36-12DD-45B3-9C2B-73FB71FB561A}"/>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3</a:t>
              </a:r>
              <a:endParaRPr lang="en-US" sz="1400">
                <a:latin typeface="Arial" panose="020B0604020202020204" pitchFamily="34" charset="0"/>
                <a:cs typeface="Arial" panose="020B0604020202020204" pitchFamily="34" charset="0"/>
              </a:endParaRPr>
            </a:p>
          </p:txBody>
        </p:sp>
      </p:grpSp>
      <p:sp>
        <p:nvSpPr>
          <p:cNvPr id="27" name="Rounded Rectangle 26">
            <a:extLst>
              <a:ext uri="{FF2B5EF4-FFF2-40B4-BE49-F238E27FC236}">
                <a16:creationId xmlns:a16="http://schemas.microsoft.com/office/drawing/2014/main" id="{FFDE2D4B-3BC8-3F55-8C7A-D757F975C971}"/>
              </a:ext>
            </a:extLst>
          </p:cNvPr>
          <p:cNvSpPr/>
          <p:nvPr/>
        </p:nvSpPr>
        <p:spPr>
          <a:xfrm>
            <a:off x="4681084" y="1741144"/>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365D002A-EE61-836C-D181-D7DB4304D7DD}"/>
              </a:ext>
            </a:extLst>
          </p:cNvPr>
          <p:cNvGrpSpPr/>
          <p:nvPr/>
        </p:nvGrpSpPr>
        <p:grpSpPr>
          <a:xfrm>
            <a:off x="5028127" y="1582248"/>
            <a:ext cx="307777" cy="317791"/>
            <a:chOff x="2449210" y="1605396"/>
            <a:chExt cx="307777" cy="317791"/>
          </a:xfrm>
        </p:grpSpPr>
        <p:sp>
          <p:nvSpPr>
            <p:cNvPr id="30" name="Oval 29">
              <a:extLst>
                <a:ext uri="{FF2B5EF4-FFF2-40B4-BE49-F238E27FC236}">
                  <a16:creationId xmlns:a16="http://schemas.microsoft.com/office/drawing/2014/main" id="{3B44A57E-0C0C-D2F1-6B35-2B59EE1E0E76}"/>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F9D4A1D-9F7E-2E01-EBD3-08684D614B5B}"/>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4</a:t>
              </a:r>
              <a:endParaRPr lang="en-US" sz="1400">
                <a:latin typeface="Arial" panose="020B0604020202020204" pitchFamily="34" charset="0"/>
                <a:cs typeface="Arial" panose="020B0604020202020204" pitchFamily="34" charset="0"/>
              </a:endParaRPr>
            </a:p>
          </p:txBody>
        </p:sp>
      </p:grpSp>
      <p:sp>
        <p:nvSpPr>
          <p:cNvPr id="58" name="Rectangle 57">
            <a:extLst>
              <a:ext uri="{FF2B5EF4-FFF2-40B4-BE49-F238E27FC236}">
                <a16:creationId xmlns:a16="http://schemas.microsoft.com/office/drawing/2014/main" id="{1A399578-7C14-49CE-5770-217F45F8056F}"/>
              </a:ext>
            </a:extLst>
          </p:cNvPr>
          <p:cNvSpPr/>
          <p:nvPr/>
        </p:nvSpPr>
        <p:spPr>
          <a:xfrm>
            <a:off x="1020735" y="3039811"/>
            <a:ext cx="913113" cy="65084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71450" indent="-171450">
              <a:buFont typeface="System Font Regular"/>
              <a:buChar char="●"/>
            </a:pPr>
            <a:endParaRPr lang="en-US" sz="1000">
              <a:latin typeface="Acumin Pro ExtraCondensed" panose="020B0508020202020204" pitchFamily="34" charset="77"/>
            </a:endParaRPr>
          </a:p>
        </p:txBody>
      </p:sp>
      <p:sp>
        <p:nvSpPr>
          <p:cNvPr id="4" name="Rectangle 3">
            <a:extLst>
              <a:ext uri="{FF2B5EF4-FFF2-40B4-BE49-F238E27FC236}">
                <a16:creationId xmlns:a16="http://schemas.microsoft.com/office/drawing/2014/main" id="{162DC399-6E0C-AEB7-E330-D25D8785B718}"/>
              </a:ext>
            </a:extLst>
          </p:cNvPr>
          <p:cNvSpPr/>
          <p:nvPr/>
        </p:nvSpPr>
        <p:spPr>
          <a:xfrm>
            <a:off x="2257597" y="1801616"/>
            <a:ext cx="1001864" cy="1726074"/>
          </a:xfrm>
          <a:prstGeom prst="rect">
            <a:avLst/>
          </a:prstGeom>
        </p:spPr>
        <p:txBody>
          <a:bodyPr anchor="ctr"/>
          <a:lstStyle/>
          <a:p>
            <a:pPr lvl="0" algn="ctr">
              <a:lnSpc>
                <a:spcPct val="100000"/>
              </a:lnSpc>
              <a:defRPr b="1"/>
            </a:pPr>
            <a:r>
              <a:rPr lang="en-US" sz="900">
                <a:latin typeface="Arial" panose="020B0604020202020204" pitchFamily="34" charset="0"/>
                <a:cs typeface="Arial" panose="020B0604020202020204" pitchFamily="34" charset="0"/>
              </a:rPr>
              <a:t>Track Sales</a:t>
            </a:r>
            <a:endParaRPr lang="en-US" sz="900" b="0" i="0">
              <a:latin typeface="Arial" panose="020B0604020202020204" pitchFamily="34" charset="0"/>
              <a:cs typeface="Arial" panose="020B0604020202020204" pitchFamily="34" charset="0"/>
            </a:endParaRPr>
          </a:p>
          <a:p>
            <a:pPr lvl="0" algn="ctr">
              <a:lnSpc>
                <a:spcPct val="100000"/>
              </a:lnSpc>
              <a:defRPr b="1"/>
            </a:pPr>
            <a:endParaRPr lang="en-US" sz="900" i="0">
              <a:latin typeface="Arial" panose="020B0604020202020204" pitchFamily="34" charset="0"/>
              <a:cs typeface="Arial" panose="020B0604020202020204" pitchFamily="34" charset="0"/>
            </a:endParaRPr>
          </a:p>
          <a:p>
            <a:pPr lvl="0" algn="ctr">
              <a:lnSpc>
                <a:spcPct val="100000"/>
              </a:lnSpc>
              <a:defRPr b="1"/>
            </a:pPr>
            <a:r>
              <a:rPr lang="en-US" sz="900">
                <a:latin typeface="Arial" panose="020B0604020202020204" pitchFamily="34" charset="0"/>
                <a:cs typeface="Arial" panose="020B0604020202020204" pitchFamily="34" charset="0"/>
              </a:rPr>
              <a:t>Check transactions of high value items missing from POG</a:t>
            </a:r>
            <a:endParaRPr lang="en-US" sz="900" i="0">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170CF703-9257-FAA1-4436-A83A1A209A66}"/>
              </a:ext>
            </a:extLst>
          </p:cNvPr>
          <p:cNvSpPr/>
          <p:nvPr/>
        </p:nvSpPr>
        <p:spPr>
          <a:xfrm>
            <a:off x="3441323" y="1809705"/>
            <a:ext cx="1001864" cy="1717985"/>
          </a:xfrm>
          <a:prstGeom prst="rect">
            <a:avLst/>
          </a:prstGeom>
        </p:spPr>
        <p:txBody>
          <a:bodyPr anchor="ctr"/>
          <a:lstStyle/>
          <a:p>
            <a:pPr algn="ctr"/>
            <a:r>
              <a:rPr lang="en-US" sz="900" b="1">
                <a:effectLst/>
                <a:latin typeface="Arial" panose="020B0604020202020204" pitchFamily="34" charset="0"/>
                <a:ea typeface="Times New Roman" panose="02020603050405020304" pitchFamily="18" charset="0"/>
                <a:cs typeface="Arial" panose="020B0604020202020204" pitchFamily="34" charset="0"/>
              </a:rPr>
              <a:t>Low Stock Reporting</a:t>
            </a:r>
          </a:p>
          <a:p>
            <a:pPr algn="ctr"/>
            <a:endParaRPr lang="en-US" sz="90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900" b="1">
                <a:effectLst/>
                <a:latin typeface="Arial" panose="020B0604020202020204" pitchFamily="34" charset="0"/>
                <a:ea typeface="Times New Roman" panose="02020603050405020304" pitchFamily="18" charset="0"/>
                <a:cs typeface="Arial" panose="020B0604020202020204" pitchFamily="34" charset="0"/>
              </a:rPr>
              <a:t>Alert R&amp;C team to any products that are selling out before replenishment. </a:t>
            </a:r>
          </a:p>
        </p:txBody>
      </p:sp>
      <p:grpSp>
        <p:nvGrpSpPr>
          <p:cNvPr id="3" name="Group 2">
            <a:extLst>
              <a:ext uri="{FF2B5EF4-FFF2-40B4-BE49-F238E27FC236}">
                <a16:creationId xmlns:a16="http://schemas.microsoft.com/office/drawing/2014/main" id="{7EAD39D8-59E4-6DD4-47FF-B3A0521ADB73}"/>
              </a:ext>
            </a:extLst>
          </p:cNvPr>
          <p:cNvGrpSpPr/>
          <p:nvPr/>
        </p:nvGrpSpPr>
        <p:grpSpPr>
          <a:xfrm>
            <a:off x="8348871" y="4344849"/>
            <a:ext cx="795129" cy="798651"/>
            <a:chOff x="8348871" y="4344849"/>
            <a:chExt cx="795129" cy="798651"/>
          </a:xfrm>
        </p:grpSpPr>
        <p:sp>
          <p:nvSpPr>
            <p:cNvPr id="11" name="Rectangle 10">
              <a:extLst>
                <a:ext uri="{FF2B5EF4-FFF2-40B4-BE49-F238E27FC236}">
                  <a16:creationId xmlns:a16="http://schemas.microsoft.com/office/drawing/2014/main" id="{13D1C0CE-D5F8-E449-EB5F-CDF618DC3313}"/>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FF6AB64A-69F4-0759-1C5F-9645AEA255F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0" name="Rectangle 19">
            <a:extLst>
              <a:ext uri="{FF2B5EF4-FFF2-40B4-BE49-F238E27FC236}">
                <a16:creationId xmlns:a16="http://schemas.microsoft.com/office/drawing/2014/main" id="{860063F1-7098-C8EC-BA68-FC517FEC8B28}"/>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BEFF4B7-5D01-43AD-0984-7F1961D38DD9}"/>
              </a:ext>
            </a:extLst>
          </p:cNvPr>
          <p:cNvSpPr/>
          <p:nvPr/>
        </p:nvSpPr>
        <p:spPr>
          <a:xfrm>
            <a:off x="4590287" y="1931425"/>
            <a:ext cx="1092662" cy="1466455"/>
          </a:xfrm>
          <a:prstGeom prst="rect">
            <a:avLst/>
          </a:prstGeom>
        </p:spPr>
        <p:txBody>
          <a:bodyPr anchor="ctr"/>
          <a:lstStyle/>
          <a:p>
            <a:pPr lvl="0" algn="ctr">
              <a:lnSpc>
                <a:spcPct val="100000"/>
              </a:lnSpc>
              <a:defRPr b="1"/>
            </a:pPr>
            <a:r>
              <a:rPr lang="en-US" sz="900">
                <a:latin typeface="Arial" panose="020B0604020202020204" pitchFamily="34" charset="0"/>
                <a:cs typeface="Arial" panose="020B0604020202020204" pitchFamily="34" charset="0"/>
              </a:rPr>
              <a:t>Retail Supply Check</a:t>
            </a:r>
          </a:p>
          <a:p>
            <a:pPr marL="171450" lvl="0" indent="-171450" algn="ctr">
              <a:lnSpc>
                <a:spcPct val="100000"/>
              </a:lnSpc>
              <a:buFont typeface="Arial" panose="020B0604020202020204" pitchFamily="34" charset="0"/>
              <a:buChar char="•"/>
              <a:defRPr b="1"/>
            </a:pPr>
            <a:endParaRPr lang="en-US" sz="900">
              <a:latin typeface="Arial" panose="020B0604020202020204" pitchFamily="34" charset="0"/>
              <a:cs typeface="Arial" panose="020B0604020202020204" pitchFamily="34" charset="0"/>
            </a:endParaRPr>
          </a:p>
          <a:p>
            <a:pPr lvl="0" algn="ctr">
              <a:lnSpc>
                <a:spcPct val="100000"/>
              </a:lnSpc>
              <a:defRPr b="1"/>
            </a:pPr>
            <a:r>
              <a:rPr lang="en-US" sz="900">
                <a:latin typeface="Arial" panose="020B0604020202020204" pitchFamily="34" charset="0"/>
                <a:cs typeface="Arial" panose="020B0604020202020204" pitchFamily="34" charset="0"/>
              </a:rPr>
              <a:t>Check supply level of essential retail items (price gun, sale stickers, hangers)</a:t>
            </a:r>
          </a:p>
        </p:txBody>
      </p:sp>
      <p:sp>
        <p:nvSpPr>
          <p:cNvPr id="32" name="TextBox 31">
            <a:extLst>
              <a:ext uri="{FF2B5EF4-FFF2-40B4-BE49-F238E27FC236}">
                <a16:creationId xmlns:a16="http://schemas.microsoft.com/office/drawing/2014/main" id="{F90C5D6C-7782-88A8-FE85-0B5F3F1ADD24}"/>
              </a:ext>
            </a:extLst>
          </p:cNvPr>
          <p:cNvSpPr txBox="1"/>
          <p:nvPr/>
        </p:nvSpPr>
        <p:spPr>
          <a:xfrm>
            <a:off x="964012" y="4156745"/>
            <a:ext cx="4954623" cy="116685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0" lvl="1" defTabSz="400050">
              <a:lnSpc>
                <a:spcPct val="90000"/>
              </a:lnSpc>
              <a:spcBef>
                <a:spcPct val="0"/>
              </a:spcBef>
              <a:spcAft>
                <a:spcPct val="15000"/>
              </a:spcAft>
            </a:pPr>
            <a:r>
              <a:rPr lang="en-US" sz="1050" kern="1200">
                <a:solidFill>
                  <a:schemeClr val="tx1"/>
                </a:solidFill>
                <a:latin typeface="Arial" panose="020B0604020202020204" pitchFamily="34" charset="0"/>
                <a:cs typeface="Arial" panose="020B0604020202020204" pitchFamily="34" charset="0"/>
              </a:rPr>
              <a:t>Our weekly processes support consistent </a:t>
            </a:r>
            <a:r>
              <a:rPr lang="en-US" sz="1050">
                <a:solidFill>
                  <a:schemeClr val="tx1"/>
                </a:solidFill>
                <a:latin typeface="Arial" panose="020B0604020202020204" pitchFamily="34" charset="0"/>
                <a:cs typeface="Arial" panose="020B0604020202020204" pitchFamily="34" charset="0"/>
              </a:rPr>
              <a:t>product placement</a:t>
            </a:r>
            <a:r>
              <a:rPr lang="en-US" sz="1050" kern="1200">
                <a:solidFill>
                  <a:schemeClr val="tx1"/>
                </a:solidFill>
                <a:latin typeface="Arial" panose="020B0604020202020204" pitchFamily="34" charset="0"/>
                <a:cs typeface="Arial" panose="020B0604020202020204" pitchFamily="34" charset="0"/>
              </a:rPr>
              <a:t> and </a:t>
            </a:r>
            <a:r>
              <a:rPr lang="en-US" sz="1050">
                <a:solidFill>
                  <a:schemeClr val="tx1"/>
                </a:solidFill>
                <a:latin typeface="Arial" panose="020B0604020202020204" pitchFamily="34" charset="0"/>
                <a:cs typeface="Arial" panose="020B0604020202020204" pitchFamily="34" charset="0"/>
              </a:rPr>
              <a:t>ensure all product is merchandised correctly to  lead </a:t>
            </a:r>
            <a:r>
              <a:rPr lang="en-US" sz="1050" kern="1200">
                <a:solidFill>
                  <a:schemeClr val="tx1"/>
                </a:solidFill>
                <a:latin typeface="Arial" panose="020B0604020202020204" pitchFamily="34" charset="0"/>
                <a:cs typeface="Arial" panose="020B0604020202020204" pitchFamily="34" charset="0"/>
              </a:rPr>
              <a:t>our team to success.  </a:t>
            </a:r>
            <a:endParaRPr lang="en-US" sz="105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FE88960-7527-A59E-0CC4-FC89479E1D44}"/>
              </a:ext>
            </a:extLst>
          </p:cNvPr>
          <p:cNvSpPr txBox="1"/>
          <p:nvPr/>
        </p:nvSpPr>
        <p:spPr>
          <a:xfrm>
            <a:off x="848510" y="3883582"/>
            <a:ext cx="3156816" cy="276999"/>
          </a:xfrm>
          <a:prstGeom prst="rect">
            <a:avLst/>
          </a:prstGeom>
          <a:noFill/>
        </p:spPr>
        <p:txBody>
          <a:bodyPr wrap="square">
            <a:spAutoFit/>
          </a:bodyPr>
          <a:lstStyle/>
          <a:p>
            <a:pPr>
              <a:spcAft>
                <a:spcPts val="600"/>
              </a:spcAft>
            </a:pPr>
            <a:r>
              <a:rPr lang="en-US" sz="1200" b="1" u="sng">
                <a:latin typeface="Arial" panose="020B0604020202020204" pitchFamily="34" charset="0"/>
                <a:cs typeface="Arial" panose="020B0604020202020204" pitchFamily="34" charset="0"/>
              </a:rPr>
              <a:t>WHY WE DO THIS  </a:t>
            </a:r>
          </a:p>
        </p:txBody>
      </p:sp>
    </p:spTree>
    <p:extLst>
      <p:ext uri="{BB962C8B-B14F-4D97-AF65-F5344CB8AC3E}">
        <p14:creationId xmlns:p14="http://schemas.microsoft.com/office/powerpoint/2010/main" val="4032208946"/>
      </p:ext>
    </p:extLst>
  </p:cSld>
  <p:clrMapOvr>
    <a:masterClrMapping/>
  </p:clrMapOvr>
  <p:transition spd="slow">
    <p:push/>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8FFAD-2D36-D0C4-23A1-9ACD1FC09445}"/>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6D274388-F962-7EC8-2DDB-D34821F9E612}"/>
              </a:ext>
            </a:extLst>
          </p:cNvPr>
          <p:cNvSpPr txBox="1"/>
          <p:nvPr/>
        </p:nvSpPr>
        <p:spPr>
          <a:xfrm>
            <a:off x="826936" y="897739"/>
            <a:ext cx="5452793" cy="461665"/>
          </a:xfrm>
          <a:prstGeom prst="rect">
            <a:avLst/>
          </a:prstGeom>
          <a:noFill/>
        </p:spPr>
        <p:txBody>
          <a:bodyPr wrap="square">
            <a:spAutoFit/>
          </a:bodyPr>
          <a:lstStyle/>
          <a:p>
            <a:r>
              <a:rPr lang="en-US" sz="2400" b="1">
                <a:latin typeface="Arial" panose="020B0604020202020204" pitchFamily="34" charset="0"/>
                <a:cs typeface="Arial" panose="020B0604020202020204" pitchFamily="34" charset="0"/>
              </a:rPr>
              <a:t>OUR PROCESSES: MONTHLY</a:t>
            </a:r>
          </a:p>
        </p:txBody>
      </p:sp>
      <p:sp>
        <p:nvSpPr>
          <p:cNvPr id="6" name="Rounded Rectangle 5">
            <a:extLst>
              <a:ext uri="{FF2B5EF4-FFF2-40B4-BE49-F238E27FC236}">
                <a16:creationId xmlns:a16="http://schemas.microsoft.com/office/drawing/2014/main" id="{3955BA0E-F2B4-2740-8DE3-76865C74CE15}"/>
              </a:ext>
            </a:extLst>
          </p:cNvPr>
          <p:cNvSpPr/>
          <p:nvPr/>
        </p:nvSpPr>
        <p:spPr>
          <a:xfrm>
            <a:off x="977051" y="1741144"/>
            <a:ext cx="1001864" cy="18568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F1D4813A-52C0-8CD1-A2D1-5D5479978496}"/>
              </a:ext>
            </a:extLst>
          </p:cNvPr>
          <p:cNvGrpSpPr/>
          <p:nvPr/>
        </p:nvGrpSpPr>
        <p:grpSpPr>
          <a:xfrm>
            <a:off x="1324094" y="1582248"/>
            <a:ext cx="307777" cy="317791"/>
            <a:chOff x="2449210" y="1605396"/>
            <a:chExt cx="307777" cy="317791"/>
          </a:xfrm>
        </p:grpSpPr>
        <p:sp>
          <p:nvSpPr>
            <p:cNvPr id="12" name="Oval 11">
              <a:extLst>
                <a:ext uri="{FF2B5EF4-FFF2-40B4-BE49-F238E27FC236}">
                  <a16:creationId xmlns:a16="http://schemas.microsoft.com/office/drawing/2014/main" id="{E3B6B159-27BB-9C4E-F6D4-691BCF1F1F44}"/>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CFDE8B3-C5BD-E7EF-3904-0AB35928A008}"/>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1</a:t>
              </a:r>
              <a:endParaRPr lang="en-US" sz="1400">
                <a:latin typeface="Arial" panose="020B0604020202020204" pitchFamily="34" charset="0"/>
                <a:cs typeface="Arial" panose="020B0604020202020204" pitchFamily="34" charset="0"/>
              </a:endParaRPr>
            </a:p>
          </p:txBody>
        </p:sp>
      </p:grpSp>
      <p:sp>
        <p:nvSpPr>
          <p:cNvPr id="15" name="Rounded Rectangle 14">
            <a:extLst>
              <a:ext uri="{FF2B5EF4-FFF2-40B4-BE49-F238E27FC236}">
                <a16:creationId xmlns:a16="http://schemas.microsoft.com/office/drawing/2014/main" id="{BCF29BA4-7DA6-DAC6-2D78-829977E08C04}"/>
              </a:ext>
            </a:extLst>
          </p:cNvPr>
          <p:cNvSpPr/>
          <p:nvPr/>
        </p:nvSpPr>
        <p:spPr>
          <a:xfrm>
            <a:off x="2230516" y="1741144"/>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03D166F-EC0A-0F45-9006-C87C8553D25C}"/>
              </a:ext>
            </a:extLst>
          </p:cNvPr>
          <p:cNvGrpSpPr/>
          <p:nvPr/>
        </p:nvGrpSpPr>
        <p:grpSpPr>
          <a:xfrm>
            <a:off x="2577559" y="1582248"/>
            <a:ext cx="307777" cy="317791"/>
            <a:chOff x="2449210" y="1605396"/>
            <a:chExt cx="307777" cy="317791"/>
          </a:xfrm>
        </p:grpSpPr>
        <p:sp>
          <p:nvSpPr>
            <p:cNvPr id="18" name="Oval 17">
              <a:extLst>
                <a:ext uri="{FF2B5EF4-FFF2-40B4-BE49-F238E27FC236}">
                  <a16:creationId xmlns:a16="http://schemas.microsoft.com/office/drawing/2014/main" id="{90BEA011-EA4C-D1CD-0E74-73BB97E45CB5}"/>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E13796E2-57AE-A708-92AE-F010ACB208F1}"/>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2</a:t>
              </a:r>
              <a:endParaRPr lang="en-US" sz="1400">
                <a:latin typeface="Arial" panose="020B0604020202020204" pitchFamily="34" charset="0"/>
                <a:cs typeface="Arial" panose="020B0604020202020204" pitchFamily="34" charset="0"/>
              </a:endParaRPr>
            </a:p>
          </p:txBody>
        </p:sp>
      </p:grpSp>
      <p:sp>
        <p:nvSpPr>
          <p:cNvPr id="17" name="Rectangle 16">
            <a:extLst>
              <a:ext uri="{FF2B5EF4-FFF2-40B4-BE49-F238E27FC236}">
                <a16:creationId xmlns:a16="http://schemas.microsoft.com/office/drawing/2014/main" id="{BC216E1E-85C8-407E-271C-01F851F5DBE2}"/>
              </a:ext>
            </a:extLst>
          </p:cNvPr>
          <p:cNvSpPr/>
          <p:nvPr/>
        </p:nvSpPr>
        <p:spPr>
          <a:xfrm>
            <a:off x="972951" y="1707943"/>
            <a:ext cx="1017710" cy="1795232"/>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R&amp;C Action Plan</a:t>
            </a:r>
            <a:endParaRPr lang="en-US" sz="900" b="1">
              <a:effectLst/>
              <a:latin typeface="Arial" panose="020B0604020202020204" pitchFamily="34" charset="0"/>
              <a:ea typeface="Times New Roman" panose="02020603050405020304" pitchFamily="18" charset="0"/>
              <a:cs typeface="Arial" panose="020B0604020202020204" pitchFamily="34" charset="0"/>
            </a:endParaRPr>
          </a:p>
          <a:p>
            <a:pPr algn="ctr"/>
            <a:endParaRPr lang="en-US" sz="900">
              <a:latin typeface="Arial" panose="020B0604020202020204" pitchFamily="34" charset="0"/>
              <a:ea typeface="Times New Roman" panose="02020603050405020304" pitchFamily="18" charset="0"/>
              <a:cs typeface="Arial" panose="020B0604020202020204" pitchFamily="34" charset="0"/>
            </a:endParaRPr>
          </a:p>
          <a:p>
            <a:pPr algn="ctr"/>
            <a:r>
              <a:rPr lang="en-US" sz="900" b="1">
                <a:effectLst/>
                <a:latin typeface="Arial" panose="020B0604020202020204" pitchFamily="34" charset="0"/>
                <a:ea typeface="Times New Roman" panose="02020603050405020304" pitchFamily="18" charset="0"/>
                <a:cs typeface="Arial" panose="020B0604020202020204" pitchFamily="34" charset="0"/>
              </a:rPr>
              <a:t> </a:t>
            </a:r>
            <a:r>
              <a:rPr lang="en-US" sz="900" b="1">
                <a:latin typeface="Arial" panose="020B0604020202020204" pitchFamily="34" charset="0"/>
                <a:ea typeface="Times New Roman" panose="02020603050405020304" pitchFamily="18" charset="0"/>
                <a:cs typeface="Arial" panose="020B0604020202020204" pitchFamily="34" charset="0"/>
              </a:rPr>
              <a:t>Support staff will publish a monthly action plan to be shared with the team and housed at FD</a:t>
            </a:r>
            <a:endParaRPr lang="en-US" sz="900" b="1">
              <a:effectLst/>
              <a:latin typeface="Arial" panose="020B0604020202020204" pitchFamily="34" charset="0"/>
              <a:ea typeface="Times New Roman" panose="02020603050405020304" pitchFamily="18" charset="0"/>
              <a:cs typeface="Arial" panose="020B0604020202020204" pitchFamily="34" charset="0"/>
            </a:endParaRPr>
          </a:p>
        </p:txBody>
      </p:sp>
      <p:sp>
        <p:nvSpPr>
          <p:cNvPr id="21" name="Rounded Rectangle 20">
            <a:extLst>
              <a:ext uri="{FF2B5EF4-FFF2-40B4-BE49-F238E27FC236}">
                <a16:creationId xmlns:a16="http://schemas.microsoft.com/office/drawing/2014/main" id="{BD899B53-38D0-E6DF-337B-1892E00E6543}"/>
              </a:ext>
            </a:extLst>
          </p:cNvPr>
          <p:cNvSpPr/>
          <p:nvPr/>
        </p:nvSpPr>
        <p:spPr>
          <a:xfrm>
            <a:off x="3459657" y="1741144"/>
            <a:ext cx="1001864" cy="1856878"/>
          </a:xfrm>
          <a:prstGeom prst="roundRect">
            <a:avLst>
              <a:gd name="adj" fmla="val 8912"/>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6CC1F99-3C78-4C96-0A0F-641E87900711}"/>
              </a:ext>
            </a:extLst>
          </p:cNvPr>
          <p:cNvGrpSpPr/>
          <p:nvPr/>
        </p:nvGrpSpPr>
        <p:grpSpPr>
          <a:xfrm>
            <a:off x="3806700" y="1582248"/>
            <a:ext cx="307777" cy="317791"/>
            <a:chOff x="2449210" y="1605396"/>
            <a:chExt cx="307777" cy="317791"/>
          </a:xfrm>
        </p:grpSpPr>
        <p:sp>
          <p:nvSpPr>
            <p:cNvPr id="24" name="Oval 23">
              <a:extLst>
                <a:ext uri="{FF2B5EF4-FFF2-40B4-BE49-F238E27FC236}">
                  <a16:creationId xmlns:a16="http://schemas.microsoft.com/office/drawing/2014/main" id="{9C4DC90D-EAB5-71D4-CF11-3D6D25A7898C}"/>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TextBox 24">
              <a:extLst>
                <a:ext uri="{FF2B5EF4-FFF2-40B4-BE49-F238E27FC236}">
                  <a16:creationId xmlns:a16="http://schemas.microsoft.com/office/drawing/2014/main" id="{45B021E4-D5C2-F8C4-A8FF-7AA565726EB1}"/>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3</a:t>
              </a:r>
              <a:endParaRPr lang="en-US" sz="1400">
                <a:latin typeface="Arial" panose="020B0604020202020204" pitchFamily="34" charset="0"/>
                <a:cs typeface="Arial" panose="020B0604020202020204" pitchFamily="34" charset="0"/>
              </a:endParaRPr>
            </a:p>
          </p:txBody>
        </p:sp>
      </p:grpSp>
      <p:sp>
        <p:nvSpPr>
          <p:cNvPr id="27" name="Rounded Rectangle 26">
            <a:extLst>
              <a:ext uri="{FF2B5EF4-FFF2-40B4-BE49-F238E27FC236}">
                <a16:creationId xmlns:a16="http://schemas.microsoft.com/office/drawing/2014/main" id="{D472DF69-F6C8-E398-D686-735EB08B6F12}"/>
              </a:ext>
            </a:extLst>
          </p:cNvPr>
          <p:cNvSpPr/>
          <p:nvPr/>
        </p:nvSpPr>
        <p:spPr>
          <a:xfrm>
            <a:off x="4681084" y="1741144"/>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E666F0AF-8E65-6749-181E-88775A3A515D}"/>
              </a:ext>
            </a:extLst>
          </p:cNvPr>
          <p:cNvGrpSpPr/>
          <p:nvPr/>
        </p:nvGrpSpPr>
        <p:grpSpPr>
          <a:xfrm>
            <a:off x="5028127" y="1582248"/>
            <a:ext cx="307777" cy="317791"/>
            <a:chOff x="2449210" y="1605396"/>
            <a:chExt cx="307777" cy="317791"/>
          </a:xfrm>
        </p:grpSpPr>
        <p:sp>
          <p:nvSpPr>
            <p:cNvPr id="30" name="Oval 29">
              <a:extLst>
                <a:ext uri="{FF2B5EF4-FFF2-40B4-BE49-F238E27FC236}">
                  <a16:creationId xmlns:a16="http://schemas.microsoft.com/office/drawing/2014/main" id="{4B073413-18C6-20C7-2969-913E91C2D65C}"/>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13C79567-7AD7-7BC5-35C7-4286A34A3967}"/>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4</a:t>
              </a:r>
              <a:endParaRPr lang="en-US" sz="1400">
                <a:latin typeface="Arial" panose="020B0604020202020204" pitchFamily="34" charset="0"/>
                <a:cs typeface="Arial" panose="020B0604020202020204" pitchFamily="34" charset="0"/>
              </a:endParaRPr>
            </a:p>
          </p:txBody>
        </p:sp>
      </p:grpSp>
      <p:sp>
        <p:nvSpPr>
          <p:cNvPr id="58" name="Rectangle 57">
            <a:extLst>
              <a:ext uri="{FF2B5EF4-FFF2-40B4-BE49-F238E27FC236}">
                <a16:creationId xmlns:a16="http://schemas.microsoft.com/office/drawing/2014/main" id="{680A586A-0621-D60E-9DF1-A256CFB7E3AE}"/>
              </a:ext>
            </a:extLst>
          </p:cNvPr>
          <p:cNvSpPr/>
          <p:nvPr/>
        </p:nvSpPr>
        <p:spPr>
          <a:xfrm>
            <a:off x="1020735" y="3039811"/>
            <a:ext cx="913113" cy="650847"/>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pPr marL="171450" indent="-171450">
              <a:buFont typeface="System Font Regular"/>
              <a:buChar char="●"/>
            </a:pPr>
            <a:endParaRPr lang="en-US" sz="1000">
              <a:latin typeface="Acumin Pro ExtraCondensed" panose="020B0508020202020204" pitchFamily="34" charset="77"/>
            </a:endParaRPr>
          </a:p>
        </p:txBody>
      </p:sp>
      <p:sp>
        <p:nvSpPr>
          <p:cNvPr id="4" name="Rectangle 3">
            <a:extLst>
              <a:ext uri="{FF2B5EF4-FFF2-40B4-BE49-F238E27FC236}">
                <a16:creationId xmlns:a16="http://schemas.microsoft.com/office/drawing/2014/main" id="{8A30444B-D927-B3A2-9E58-76147732E91D}"/>
              </a:ext>
            </a:extLst>
          </p:cNvPr>
          <p:cNvSpPr/>
          <p:nvPr/>
        </p:nvSpPr>
        <p:spPr>
          <a:xfrm>
            <a:off x="2257597" y="1801616"/>
            <a:ext cx="1001864" cy="1726074"/>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Inventory/Full Cycle Count</a:t>
            </a:r>
          </a:p>
          <a:p>
            <a:pPr algn="ctr"/>
            <a:endParaRPr lang="en-US" sz="900">
              <a:effectLst/>
              <a:latin typeface="Arial" panose="020B0604020202020204" pitchFamily="34" charset="0"/>
              <a:ea typeface="Times New Roman" panose="02020603050405020304" pitchFamily="18" charset="0"/>
              <a:cs typeface="Arial" panose="020B0604020202020204" pitchFamily="34" charset="0"/>
            </a:endParaRPr>
          </a:p>
          <a:p>
            <a:pPr algn="ctr"/>
            <a:r>
              <a:rPr lang="en-US" sz="900" b="1">
                <a:effectLst/>
                <a:latin typeface="Arial" panose="020B0604020202020204" pitchFamily="34" charset="0"/>
                <a:ea typeface="Times New Roman" panose="02020603050405020304" pitchFamily="18" charset="0"/>
                <a:cs typeface="Arial" panose="020B0604020202020204" pitchFamily="34" charset="0"/>
              </a:rPr>
              <a:t>Managers complete full </a:t>
            </a:r>
            <a:r>
              <a:rPr lang="en-US" sz="900" b="1">
                <a:latin typeface="Arial" panose="020B0604020202020204" pitchFamily="34" charset="0"/>
                <a:ea typeface="Times New Roman" panose="02020603050405020304" pitchFamily="18" charset="0"/>
                <a:cs typeface="Arial" panose="020B0604020202020204" pitchFamily="34" charset="0"/>
              </a:rPr>
              <a:t>count of inventory to ensure proper </a:t>
            </a:r>
            <a:r>
              <a:rPr lang="en-US" sz="900" b="1" err="1">
                <a:latin typeface="Arial" panose="020B0604020202020204" pitchFamily="34" charset="0"/>
                <a:ea typeface="Times New Roman" panose="02020603050405020304" pitchFamily="18" charset="0"/>
                <a:cs typeface="Arial" panose="020B0604020202020204" pitchFamily="34" charset="0"/>
              </a:rPr>
              <a:t>replen</a:t>
            </a:r>
            <a:r>
              <a:rPr lang="en-US" sz="900" b="1">
                <a:latin typeface="Arial" panose="020B0604020202020204" pitchFamily="34" charset="0"/>
                <a:ea typeface="Times New Roman" panose="02020603050405020304" pitchFamily="18" charset="0"/>
                <a:cs typeface="Arial" panose="020B0604020202020204" pitchFamily="34" charset="0"/>
              </a:rPr>
              <a:t> and reporting to Finance </a:t>
            </a:r>
            <a:endParaRPr lang="en-US" sz="900" b="1">
              <a:effectLst/>
              <a:latin typeface="Arial" panose="020B0604020202020204" pitchFamily="34" charset="0"/>
              <a:ea typeface="Times New Roman" panose="02020603050405020304" pitchFamily="18" charset="0"/>
              <a:cs typeface="Arial" panose="020B0604020202020204" pitchFamily="34" charset="0"/>
            </a:endParaRPr>
          </a:p>
        </p:txBody>
      </p:sp>
      <p:sp>
        <p:nvSpPr>
          <p:cNvPr id="10" name="Rectangle 9">
            <a:extLst>
              <a:ext uri="{FF2B5EF4-FFF2-40B4-BE49-F238E27FC236}">
                <a16:creationId xmlns:a16="http://schemas.microsoft.com/office/drawing/2014/main" id="{099BFECF-6512-04D2-537C-DA24B833A46A}"/>
              </a:ext>
            </a:extLst>
          </p:cNvPr>
          <p:cNvSpPr/>
          <p:nvPr/>
        </p:nvSpPr>
        <p:spPr>
          <a:xfrm>
            <a:off x="3441323" y="1739811"/>
            <a:ext cx="1001864" cy="1858198"/>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Review Variance Report</a:t>
            </a:r>
          </a:p>
          <a:p>
            <a:pPr algn="ctr"/>
            <a:endParaRPr lang="en-US" sz="900" b="1">
              <a:effectLst/>
              <a:latin typeface="Arial" panose="020B0604020202020204" pitchFamily="34" charset="0"/>
              <a:ea typeface="Times New Roman" panose="02020603050405020304" pitchFamily="18" charset="0"/>
              <a:cs typeface="Arial" panose="020B0604020202020204" pitchFamily="34" charset="0"/>
            </a:endParaRPr>
          </a:p>
          <a:p>
            <a:pPr algn="ctr"/>
            <a:r>
              <a:rPr lang="en-US" sz="800" b="1">
                <a:effectLst/>
                <a:latin typeface="Arial" panose="020B0604020202020204" pitchFamily="34" charset="0"/>
                <a:ea typeface="Times New Roman" panose="02020603050405020304" pitchFamily="18" charset="0"/>
                <a:cs typeface="Arial" panose="020B0604020202020204" pitchFamily="34" charset="0"/>
              </a:rPr>
              <a:t>Following inventory, managers must review monthly variances </a:t>
            </a:r>
            <a:r>
              <a:rPr lang="en-US" sz="800" b="1">
                <a:latin typeface="Arial" panose="020B0604020202020204" pitchFamily="34" charset="0"/>
                <a:ea typeface="Times New Roman" panose="02020603050405020304" pitchFamily="18" charset="0"/>
                <a:cs typeface="Arial" panose="020B0604020202020204" pitchFamily="34" charset="0"/>
              </a:rPr>
              <a:t>to ensure accurate reporting </a:t>
            </a:r>
            <a:endParaRPr lang="en-US" sz="800" b="1">
              <a:effectLst/>
              <a:latin typeface="Arial" panose="020B0604020202020204" pitchFamily="34" charset="0"/>
              <a:ea typeface="Times New Roman" panose="02020603050405020304" pitchFamily="18" charset="0"/>
              <a:cs typeface="Arial" panose="020B0604020202020204" pitchFamily="34" charset="0"/>
            </a:endParaRPr>
          </a:p>
        </p:txBody>
      </p:sp>
      <p:grpSp>
        <p:nvGrpSpPr>
          <p:cNvPr id="3" name="Group 2">
            <a:extLst>
              <a:ext uri="{FF2B5EF4-FFF2-40B4-BE49-F238E27FC236}">
                <a16:creationId xmlns:a16="http://schemas.microsoft.com/office/drawing/2014/main" id="{B6AEF6C4-955A-8584-165E-9DDEB3486CB3}"/>
              </a:ext>
            </a:extLst>
          </p:cNvPr>
          <p:cNvGrpSpPr/>
          <p:nvPr/>
        </p:nvGrpSpPr>
        <p:grpSpPr>
          <a:xfrm>
            <a:off x="8348871" y="4344849"/>
            <a:ext cx="795129" cy="798651"/>
            <a:chOff x="8348871" y="4344849"/>
            <a:chExt cx="795129" cy="798651"/>
          </a:xfrm>
        </p:grpSpPr>
        <p:sp>
          <p:nvSpPr>
            <p:cNvPr id="11" name="Rectangle 10">
              <a:extLst>
                <a:ext uri="{FF2B5EF4-FFF2-40B4-BE49-F238E27FC236}">
                  <a16:creationId xmlns:a16="http://schemas.microsoft.com/office/drawing/2014/main" id="{31AF244E-CB2E-D9B5-8A84-0393E6FE5692}"/>
                </a:ext>
              </a:extLst>
            </p:cNvPr>
            <p:cNvSpPr/>
            <p:nvPr/>
          </p:nvSpPr>
          <p:spPr>
            <a:xfrm rot="5400000">
              <a:off x="8347110" y="4346610"/>
              <a:ext cx="798651" cy="795129"/>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Logo&#10;&#10;Description automatically generated">
              <a:extLst>
                <a:ext uri="{FF2B5EF4-FFF2-40B4-BE49-F238E27FC236}">
                  <a16:creationId xmlns:a16="http://schemas.microsoft.com/office/drawing/2014/main" id="{04045D7C-64E8-67EC-AE5C-86CDC3E1C0D0}"/>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8548008" y="4561785"/>
              <a:ext cx="396854" cy="396854"/>
            </a:xfrm>
            <a:prstGeom prst="rect">
              <a:avLst/>
            </a:prstGeom>
          </p:spPr>
        </p:pic>
      </p:grpSp>
      <p:sp>
        <p:nvSpPr>
          <p:cNvPr id="20" name="Rectangle 19">
            <a:extLst>
              <a:ext uri="{FF2B5EF4-FFF2-40B4-BE49-F238E27FC236}">
                <a16:creationId xmlns:a16="http://schemas.microsoft.com/office/drawing/2014/main" id="{5E0BDE42-1640-9E61-2CDE-050B872250A2}"/>
              </a:ext>
            </a:extLst>
          </p:cNvPr>
          <p:cNvSpPr/>
          <p:nvPr/>
        </p:nvSpPr>
        <p:spPr>
          <a:xfrm rot="5400000">
            <a:off x="0" y="1"/>
            <a:ext cx="731521" cy="731520"/>
          </a:xfrm>
          <a:prstGeom prst="rect">
            <a:avLst/>
          </a:prstGeom>
          <a:solidFill>
            <a:srgbClr val="FFE6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C263B36-46F9-19EE-2163-2FCE5D328A9C}"/>
              </a:ext>
            </a:extLst>
          </p:cNvPr>
          <p:cNvSpPr/>
          <p:nvPr/>
        </p:nvSpPr>
        <p:spPr>
          <a:xfrm>
            <a:off x="4590287" y="1931425"/>
            <a:ext cx="1092662" cy="1466455"/>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Promotions Review</a:t>
            </a:r>
          </a:p>
          <a:p>
            <a:pPr algn="ctr"/>
            <a:endParaRPr lang="en-US" sz="900" b="1">
              <a:effectLst/>
              <a:latin typeface="Arial" panose="020B0604020202020204" pitchFamily="34" charset="0"/>
              <a:ea typeface="Times New Roman" panose="02020603050405020304" pitchFamily="18" charset="0"/>
              <a:cs typeface="Arial" panose="020B0604020202020204" pitchFamily="34" charset="0"/>
            </a:endParaRPr>
          </a:p>
          <a:p>
            <a:pPr algn="ctr"/>
            <a:r>
              <a:rPr lang="en-US" sz="900" b="1">
                <a:latin typeface="Arial" panose="020B0604020202020204" pitchFamily="34" charset="0"/>
                <a:ea typeface="Times New Roman" panose="02020603050405020304" pitchFamily="18" charset="0"/>
                <a:cs typeface="Arial" panose="020B0604020202020204" pitchFamily="34" charset="0"/>
              </a:rPr>
              <a:t>Rotate out expired promotions and install new promo materials (if applicable)</a:t>
            </a:r>
            <a:endParaRPr lang="en-US" sz="900">
              <a:effectLst/>
              <a:latin typeface="Arial" panose="020B0604020202020204" pitchFamily="34" charset="0"/>
              <a:ea typeface="Times New Roman" panose="02020603050405020304" pitchFamily="18" charset="0"/>
              <a:cs typeface="Arial" panose="020B0604020202020204" pitchFamily="34" charset="0"/>
            </a:endParaRPr>
          </a:p>
        </p:txBody>
      </p:sp>
      <p:sp>
        <p:nvSpPr>
          <p:cNvPr id="32" name="TextBox 31">
            <a:extLst>
              <a:ext uri="{FF2B5EF4-FFF2-40B4-BE49-F238E27FC236}">
                <a16:creationId xmlns:a16="http://schemas.microsoft.com/office/drawing/2014/main" id="{933DADCF-D1C6-3BEA-3C43-82290EEC533C}"/>
              </a:ext>
            </a:extLst>
          </p:cNvPr>
          <p:cNvSpPr txBox="1"/>
          <p:nvPr/>
        </p:nvSpPr>
        <p:spPr>
          <a:xfrm>
            <a:off x="964012" y="4156745"/>
            <a:ext cx="4954623" cy="1312282"/>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spAutoFit/>
          </a:bodyPr>
          <a:lstStyle/>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0" lvl="1" defTabSz="400050">
              <a:lnSpc>
                <a:spcPct val="90000"/>
              </a:lnSpc>
              <a:spcBef>
                <a:spcPct val="0"/>
              </a:spcBef>
              <a:spcAft>
                <a:spcPct val="15000"/>
              </a:spcAft>
            </a:pPr>
            <a:r>
              <a:rPr lang="en-US" sz="1050" kern="1200">
                <a:solidFill>
                  <a:schemeClr val="tx1"/>
                </a:solidFill>
                <a:latin typeface="Arial" panose="020B0604020202020204" pitchFamily="34" charset="0"/>
                <a:cs typeface="Arial" panose="020B0604020202020204" pitchFamily="34" charset="0"/>
              </a:rPr>
              <a:t>Our monthly pro</a:t>
            </a:r>
            <a:r>
              <a:rPr lang="en-US" sz="1050">
                <a:solidFill>
                  <a:schemeClr val="tx1"/>
                </a:solidFill>
                <a:latin typeface="Arial" panose="020B0604020202020204" pitchFamily="34" charset="0"/>
                <a:cs typeface="Arial" panose="020B0604020202020204" pitchFamily="34" charset="0"/>
              </a:rPr>
              <a:t>cesses create a clear plan of action for the club's success and allow all team members to align with current initiatives without compromising standards. </a:t>
            </a: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a:solidFill>
                <a:schemeClr val="tx1"/>
              </a:solidFill>
              <a:latin typeface="Arial" panose="020B0604020202020204" pitchFamily="34" charset="0"/>
              <a:cs typeface="Arial" panose="020B0604020202020204" pitchFamily="34" charset="0"/>
            </a:endParaRPr>
          </a:p>
          <a:p>
            <a:pPr marL="171450" lvl="1" indent="-171450" defTabSz="400050">
              <a:lnSpc>
                <a:spcPct val="90000"/>
              </a:lnSpc>
              <a:spcBef>
                <a:spcPct val="0"/>
              </a:spcBef>
              <a:spcAft>
                <a:spcPct val="15000"/>
              </a:spcAft>
              <a:buFont typeface="Arial" panose="020B0604020202020204" pitchFamily="34" charset="0"/>
              <a:buChar char="•"/>
            </a:pPr>
            <a:endParaRPr lang="en-US" sz="900" kern="120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CAD0E70-14EB-8A8F-BBD5-ED64829FDA9F}"/>
              </a:ext>
            </a:extLst>
          </p:cNvPr>
          <p:cNvSpPr txBox="1"/>
          <p:nvPr/>
        </p:nvSpPr>
        <p:spPr>
          <a:xfrm>
            <a:off x="848510" y="3883582"/>
            <a:ext cx="3156816" cy="276999"/>
          </a:xfrm>
          <a:prstGeom prst="rect">
            <a:avLst/>
          </a:prstGeom>
          <a:noFill/>
        </p:spPr>
        <p:txBody>
          <a:bodyPr wrap="square">
            <a:spAutoFit/>
          </a:bodyPr>
          <a:lstStyle/>
          <a:p>
            <a:pPr>
              <a:spcAft>
                <a:spcPts val="600"/>
              </a:spcAft>
            </a:pPr>
            <a:r>
              <a:rPr lang="en-US" sz="1200" b="1" u="sng">
                <a:latin typeface="Arial" panose="020B0604020202020204" pitchFamily="34" charset="0"/>
                <a:cs typeface="Arial" panose="020B0604020202020204" pitchFamily="34" charset="0"/>
              </a:rPr>
              <a:t>WHY WE DO THIS  </a:t>
            </a:r>
          </a:p>
        </p:txBody>
      </p:sp>
      <p:sp>
        <p:nvSpPr>
          <p:cNvPr id="5" name="Rounded Rectangle 26">
            <a:extLst>
              <a:ext uri="{FF2B5EF4-FFF2-40B4-BE49-F238E27FC236}">
                <a16:creationId xmlns:a16="http://schemas.microsoft.com/office/drawing/2014/main" id="{39696701-F55A-3D9D-775A-6EF7CB133AD5}"/>
              </a:ext>
            </a:extLst>
          </p:cNvPr>
          <p:cNvSpPr/>
          <p:nvPr/>
        </p:nvSpPr>
        <p:spPr>
          <a:xfrm>
            <a:off x="5840637" y="1750187"/>
            <a:ext cx="1001864" cy="1856878"/>
          </a:xfrm>
          <a:prstGeom prst="roundRect">
            <a:avLst>
              <a:gd name="adj" fmla="val 9509"/>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6CD47-1CE4-DA30-350E-12AE1A2AF87C}"/>
              </a:ext>
            </a:extLst>
          </p:cNvPr>
          <p:cNvGrpSpPr/>
          <p:nvPr/>
        </p:nvGrpSpPr>
        <p:grpSpPr>
          <a:xfrm>
            <a:off x="6187680" y="1591291"/>
            <a:ext cx="307777" cy="317791"/>
            <a:chOff x="2449210" y="1605396"/>
            <a:chExt cx="307777" cy="317791"/>
          </a:xfrm>
        </p:grpSpPr>
        <p:sp>
          <p:nvSpPr>
            <p:cNvPr id="23" name="Oval 22">
              <a:extLst>
                <a:ext uri="{FF2B5EF4-FFF2-40B4-BE49-F238E27FC236}">
                  <a16:creationId xmlns:a16="http://schemas.microsoft.com/office/drawing/2014/main" id="{C15F003C-73B1-BF99-D5EE-4622F012ED72}"/>
                </a:ext>
              </a:extLst>
            </p:cNvPr>
            <p:cNvSpPr/>
            <p:nvPr/>
          </p:nvSpPr>
          <p:spPr>
            <a:xfrm>
              <a:off x="2449210" y="1615410"/>
              <a:ext cx="307777" cy="307777"/>
            </a:xfrm>
            <a:prstGeom prst="ellipse">
              <a:avLst/>
            </a:prstGeom>
            <a:solidFill>
              <a:srgbClr val="FFE6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9662FF30-D1FD-F672-FD19-9169F3786DAF}"/>
                </a:ext>
              </a:extLst>
            </p:cNvPr>
            <p:cNvSpPr txBox="1"/>
            <p:nvPr/>
          </p:nvSpPr>
          <p:spPr>
            <a:xfrm>
              <a:off x="2498312" y="1605396"/>
              <a:ext cx="215762" cy="307777"/>
            </a:xfrm>
            <a:prstGeom prst="rect">
              <a:avLst/>
            </a:prstGeom>
            <a:noFill/>
          </p:spPr>
          <p:txBody>
            <a:bodyPr wrap="square">
              <a:spAutoFit/>
            </a:bodyPr>
            <a:lstStyle/>
            <a:p>
              <a:pPr algn="ctr"/>
              <a:r>
                <a:rPr lang="en-US" sz="1400" b="1">
                  <a:latin typeface="Arial" panose="020B0604020202020204" pitchFamily="34" charset="0"/>
                  <a:cs typeface="Arial" panose="020B0604020202020204" pitchFamily="34" charset="0"/>
                </a:rPr>
                <a:t>5</a:t>
              </a:r>
              <a:endParaRPr lang="en-US" sz="1400">
                <a:latin typeface="Arial" panose="020B0604020202020204" pitchFamily="34" charset="0"/>
                <a:cs typeface="Arial" panose="020B0604020202020204" pitchFamily="34" charset="0"/>
              </a:endParaRPr>
            </a:p>
          </p:txBody>
        </p:sp>
      </p:grpSp>
      <p:sp>
        <p:nvSpPr>
          <p:cNvPr id="33" name="Rectangle 32">
            <a:extLst>
              <a:ext uri="{FF2B5EF4-FFF2-40B4-BE49-F238E27FC236}">
                <a16:creationId xmlns:a16="http://schemas.microsoft.com/office/drawing/2014/main" id="{DE6AFAEA-38A3-63C1-7C7A-1E13E2367DA7}"/>
              </a:ext>
            </a:extLst>
          </p:cNvPr>
          <p:cNvSpPr/>
          <p:nvPr/>
        </p:nvSpPr>
        <p:spPr>
          <a:xfrm>
            <a:off x="5749840" y="1940468"/>
            <a:ext cx="1092662" cy="1466455"/>
          </a:xfrm>
          <a:prstGeom prst="rect">
            <a:avLst/>
          </a:prstGeom>
        </p:spPr>
        <p:txBody>
          <a:bodyPr anchor="ctr"/>
          <a:lstStyle/>
          <a:p>
            <a:pPr algn="ctr"/>
            <a:r>
              <a:rPr lang="en-US" sz="900" b="1">
                <a:latin typeface="Arial" panose="020B0604020202020204" pitchFamily="34" charset="0"/>
                <a:ea typeface="Times New Roman" panose="02020603050405020304" pitchFamily="18" charset="0"/>
                <a:cs typeface="Arial" panose="020B0604020202020204" pitchFamily="34" charset="0"/>
              </a:rPr>
              <a:t>POG Refresh</a:t>
            </a:r>
          </a:p>
          <a:p>
            <a:pPr algn="ctr"/>
            <a:endParaRPr lang="en-US" sz="900" b="1">
              <a:effectLst/>
              <a:latin typeface="Arial" panose="020B0604020202020204" pitchFamily="34" charset="0"/>
              <a:ea typeface="Times New Roman" panose="02020603050405020304" pitchFamily="18" charset="0"/>
              <a:cs typeface="Arial" panose="020B0604020202020204" pitchFamily="34" charset="0"/>
            </a:endParaRPr>
          </a:p>
          <a:p>
            <a:pPr algn="ctr"/>
            <a:r>
              <a:rPr lang="en-US" sz="900" b="1">
                <a:latin typeface="Arial" panose="020B0604020202020204" pitchFamily="34" charset="0"/>
                <a:ea typeface="Times New Roman" panose="02020603050405020304" pitchFamily="18" charset="0"/>
                <a:cs typeface="Arial" panose="020B0604020202020204" pitchFamily="34" charset="0"/>
              </a:rPr>
              <a:t>Check for updated POG and reset planogram if necessary</a:t>
            </a:r>
            <a:endParaRPr lang="en-US" sz="90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753374404"/>
      </p:ext>
    </p:extLst>
  </p:cSld>
  <p:clrMapOvr>
    <a:masterClrMapping/>
  </p:clrMapOvr>
  <p:transition spd="slow">
    <p:push/>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f804db37-045c-4be0-9a8e-7e159ca899d9" xsi:nil="true"/>
    <lcf76f155ced4ddcb4097134ff3c332f xmlns="45c2ad31-6081-47b0-9a1c-493171cf57bb">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2BA95BF13F2874EA53C62090463B696" ma:contentTypeVersion="9" ma:contentTypeDescription="Create a new document." ma:contentTypeScope="" ma:versionID="074a79b19837cf314783e01a452153f9">
  <xsd:schema xmlns:xsd="http://www.w3.org/2001/XMLSchema" xmlns:xs="http://www.w3.org/2001/XMLSchema" xmlns:p="http://schemas.microsoft.com/office/2006/metadata/properties" xmlns:ns2="45c2ad31-6081-47b0-9a1c-493171cf57bb" xmlns:ns3="f804db37-045c-4be0-9a8e-7e159ca899d9" targetNamespace="http://schemas.microsoft.com/office/2006/metadata/properties" ma:root="true" ma:fieldsID="b76c67ee27d5dd1973878e0b1d9fdf18" ns2:_="" ns3:_="">
    <xsd:import namespace="45c2ad31-6081-47b0-9a1c-493171cf57bb"/>
    <xsd:import namespace="f804db37-045c-4be0-9a8e-7e159ca899d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2ad31-6081-47b0-9a1c-493171cf5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7ce0a4e-5409-43ac-ba09-f48763459c2d"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4db37-045c-4be0-9a8e-7e159ca899d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5615b99-3ffa-4e96-b23e-d128d3dc0517}" ma:internalName="TaxCatchAll" ma:showField="CatchAllData" ma:web="f804db37-045c-4be0-9a8e-7e159ca899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1FB875-35D4-45F3-B7FD-B24AB86EF642}">
  <ds:schemaRefs>
    <ds:schemaRef ds:uri="http://schemas.microsoft.com/sharepoint/v3/contenttype/forms"/>
  </ds:schemaRefs>
</ds:datastoreItem>
</file>

<file path=customXml/itemProps2.xml><?xml version="1.0" encoding="utf-8"?>
<ds:datastoreItem xmlns:ds="http://schemas.openxmlformats.org/officeDocument/2006/customXml" ds:itemID="{85F81037-AE43-49E4-A05D-C6AA1168E8C4}">
  <ds:schemaRefs>
    <ds:schemaRef ds:uri="9bc709f0-129c-41e0-a9c1-49f589c24942"/>
    <ds:schemaRef ds:uri="dd7bd7aa-ff76-4285-9d72-2e0c7f55ff4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BE4573D0-55F8-430D-AB15-E2D09CFE5F8C}"/>
</file>

<file path=docProps/app.xml><?xml version="1.0" encoding="utf-8"?>
<Properties xmlns="http://schemas.openxmlformats.org/officeDocument/2006/extended-properties" xmlns:vt="http://schemas.openxmlformats.org/officeDocument/2006/docPropsVTypes">
  <Template>Office Theme</Template>
  <TotalTime>172</TotalTime>
  <Words>13471</Words>
  <Application>Microsoft Office PowerPoint</Application>
  <PresentationFormat>On-screen Show (16:9)</PresentationFormat>
  <Paragraphs>1757</Paragraphs>
  <Slides>123</Slides>
  <Notes>47</Notes>
  <HiddenSlides>0</HiddenSlides>
  <MMClips>0</MMClips>
  <ScaleCrop>false</ScaleCrop>
  <HeadingPairs>
    <vt:vector size="4" baseType="variant">
      <vt:variant>
        <vt:lpstr>Theme</vt:lpstr>
      </vt:variant>
      <vt:variant>
        <vt:i4>1</vt:i4>
      </vt:variant>
      <vt:variant>
        <vt:lpstr>Slide Titles</vt:lpstr>
      </vt:variant>
      <vt:variant>
        <vt:i4>123</vt:i4>
      </vt:variant>
    </vt:vector>
  </HeadingPairs>
  <TitlesOfParts>
    <vt:vector size="12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PERSONAL PERFORMANCE PROCESS</vt:lpstr>
      <vt:lpstr>Welcome, Assessments &amp; Program Preview</vt:lpstr>
      <vt:lpstr>PowerPoint Presentation</vt:lpstr>
      <vt:lpstr>During this stage, you need to fully understand what the client is trying to achieve. Once you complete the assessments, you will be able to paint a clear picture for achieving these goals and the time it will take to do so.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Brittney Stephens</dc:creator>
  <cp:lastModifiedBy>Alexander Knies</cp:lastModifiedBy>
  <cp:revision>14</cp:revision>
  <dcterms:created xsi:type="dcterms:W3CDTF">2021-07-09T19:28:04Z</dcterms:created>
  <dcterms:modified xsi:type="dcterms:W3CDTF">2025-12-02T19:00:00Z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0x010100A2BA95BF13F2874EA53C62090463B696</vt:lpwstr>
  </property>
  <property fmtid="{D5CDD505-2E9C-101B-9397-08002B2CF9AE}" pid="3" name="MediaServiceImageTags">
    <vt:lpwstr/>
  </property>
</Properties>
</file>